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vml" ContentType="application/vnd.openxmlformats-officedocument.vmlDrawing"/>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256" r:id="rId2"/>
    <p:sldId id="413" r:id="rId3"/>
    <p:sldId id="414" r:id="rId4"/>
    <p:sldId id="259" r:id="rId5"/>
    <p:sldId id="274" r:id="rId6"/>
    <p:sldId id="415" r:id="rId7"/>
    <p:sldId id="416" r:id="rId8"/>
    <p:sldId id="275" r:id="rId9"/>
    <p:sldId id="261" r:id="rId10"/>
    <p:sldId id="270" r:id="rId11"/>
    <p:sldId id="432" r:id="rId12"/>
    <p:sldId id="433" r:id="rId13"/>
    <p:sldId id="434" r:id="rId14"/>
    <p:sldId id="435" r:id="rId15"/>
    <p:sldId id="436" r:id="rId16"/>
    <p:sldId id="437" r:id="rId17"/>
    <p:sldId id="444" r:id="rId18"/>
    <p:sldId id="445" r:id="rId19"/>
    <p:sldId id="446" r:id="rId20"/>
    <p:sldId id="448" r:id="rId21"/>
    <p:sldId id="489" r:id="rId22"/>
    <p:sldId id="450" r:id="rId23"/>
    <p:sldId id="449" r:id="rId24"/>
    <p:sldId id="475" r:id="rId25"/>
    <p:sldId id="490" r:id="rId26"/>
    <p:sldId id="491" r:id="rId27"/>
    <p:sldId id="451" r:id="rId28"/>
    <p:sldId id="452" r:id="rId29"/>
    <p:sldId id="453" r:id="rId30"/>
    <p:sldId id="454" r:id="rId31"/>
    <p:sldId id="455" r:id="rId32"/>
    <p:sldId id="457" r:id="rId33"/>
    <p:sldId id="458" r:id="rId34"/>
    <p:sldId id="459" r:id="rId35"/>
    <p:sldId id="460" r:id="rId36"/>
    <p:sldId id="461" r:id="rId37"/>
    <p:sldId id="462" r:id="rId38"/>
    <p:sldId id="463" r:id="rId39"/>
    <p:sldId id="464" r:id="rId40"/>
    <p:sldId id="465" r:id="rId41"/>
    <p:sldId id="466" r:id="rId42"/>
    <p:sldId id="467" r:id="rId43"/>
    <p:sldId id="468" r:id="rId44"/>
    <p:sldId id="469" r:id="rId45"/>
    <p:sldId id="470" r:id="rId46"/>
    <p:sldId id="471" r:id="rId47"/>
    <p:sldId id="476" r:id="rId48"/>
    <p:sldId id="477" r:id="rId49"/>
    <p:sldId id="480" r:id="rId50"/>
    <p:sldId id="481" r:id="rId51"/>
    <p:sldId id="482" r:id="rId52"/>
    <p:sldId id="478" r:id="rId53"/>
    <p:sldId id="484" r:id="rId54"/>
    <p:sldId id="485" r:id="rId55"/>
    <p:sldId id="487" r:id="rId56"/>
    <p:sldId id="488" r:id="rId57"/>
    <p:sldId id="483" r:id="rId58"/>
    <p:sldId id="473" r:id="rId59"/>
    <p:sldId id="422" r:id="rId60"/>
    <p:sldId id="344" r:id="rId61"/>
  </p:sldIdLst>
  <p:sldSz cx="10058400" cy="7772400"/>
  <p:notesSz cx="7010400" cy="9296400"/>
  <p:defaultTextStyle>
    <a:defPPr>
      <a:defRPr lang="en-US"/>
    </a:defPPr>
    <a:lvl1pPr algn="l" rtl="0" fontAlgn="base">
      <a:spcBef>
        <a:spcPct val="0"/>
      </a:spcBef>
      <a:spcAft>
        <a:spcPct val="0"/>
      </a:spcAft>
      <a:defRPr sz="2000" kern="1200">
        <a:solidFill>
          <a:schemeClr val="tx1"/>
        </a:solidFill>
        <a:latin typeface="Arial" charset="0"/>
        <a:ea typeface="黑体" pitchFamily="2" charset="-122"/>
        <a:cs typeface="+mn-cs"/>
      </a:defRPr>
    </a:lvl1pPr>
    <a:lvl2pPr marL="457200" algn="l" rtl="0" fontAlgn="base">
      <a:spcBef>
        <a:spcPct val="0"/>
      </a:spcBef>
      <a:spcAft>
        <a:spcPct val="0"/>
      </a:spcAft>
      <a:defRPr sz="2000" kern="1200">
        <a:solidFill>
          <a:schemeClr val="tx1"/>
        </a:solidFill>
        <a:latin typeface="Arial" charset="0"/>
        <a:ea typeface="黑体" pitchFamily="2" charset="-122"/>
        <a:cs typeface="+mn-cs"/>
      </a:defRPr>
    </a:lvl2pPr>
    <a:lvl3pPr marL="914400" algn="l" rtl="0" fontAlgn="base">
      <a:spcBef>
        <a:spcPct val="0"/>
      </a:spcBef>
      <a:spcAft>
        <a:spcPct val="0"/>
      </a:spcAft>
      <a:defRPr sz="2000" kern="1200">
        <a:solidFill>
          <a:schemeClr val="tx1"/>
        </a:solidFill>
        <a:latin typeface="Arial" charset="0"/>
        <a:ea typeface="黑体" pitchFamily="2" charset="-122"/>
        <a:cs typeface="+mn-cs"/>
      </a:defRPr>
    </a:lvl3pPr>
    <a:lvl4pPr marL="1371600" algn="l" rtl="0" fontAlgn="base">
      <a:spcBef>
        <a:spcPct val="0"/>
      </a:spcBef>
      <a:spcAft>
        <a:spcPct val="0"/>
      </a:spcAft>
      <a:defRPr sz="2000" kern="1200">
        <a:solidFill>
          <a:schemeClr val="tx1"/>
        </a:solidFill>
        <a:latin typeface="Arial" charset="0"/>
        <a:ea typeface="黑体" pitchFamily="2" charset="-122"/>
        <a:cs typeface="+mn-cs"/>
      </a:defRPr>
    </a:lvl4pPr>
    <a:lvl5pPr marL="1828800" algn="l" rtl="0" fontAlgn="base">
      <a:spcBef>
        <a:spcPct val="0"/>
      </a:spcBef>
      <a:spcAft>
        <a:spcPct val="0"/>
      </a:spcAft>
      <a:defRPr sz="2000" kern="1200">
        <a:solidFill>
          <a:schemeClr val="tx1"/>
        </a:solidFill>
        <a:latin typeface="Arial" charset="0"/>
        <a:ea typeface="黑体" pitchFamily="2" charset="-122"/>
        <a:cs typeface="+mn-cs"/>
      </a:defRPr>
    </a:lvl5pPr>
    <a:lvl6pPr marL="2286000" algn="l" defTabSz="914400" rtl="0" eaLnBrk="1" latinLnBrk="0" hangingPunct="1">
      <a:defRPr sz="2000" kern="1200">
        <a:solidFill>
          <a:schemeClr val="tx1"/>
        </a:solidFill>
        <a:latin typeface="Arial" charset="0"/>
        <a:ea typeface="黑体" pitchFamily="2" charset="-122"/>
        <a:cs typeface="+mn-cs"/>
      </a:defRPr>
    </a:lvl6pPr>
    <a:lvl7pPr marL="2743200" algn="l" defTabSz="914400" rtl="0" eaLnBrk="1" latinLnBrk="0" hangingPunct="1">
      <a:defRPr sz="2000" kern="1200">
        <a:solidFill>
          <a:schemeClr val="tx1"/>
        </a:solidFill>
        <a:latin typeface="Arial" charset="0"/>
        <a:ea typeface="黑体" pitchFamily="2" charset="-122"/>
        <a:cs typeface="+mn-cs"/>
      </a:defRPr>
    </a:lvl7pPr>
    <a:lvl8pPr marL="3200400" algn="l" defTabSz="914400" rtl="0" eaLnBrk="1" latinLnBrk="0" hangingPunct="1">
      <a:defRPr sz="2000" kern="1200">
        <a:solidFill>
          <a:schemeClr val="tx1"/>
        </a:solidFill>
        <a:latin typeface="Arial" charset="0"/>
        <a:ea typeface="黑体" pitchFamily="2" charset="-122"/>
        <a:cs typeface="+mn-cs"/>
      </a:defRPr>
    </a:lvl8pPr>
    <a:lvl9pPr marL="3657600" algn="l" defTabSz="914400" rtl="0" eaLnBrk="1" latinLnBrk="0" hangingPunct="1">
      <a:defRPr sz="2000" kern="1200">
        <a:solidFill>
          <a:schemeClr val="tx1"/>
        </a:solidFill>
        <a:latin typeface="Arial" charset="0"/>
        <a:ea typeface="黑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CC"/>
    <a:srgbClr val="000099"/>
    <a:srgbClr val="0F0FB1"/>
    <a:srgbClr val="0066FF"/>
    <a:srgbClr val="0202EC"/>
    <a:srgbClr val="0099CC"/>
    <a:srgbClr val="66CCFF"/>
    <a:srgbClr val="99CC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2963" autoAdjust="0"/>
  </p:normalViewPr>
  <p:slideViewPr>
    <p:cSldViewPr snapToGrid="0">
      <p:cViewPr varScale="1">
        <p:scale>
          <a:sx n="66" d="100"/>
          <a:sy n="66" d="100"/>
        </p:scale>
        <p:origin x="-1008" y="-102"/>
      </p:cViewPr>
      <p:guideLst>
        <p:guide orient="horz" pos="2448"/>
        <p:guide pos="3168"/>
      </p:guideLst>
    </p:cSldViewPr>
  </p:slideViewPr>
  <p:outlineViewPr>
    <p:cViewPr>
      <p:scale>
        <a:sx n="33" d="100"/>
        <a:sy n="33" d="100"/>
      </p:scale>
      <p:origin x="60" y="29646"/>
    </p:cViewPr>
  </p:outlineViewPr>
  <p:notesTextViewPr>
    <p:cViewPr>
      <p:scale>
        <a:sx n="100" d="100"/>
        <a:sy n="100" d="100"/>
      </p:scale>
      <p:origin x="0" y="0"/>
    </p:cViewPr>
  </p:notesTextViewPr>
  <p:sorterViewPr>
    <p:cViewPr>
      <p:scale>
        <a:sx n="66" d="100"/>
        <a:sy n="66" d="100"/>
      </p:scale>
      <p:origin x="0" y="2772"/>
    </p:cViewPr>
  </p:sorterViewPr>
  <p:notesViewPr>
    <p:cSldViewPr snapToGrid="0">
      <p:cViewPr varScale="1">
        <p:scale>
          <a:sx n="54" d="100"/>
          <a:sy n="54" d="100"/>
        </p:scale>
        <p:origin x="-1872" y="-84"/>
      </p:cViewPr>
      <p:guideLst>
        <p:guide orient="horz" pos="2928"/>
        <p:guide pos="2208"/>
      </p:guideLst>
    </p:cSldViewPr>
  </p:notesViewPr>
  <p:gridSpacing cx="36868100" cy="368681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74.png"/><Relationship Id="rId2" Type="http://schemas.openxmlformats.org/officeDocument/2006/relationships/image" Target="../media/image169.png"/><Relationship Id="rId1" Type="http://schemas.openxmlformats.org/officeDocument/2006/relationships/image" Target="../media/image168.png"/><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769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26" tIns="45713" rIns="91426" bIns="45713" numCol="1" anchor="t" anchorCtr="0" compatLnSpc="1">
            <a:prstTxWarp prst="textNoShape">
              <a:avLst/>
            </a:prstTxWarp>
          </a:bodyPr>
          <a:lstStyle>
            <a:lvl1pPr>
              <a:defRPr sz="1200" smtClean="0">
                <a:ea typeface="宋体" pitchFamily="2" charset="-122"/>
              </a:defRPr>
            </a:lvl1pPr>
          </a:lstStyle>
          <a:p>
            <a:pPr>
              <a:defRPr/>
            </a:pPr>
            <a:endParaRPr lang="zh-CN" altLang="en-US"/>
          </a:p>
        </p:txBody>
      </p:sp>
      <p:sp>
        <p:nvSpPr>
          <p:cNvPr id="157699"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1426" tIns="45713" rIns="91426" bIns="45713" numCol="1" anchor="t" anchorCtr="0" compatLnSpc="1">
            <a:prstTxWarp prst="textNoShape">
              <a:avLst/>
            </a:prstTxWarp>
          </a:bodyPr>
          <a:lstStyle>
            <a:lvl1pPr algn="r">
              <a:defRPr sz="1200" smtClean="0">
                <a:ea typeface="宋体" pitchFamily="2" charset="-122"/>
              </a:defRPr>
            </a:lvl1pPr>
          </a:lstStyle>
          <a:p>
            <a:pPr>
              <a:defRPr/>
            </a:pPr>
            <a:endParaRPr lang="zh-CN" altLang="en-US"/>
          </a:p>
        </p:txBody>
      </p:sp>
      <p:sp>
        <p:nvSpPr>
          <p:cNvPr id="157700"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1426" tIns="45713" rIns="91426" bIns="45713" numCol="1" anchor="b" anchorCtr="0" compatLnSpc="1">
            <a:prstTxWarp prst="textNoShape">
              <a:avLst/>
            </a:prstTxWarp>
          </a:bodyPr>
          <a:lstStyle>
            <a:lvl1pPr>
              <a:defRPr sz="1200" smtClean="0">
                <a:ea typeface="宋体" pitchFamily="2" charset="-122"/>
              </a:defRPr>
            </a:lvl1pPr>
          </a:lstStyle>
          <a:p>
            <a:pPr>
              <a:defRPr/>
            </a:pPr>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63" tIns="46582" rIns="93163" bIns="46582" numCol="1" anchor="t" anchorCtr="0" compatLnSpc="1">
            <a:prstTxWarp prst="textNoShape">
              <a:avLst/>
            </a:prstTxWarp>
          </a:bodyPr>
          <a:lstStyle>
            <a:lvl1pPr defTabSz="930275">
              <a:defRPr sz="1200" smtClean="0">
                <a:ea typeface="宋体" pitchFamily="2" charset="-122"/>
              </a:defRPr>
            </a:lvl1pPr>
          </a:lstStyle>
          <a:p>
            <a:pPr>
              <a:defRPr/>
            </a:pPr>
            <a:endParaRPr lang="zh-CN" altLang="en-US"/>
          </a:p>
        </p:txBody>
      </p:sp>
      <p:sp>
        <p:nvSpPr>
          <p:cNvPr id="35843"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163" tIns="46582" rIns="93163" bIns="46582" numCol="1" anchor="t" anchorCtr="0" compatLnSpc="1">
            <a:prstTxWarp prst="textNoShape">
              <a:avLst/>
            </a:prstTxWarp>
          </a:bodyPr>
          <a:lstStyle>
            <a:lvl1pPr algn="r" defTabSz="930275">
              <a:defRPr sz="1200" smtClean="0">
                <a:ea typeface="宋体" pitchFamily="2" charset="-122"/>
              </a:defRPr>
            </a:lvl1pPr>
          </a:lstStyle>
          <a:p>
            <a:pPr>
              <a:defRPr/>
            </a:pPr>
            <a:endParaRPr lang="zh-CN" altLang="en-US"/>
          </a:p>
        </p:txBody>
      </p:sp>
      <p:sp>
        <p:nvSpPr>
          <p:cNvPr id="52228" name="Rectangle 4"/>
          <p:cNvSpPr>
            <a:spLocks noGrp="1" noRot="1" noChangeAspect="1" noChangeArrowheads="1" noTextEdit="1"/>
          </p:cNvSpPr>
          <p:nvPr>
            <p:ph type="sldImg" idx="2"/>
          </p:nvPr>
        </p:nvSpPr>
        <p:spPr bwMode="auto">
          <a:xfrm>
            <a:off x="1250950" y="698500"/>
            <a:ext cx="4508500" cy="3486150"/>
          </a:xfrm>
          <a:prstGeom prst="rect">
            <a:avLst/>
          </a:prstGeom>
          <a:noFill/>
          <a:ln w="9525">
            <a:solidFill>
              <a:srgbClr val="000000"/>
            </a:solidFill>
            <a:miter lim="800000"/>
            <a:headEnd/>
            <a:tailEnd/>
          </a:ln>
        </p:spPr>
      </p:sp>
      <p:sp>
        <p:nvSpPr>
          <p:cNvPr id="35845"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163" tIns="46582" rIns="93163" bIns="4658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5846"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3163" tIns="46582" rIns="93163" bIns="46582" numCol="1" anchor="b" anchorCtr="0" compatLnSpc="1">
            <a:prstTxWarp prst="textNoShape">
              <a:avLst/>
            </a:prstTxWarp>
          </a:bodyPr>
          <a:lstStyle>
            <a:lvl1pPr defTabSz="930275">
              <a:defRPr sz="1200" smtClean="0">
                <a:ea typeface="宋体" pitchFamily="2" charset="-122"/>
              </a:defRPr>
            </a:lvl1pPr>
          </a:lstStyle>
          <a:p>
            <a:pPr>
              <a:defRPr/>
            </a:pPr>
            <a:endParaRPr lang="zh-CN" altLang="en-US"/>
          </a:p>
        </p:txBody>
      </p:sp>
      <p:sp>
        <p:nvSpPr>
          <p:cNvPr id="35847"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3163" tIns="46582" rIns="93163" bIns="46582" numCol="1" anchor="b" anchorCtr="0" compatLnSpc="1">
            <a:prstTxWarp prst="textNoShape">
              <a:avLst/>
            </a:prstTxWarp>
          </a:bodyPr>
          <a:lstStyle>
            <a:lvl1pPr algn="r" defTabSz="930275">
              <a:defRPr sz="1200" smtClean="0">
                <a:ea typeface="宋体" pitchFamily="2" charset="-122"/>
              </a:defRPr>
            </a:lvl1pPr>
          </a:lstStyle>
          <a:p>
            <a:pPr>
              <a:defRPr/>
            </a:pPr>
            <a:fld id="{AF4EC179-C1C0-4AEF-A609-A56F2F2BF8C4}"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922AB535-1871-4D36-96C2-ABE091243B63}" type="slidenum">
              <a:rPr lang="zh-CN" altLang="en-US"/>
              <a:pPr/>
              <a:t>1</a:t>
            </a:fld>
            <a:endParaRPr lang="en-US" altLang="zh-CN"/>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a:ln/>
        </p:spPr>
        <p:txBody>
          <a:bodyPr/>
          <a:lstStyle/>
          <a:p>
            <a:pPr eaLnBrk="1" hangingPunct="1"/>
            <a:endParaRPr lang="zh-CN" altLang="en-US" smtClean="0">
              <a:latin typeface="Arial" pitchFamily="34" charset="0"/>
            </a:endParaRPr>
          </a:p>
        </p:txBody>
      </p:sp>
      <p:sp>
        <p:nvSpPr>
          <p:cNvPr id="65540" name="灯片编号占位符 3"/>
          <p:cNvSpPr>
            <a:spLocks noGrp="1"/>
          </p:cNvSpPr>
          <p:nvPr>
            <p:ph type="sldNum" sz="quarter" idx="5"/>
          </p:nvPr>
        </p:nvSpPr>
        <p:spPr>
          <a:noFill/>
        </p:spPr>
        <p:txBody>
          <a:bodyPr/>
          <a:lstStyle/>
          <a:p>
            <a:fld id="{96BCC4E2-A75C-42A8-A439-9AE1AA761D26}" type="slidenum">
              <a:rPr lang="en-US" altLang="zh-CN" smtClean="0">
                <a:latin typeface="Arial" pitchFamily="34" charset="0"/>
              </a:rPr>
              <a:pPr/>
              <a:t>20</a:t>
            </a:fld>
            <a:endParaRPr lang="en-US" altLang="zh-CN"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a:ln/>
        </p:spPr>
      </p:sp>
      <p:sp>
        <p:nvSpPr>
          <p:cNvPr id="66563" name="备注占位符 2"/>
          <p:cNvSpPr>
            <a:spLocks noGrp="1"/>
          </p:cNvSpPr>
          <p:nvPr>
            <p:ph type="body" idx="1"/>
          </p:nvPr>
        </p:nvSpPr>
        <p:spPr>
          <a:noFill/>
          <a:ln/>
        </p:spPr>
        <p:txBody>
          <a:bodyPr/>
          <a:lstStyle/>
          <a:p>
            <a:pPr eaLnBrk="1" hangingPunct="1"/>
            <a:endParaRPr lang="zh-CN" altLang="en-US" smtClean="0">
              <a:latin typeface="Arial" pitchFamily="34" charset="0"/>
            </a:endParaRPr>
          </a:p>
        </p:txBody>
      </p:sp>
      <p:sp>
        <p:nvSpPr>
          <p:cNvPr id="66564" name="灯片编号占位符 3"/>
          <p:cNvSpPr>
            <a:spLocks noGrp="1"/>
          </p:cNvSpPr>
          <p:nvPr>
            <p:ph type="sldNum" sz="quarter" idx="5"/>
          </p:nvPr>
        </p:nvSpPr>
        <p:spPr>
          <a:noFill/>
        </p:spPr>
        <p:txBody>
          <a:bodyPr/>
          <a:lstStyle/>
          <a:p>
            <a:fld id="{CCED5DBB-3E63-4A80-8189-096A5F480E27}" type="slidenum">
              <a:rPr lang="en-US" altLang="zh-CN" smtClean="0">
                <a:latin typeface="Arial" pitchFamily="34" charset="0"/>
              </a:rPr>
              <a:pPr/>
              <a:t>23</a:t>
            </a:fld>
            <a:endParaRPr lang="en-US" altLang="zh-CN"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6F14C064-DA40-4958-8157-344D3DE61F76}" type="slidenum">
              <a:rPr lang="en-US" altLang="zh-CN" sz="1200"/>
              <a:pPr algn="r"/>
              <a:t>27</a:t>
            </a:fld>
            <a:endParaRPr lang="en-US" altLang="zh-CN"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altLang="zh-CN" sz="900" smtClean="0">
                <a:latin typeface="Arial" pitchFamily="34" charset="0"/>
              </a:rPr>
              <a:t>Cloaking: This feature hides the entire application details such as the server version and other server error messages from being displayed. By this, we are able to keep the attacker in the dark regarding the server platform and therefore not helping the attacker to focus the attacks based on the platform.</a:t>
            </a:r>
          </a:p>
          <a:p>
            <a:pPr eaLnBrk="1" hangingPunct="1"/>
            <a:endParaRPr lang="en-US" altLang="zh-CN" sz="900" smtClean="0">
              <a:latin typeface="Arial" pitchFamily="34" charset="0"/>
            </a:endParaRPr>
          </a:p>
          <a:p>
            <a:pPr eaLnBrk="1" hangingPunct="1"/>
            <a:r>
              <a:rPr lang="en-US" altLang="zh-CN" sz="900" smtClean="0">
                <a:latin typeface="Arial" pitchFamily="34" charset="0"/>
              </a:rPr>
              <a:t>Cookie Protection: Cookies are used to contain information to maintain the details of the session. By protecting the cookies we are able to prevent application attacks such as session hijacking, modification of session data and other such factors.</a:t>
            </a:r>
          </a:p>
          <a:p>
            <a:pPr eaLnBrk="1" hangingPunct="1"/>
            <a:endParaRPr lang="en-US" altLang="zh-CN" sz="900" smtClean="0">
              <a:latin typeface="Arial" pitchFamily="34" charset="0"/>
            </a:endParaRPr>
          </a:p>
          <a:p>
            <a:pPr eaLnBrk="1" hangingPunct="1"/>
            <a:r>
              <a:rPr lang="en-US" altLang="zh-CN" sz="900" smtClean="0">
                <a:latin typeface="Arial" pitchFamily="34" charset="0"/>
              </a:rPr>
              <a:t>Web Address Translation (WAT): Just as your network firewall hides the internal network using NAT, the entire application infrastructure is hidden by way of WAT. WAT helps in completely hiding the application infrastructure thereby keeping the attacker in the dark regarding the inside setup of the application.</a:t>
            </a:r>
          </a:p>
          <a:p>
            <a:pPr eaLnBrk="1" hangingPunct="1"/>
            <a:endParaRPr lang="en-US" altLang="zh-CN" sz="900" smtClean="0">
              <a:latin typeface="Arial" pitchFamily="34" charset="0"/>
            </a:endParaRPr>
          </a:p>
          <a:p>
            <a:pPr eaLnBrk="1" hangingPunct="1"/>
            <a:r>
              <a:rPr lang="en-US" altLang="zh-CN" sz="900" smtClean="0">
                <a:latin typeface="Arial" pitchFamily="34" charset="0"/>
              </a:rPr>
              <a:t>Dynamic Application Profiling (DAP): DAP is the cornerstone feature of NetContinuum which learns the application dynamically (and automatically) therefore ensuring that the user can only browse parts of the application which is applicable to that user. Attacks are blocked since DAP does not allow the attackers try to access resources which are not to be normally accessed.</a:t>
            </a:r>
          </a:p>
          <a:p>
            <a:pPr eaLnBrk="1" hangingPunct="1"/>
            <a:endParaRPr lang="en-US" altLang="zh-CN" sz="900" smtClean="0">
              <a:latin typeface="Arial" pitchFamily="34" charset="0"/>
            </a:endParaRPr>
          </a:p>
          <a:p>
            <a:pPr eaLnBrk="1" hangingPunct="1"/>
            <a:r>
              <a:rPr lang="en-US" altLang="zh-CN" sz="900" smtClean="0">
                <a:latin typeface="Arial" pitchFamily="34" charset="0"/>
              </a:rPr>
              <a:t>Web ACL’s: Web ACL’s allow the application security administrator to define granular security policies such that he/she can control access to each and every web page in that application.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E9B5718E-B563-441F-ADFC-00DE511D43C2}" type="slidenum">
              <a:rPr lang="en-US" altLang="zh-CN" sz="1200"/>
              <a:pPr algn="r"/>
              <a:t>28</a:t>
            </a:fld>
            <a:endParaRPr lang="en-US" altLang="zh-CN" sz="1200"/>
          </a:p>
        </p:txBody>
      </p:sp>
      <p:sp>
        <p:nvSpPr>
          <p:cNvPr id="68611" name="Rectangle 2"/>
          <p:cNvSpPr>
            <a:spLocks noGrp="1" noRot="1" noChangeAspect="1" noChangeArrowheads="1" noTextEdit="1"/>
          </p:cNvSpPr>
          <p:nvPr>
            <p:ph type="sldImg"/>
          </p:nvPr>
        </p:nvSpPr>
        <p:spPr>
          <a:solidFill>
            <a:srgbClr val="FFFFFF"/>
          </a:solidFill>
          <a:ln/>
        </p:spPr>
      </p:sp>
      <p:sp>
        <p:nvSpPr>
          <p:cNvPr id="68612" name="Rectangle 3"/>
          <p:cNvSpPr>
            <a:spLocks noGrp="1" noChangeArrowheads="1"/>
          </p:cNvSpPr>
          <p:nvPr>
            <p:ph type="body" idx="1"/>
          </p:nvPr>
        </p:nvSpPr>
        <p:spPr>
          <a:xfrm>
            <a:off x="935038" y="4416425"/>
            <a:ext cx="5141912" cy="4183063"/>
          </a:xfrm>
          <a:noFill/>
          <a:ln/>
        </p:spPr>
        <p:txBody>
          <a:bodyPr wrap="none" lIns="91434" tIns="45716" rIns="91434" bIns="45716" anchor="ctr"/>
          <a:lstStyle/>
          <a:p>
            <a:pPr eaLnBrk="1" hangingPunct="1"/>
            <a:endParaRPr lang="zh-CN" altLang="zh-CN"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C0BBD81A-51C2-48B2-A115-901A51B6CE86}" type="slidenum">
              <a:rPr lang="en-US" altLang="zh-CN" sz="1200"/>
              <a:pPr algn="r"/>
              <a:t>29</a:t>
            </a:fld>
            <a:endParaRPr lang="en-US" altLang="zh-CN" sz="1200"/>
          </a:p>
        </p:txBody>
      </p:sp>
      <p:sp>
        <p:nvSpPr>
          <p:cNvPr id="69635" name="Rectangle 2"/>
          <p:cNvSpPr>
            <a:spLocks noGrp="1" noRot="1" noChangeAspect="1" noChangeArrowheads="1" noTextEdit="1"/>
          </p:cNvSpPr>
          <p:nvPr>
            <p:ph type="sldImg"/>
          </p:nvPr>
        </p:nvSpPr>
        <p:spPr>
          <a:solidFill>
            <a:srgbClr val="FFFFFF"/>
          </a:solidFill>
          <a:ln/>
        </p:spPr>
      </p:sp>
      <p:sp>
        <p:nvSpPr>
          <p:cNvPr id="69636" name="Rectangle 3"/>
          <p:cNvSpPr>
            <a:spLocks noGrp="1" noChangeArrowheads="1"/>
          </p:cNvSpPr>
          <p:nvPr>
            <p:ph type="body" idx="1"/>
          </p:nvPr>
        </p:nvSpPr>
        <p:spPr>
          <a:xfrm>
            <a:off x="935038" y="4416425"/>
            <a:ext cx="5141912" cy="4183063"/>
          </a:xfrm>
          <a:noFill/>
          <a:ln/>
        </p:spPr>
        <p:txBody>
          <a:bodyPr wrap="none" lIns="91434" tIns="45716" rIns="91434" bIns="45716" anchor="ctr"/>
          <a:lstStyle/>
          <a:p>
            <a:pPr eaLnBrk="1" hangingPunct="1"/>
            <a:endParaRPr lang="zh-CN" altLang="zh-CN"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2D9B7FB9-C623-4EFF-AC2E-2D8A688752BE}" type="slidenum">
              <a:rPr lang="en-US" altLang="zh-CN" sz="1200"/>
              <a:pPr algn="r"/>
              <a:t>30</a:t>
            </a:fld>
            <a:endParaRPr lang="en-US" altLang="zh-CN" sz="1200"/>
          </a:p>
        </p:txBody>
      </p:sp>
      <p:sp>
        <p:nvSpPr>
          <p:cNvPr id="70659" name="Rectangle 2"/>
          <p:cNvSpPr>
            <a:spLocks noGrp="1" noRot="1" noChangeAspect="1" noChangeArrowheads="1" noTextEdit="1"/>
          </p:cNvSpPr>
          <p:nvPr>
            <p:ph type="sldImg"/>
          </p:nvPr>
        </p:nvSpPr>
        <p:spPr>
          <a:solidFill>
            <a:srgbClr val="FFFFFF"/>
          </a:solidFill>
          <a:ln/>
        </p:spPr>
      </p:sp>
      <p:sp>
        <p:nvSpPr>
          <p:cNvPr id="70660" name="Rectangle 3"/>
          <p:cNvSpPr>
            <a:spLocks noGrp="1" noChangeArrowheads="1"/>
          </p:cNvSpPr>
          <p:nvPr>
            <p:ph type="body" idx="1"/>
          </p:nvPr>
        </p:nvSpPr>
        <p:spPr>
          <a:xfrm>
            <a:off x="935038" y="4416425"/>
            <a:ext cx="5141912" cy="4183063"/>
          </a:xfrm>
          <a:noFill/>
          <a:ln/>
        </p:spPr>
        <p:txBody>
          <a:bodyPr wrap="none" lIns="91434" tIns="45716" rIns="91434" bIns="45716" anchor="ctr"/>
          <a:lstStyle/>
          <a:p>
            <a:pPr eaLnBrk="1" hangingPunct="1"/>
            <a:endParaRPr lang="zh-CN" altLang="zh-CN"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0282F4D5-B301-4123-9BDE-0B7DC4CE4A88}" type="slidenum">
              <a:rPr lang="en-US" altLang="zh-CN" sz="1200"/>
              <a:pPr algn="r"/>
              <a:t>31</a:t>
            </a:fld>
            <a:endParaRPr lang="en-US" altLang="zh-CN" sz="1200"/>
          </a:p>
        </p:txBody>
      </p:sp>
      <p:sp>
        <p:nvSpPr>
          <p:cNvPr id="71683" name="Rectangle 2"/>
          <p:cNvSpPr>
            <a:spLocks noGrp="1" noRot="1" noChangeAspect="1" noChangeArrowheads="1" noTextEdit="1"/>
          </p:cNvSpPr>
          <p:nvPr>
            <p:ph type="sldImg"/>
          </p:nvPr>
        </p:nvSpPr>
        <p:spPr>
          <a:solidFill>
            <a:srgbClr val="FFFFFF"/>
          </a:solidFill>
          <a:ln/>
        </p:spPr>
      </p:sp>
      <p:sp>
        <p:nvSpPr>
          <p:cNvPr id="71684" name="Rectangle 3"/>
          <p:cNvSpPr>
            <a:spLocks noGrp="1" noChangeArrowheads="1"/>
          </p:cNvSpPr>
          <p:nvPr>
            <p:ph type="body" idx="1"/>
          </p:nvPr>
        </p:nvSpPr>
        <p:spPr>
          <a:xfrm>
            <a:off x="935038" y="4416425"/>
            <a:ext cx="5141912" cy="4183063"/>
          </a:xfrm>
          <a:noFill/>
          <a:ln/>
        </p:spPr>
        <p:txBody>
          <a:bodyPr wrap="none" lIns="91434" tIns="45716" rIns="91434" bIns="45716" anchor="ctr"/>
          <a:lstStyle/>
          <a:p>
            <a:pPr eaLnBrk="1" hangingPunct="1"/>
            <a:endParaRPr lang="zh-CN" altLang="zh-CN"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1008AD44-4920-4B0C-9DF6-E11C88A1FA10}" type="slidenum">
              <a:rPr lang="en-US" altLang="zh-CN" sz="1200"/>
              <a:pPr algn="r"/>
              <a:t>35</a:t>
            </a:fld>
            <a:endParaRPr lang="en-US" altLang="zh-CN" sz="1200"/>
          </a:p>
        </p:txBody>
      </p:sp>
      <p:sp>
        <p:nvSpPr>
          <p:cNvPr id="73731" name="Rectangle 2"/>
          <p:cNvSpPr>
            <a:spLocks noGrp="1" noRot="1" noChangeAspect="1" noChangeArrowheads="1" noTextEdit="1"/>
          </p:cNvSpPr>
          <p:nvPr>
            <p:ph type="sldImg"/>
          </p:nvPr>
        </p:nvSpPr>
        <p:spPr>
          <a:solidFill>
            <a:srgbClr val="FFFFFF"/>
          </a:solidFill>
          <a:ln/>
        </p:spPr>
      </p:sp>
      <p:sp>
        <p:nvSpPr>
          <p:cNvPr id="73732" name="Text Box 3"/>
          <p:cNvSpPr>
            <a:spLocks noGrp="1" noChangeArrowheads="1"/>
          </p:cNvSpPr>
          <p:nvPr>
            <p:ph type="body" idx="1"/>
          </p:nvPr>
        </p:nvSpPr>
        <p:spPr>
          <a:xfrm>
            <a:off x="935038" y="4416425"/>
            <a:ext cx="5141912" cy="2514600"/>
          </a:xfrm>
          <a:noFill/>
          <a:ln/>
        </p:spPr>
        <p:txBody>
          <a:bodyPr lIns="93232" tIns="46438" rIns="93232" bIns="46438">
            <a:spAutoFit/>
          </a:bodyPr>
          <a:lstStyle/>
          <a:p>
            <a:pPr defTabSz="439738" eaLnBrk="1" hangingPunct="1">
              <a:lnSpc>
                <a:spcPct val="93000"/>
              </a:lnSpc>
              <a:spcBef>
                <a:spcPts val="438"/>
              </a:spcBef>
              <a:tabLst>
                <a:tab pos="0" algn="l"/>
                <a:tab pos="439738" algn="l"/>
                <a:tab pos="879475" algn="l"/>
                <a:tab pos="1320800" algn="l"/>
                <a:tab pos="1760538" algn="l"/>
                <a:tab pos="2201863" algn="l"/>
                <a:tab pos="2643188" algn="l"/>
                <a:tab pos="3082925" algn="l"/>
                <a:tab pos="3524250" algn="l"/>
                <a:tab pos="3963988" algn="l"/>
                <a:tab pos="4405313" algn="l"/>
                <a:tab pos="4845050" algn="l"/>
                <a:tab pos="5287963" algn="l"/>
                <a:tab pos="5727700" algn="l"/>
                <a:tab pos="6167438" algn="l"/>
                <a:tab pos="6608763" algn="l"/>
                <a:tab pos="7048500" algn="l"/>
                <a:tab pos="7489825" algn="l"/>
                <a:tab pos="7931150" algn="l"/>
                <a:tab pos="8370888" algn="l"/>
                <a:tab pos="8812213" algn="l"/>
              </a:tabLst>
            </a:pPr>
            <a:r>
              <a:rPr lang="en-GB" altLang="zh-CN" b="1" smtClean="0">
                <a:latin typeface="Arial" pitchFamily="34" charset="0"/>
              </a:rPr>
              <a:t>Stealth Commanding </a:t>
            </a:r>
            <a:r>
              <a:rPr lang="en-GB" altLang="zh-CN" smtClean="0">
                <a:latin typeface="Arial" pitchFamily="34" charset="0"/>
              </a:rPr>
              <a:t>is a set of techniques allowing attackers to exploit parsing problems in server-side scripts to change the code executed by the server. Stealth commanding is primarily used in the execution of operating system commands, allowing complete takeover of the server. </a:t>
            </a:r>
          </a:p>
          <a:p>
            <a:pPr defTabSz="439738" eaLnBrk="1" hangingPunct="1">
              <a:spcBef>
                <a:spcPts val="438"/>
              </a:spcBef>
              <a:tabLst>
                <a:tab pos="0" algn="l"/>
                <a:tab pos="439738" algn="l"/>
                <a:tab pos="879475" algn="l"/>
                <a:tab pos="1320800" algn="l"/>
                <a:tab pos="1760538" algn="l"/>
                <a:tab pos="2201863" algn="l"/>
                <a:tab pos="2643188" algn="l"/>
                <a:tab pos="3082925" algn="l"/>
                <a:tab pos="3524250" algn="l"/>
                <a:tab pos="3963988" algn="l"/>
                <a:tab pos="4405313" algn="l"/>
                <a:tab pos="4845050" algn="l"/>
                <a:tab pos="5287963" algn="l"/>
                <a:tab pos="5727700" algn="l"/>
                <a:tab pos="6167438" algn="l"/>
                <a:tab pos="6608763" algn="l"/>
                <a:tab pos="7048500" algn="l"/>
                <a:tab pos="7489825" algn="l"/>
                <a:tab pos="7931150" algn="l"/>
                <a:tab pos="8370888" algn="l"/>
                <a:tab pos="8812213" algn="l"/>
              </a:tabLst>
            </a:pPr>
            <a:endParaRPr lang="en-GB" altLang="zh-CN" smtClean="0">
              <a:latin typeface="Arial" pitchFamily="34" charset="0"/>
            </a:endParaRPr>
          </a:p>
          <a:p>
            <a:pPr defTabSz="439738" eaLnBrk="1" hangingPunct="1">
              <a:spcBef>
                <a:spcPts val="438"/>
              </a:spcBef>
              <a:tabLst>
                <a:tab pos="0" algn="l"/>
                <a:tab pos="439738" algn="l"/>
                <a:tab pos="879475" algn="l"/>
                <a:tab pos="1320800" algn="l"/>
                <a:tab pos="1760538" algn="l"/>
                <a:tab pos="2201863" algn="l"/>
                <a:tab pos="2643188" algn="l"/>
                <a:tab pos="3082925" algn="l"/>
                <a:tab pos="3524250" algn="l"/>
                <a:tab pos="3963988" algn="l"/>
                <a:tab pos="4405313" algn="l"/>
                <a:tab pos="4845050" algn="l"/>
                <a:tab pos="5287963" algn="l"/>
                <a:tab pos="5727700" algn="l"/>
                <a:tab pos="6167438" algn="l"/>
                <a:tab pos="6608763" algn="l"/>
                <a:tab pos="7048500" algn="l"/>
                <a:tab pos="7489825" algn="l"/>
                <a:tab pos="7931150" algn="l"/>
                <a:tab pos="8370888" algn="l"/>
                <a:tab pos="8812213" algn="l"/>
              </a:tabLst>
            </a:pPr>
            <a:r>
              <a:rPr lang="en-GB" altLang="zh-CN" b="1" smtClean="0">
                <a:latin typeface="Arial" pitchFamily="34" charset="0"/>
              </a:rPr>
              <a:t>Cross-Site Scripting</a:t>
            </a:r>
            <a:r>
              <a:rPr lang="en-GB" altLang="zh-CN" smtClean="0">
                <a:latin typeface="Arial" pitchFamily="34" charset="0"/>
              </a:rPr>
              <a:t> takes advantage of a vulnerable web site to attack clients who visit that web site. The most frequent goal is to steal the credentials of users who visit the site. </a:t>
            </a:r>
          </a:p>
          <a:p>
            <a:pPr defTabSz="439738" eaLnBrk="1" hangingPunct="1">
              <a:spcBef>
                <a:spcPts val="438"/>
              </a:spcBef>
              <a:tabLst>
                <a:tab pos="0" algn="l"/>
                <a:tab pos="439738" algn="l"/>
                <a:tab pos="879475" algn="l"/>
                <a:tab pos="1320800" algn="l"/>
                <a:tab pos="1760538" algn="l"/>
                <a:tab pos="2201863" algn="l"/>
                <a:tab pos="2643188" algn="l"/>
                <a:tab pos="3082925" algn="l"/>
                <a:tab pos="3524250" algn="l"/>
                <a:tab pos="3963988" algn="l"/>
                <a:tab pos="4405313" algn="l"/>
                <a:tab pos="4845050" algn="l"/>
                <a:tab pos="5287963" algn="l"/>
                <a:tab pos="5727700" algn="l"/>
                <a:tab pos="6167438" algn="l"/>
                <a:tab pos="6608763" algn="l"/>
                <a:tab pos="7048500" algn="l"/>
                <a:tab pos="7489825" algn="l"/>
                <a:tab pos="7931150" algn="l"/>
                <a:tab pos="8370888" algn="l"/>
                <a:tab pos="8812213" algn="l"/>
              </a:tabLst>
            </a:pPr>
            <a:endParaRPr lang="en-GB" altLang="zh-CN" smtClean="0">
              <a:latin typeface="Arial" pitchFamily="34" charset="0"/>
            </a:endParaRPr>
          </a:p>
          <a:p>
            <a:pPr defTabSz="439738" eaLnBrk="1" hangingPunct="1">
              <a:spcBef>
                <a:spcPts val="438"/>
              </a:spcBef>
              <a:tabLst>
                <a:tab pos="0" algn="l"/>
                <a:tab pos="439738" algn="l"/>
                <a:tab pos="879475" algn="l"/>
                <a:tab pos="1320800" algn="l"/>
                <a:tab pos="1760538" algn="l"/>
                <a:tab pos="2201863" algn="l"/>
                <a:tab pos="2643188" algn="l"/>
                <a:tab pos="3082925" algn="l"/>
                <a:tab pos="3524250" algn="l"/>
                <a:tab pos="3963988" algn="l"/>
                <a:tab pos="4405313" algn="l"/>
                <a:tab pos="4845050" algn="l"/>
                <a:tab pos="5287963" algn="l"/>
                <a:tab pos="5727700" algn="l"/>
                <a:tab pos="6167438" algn="l"/>
                <a:tab pos="6608763" algn="l"/>
                <a:tab pos="7048500" algn="l"/>
                <a:tab pos="7489825" algn="l"/>
                <a:tab pos="7931150" algn="l"/>
                <a:tab pos="8370888" algn="l"/>
                <a:tab pos="8812213" algn="l"/>
              </a:tabLst>
            </a:pPr>
            <a:r>
              <a:rPr lang="en-GB" altLang="zh-CN" b="1" smtClean="0">
                <a:latin typeface="Arial" pitchFamily="34" charset="0"/>
              </a:rPr>
              <a:t>Command injection</a:t>
            </a:r>
            <a:r>
              <a:rPr lang="en-GB" altLang="zh-CN" smtClean="0">
                <a:latin typeface="Arial" pitchFamily="34" charset="0"/>
              </a:rPr>
              <a:t> - OS and platform commands can often be used to give attackers access to data and escalate privileges on backend servers.</a:t>
            </a:r>
          </a:p>
          <a:p>
            <a:pPr defTabSz="439738" eaLnBrk="1" hangingPunct="1">
              <a:spcBef>
                <a:spcPts val="438"/>
              </a:spcBef>
              <a:tabLst>
                <a:tab pos="0" algn="l"/>
                <a:tab pos="439738" algn="l"/>
                <a:tab pos="879475" algn="l"/>
                <a:tab pos="1320800" algn="l"/>
                <a:tab pos="1760538" algn="l"/>
                <a:tab pos="2201863" algn="l"/>
                <a:tab pos="2643188" algn="l"/>
                <a:tab pos="3082925" algn="l"/>
                <a:tab pos="3524250" algn="l"/>
                <a:tab pos="3963988" algn="l"/>
                <a:tab pos="4405313" algn="l"/>
                <a:tab pos="4845050" algn="l"/>
                <a:tab pos="5287963" algn="l"/>
                <a:tab pos="5727700" algn="l"/>
                <a:tab pos="6167438" algn="l"/>
                <a:tab pos="6608763" algn="l"/>
                <a:tab pos="7048500" algn="l"/>
                <a:tab pos="7489825" algn="l"/>
                <a:tab pos="7931150" algn="l"/>
                <a:tab pos="8370888" algn="l"/>
                <a:tab pos="8812213" algn="l"/>
              </a:tabLst>
            </a:pPr>
            <a:endParaRPr lang="en-GB" altLang="zh-CN" smtClean="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84D57A14-F670-41FB-8C55-457B9E89C82C}" type="slidenum">
              <a:rPr lang="en-US" altLang="zh-CN" sz="1200"/>
              <a:pPr algn="r"/>
              <a:t>36</a:t>
            </a:fld>
            <a:endParaRPr lang="en-US" altLang="zh-CN" sz="1200"/>
          </a:p>
        </p:txBody>
      </p:sp>
      <p:sp>
        <p:nvSpPr>
          <p:cNvPr id="74755" name="Rectangle 2"/>
          <p:cNvSpPr>
            <a:spLocks noGrp="1" noRot="1" noChangeAspect="1" noChangeArrowheads="1" noTextEdit="1"/>
          </p:cNvSpPr>
          <p:nvPr>
            <p:ph type="sldImg"/>
          </p:nvPr>
        </p:nvSpPr>
        <p:spPr>
          <a:solidFill>
            <a:srgbClr val="FFFFFF"/>
          </a:solidFill>
          <a:ln/>
        </p:spPr>
      </p:sp>
      <p:sp>
        <p:nvSpPr>
          <p:cNvPr id="74756" name="Rectangle 3"/>
          <p:cNvSpPr>
            <a:spLocks noGrp="1" noChangeArrowheads="1"/>
          </p:cNvSpPr>
          <p:nvPr>
            <p:ph type="body" idx="1"/>
          </p:nvPr>
        </p:nvSpPr>
        <p:spPr>
          <a:xfrm>
            <a:off x="935038" y="4416425"/>
            <a:ext cx="5141912" cy="4183063"/>
          </a:xfrm>
          <a:noFill/>
          <a:ln/>
        </p:spPr>
        <p:txBody>
          <a:bodyPr wrap="none" lIns="91434" tIns="45716" rIns="91434" bIns="45716" anchor="ctr"/>
          <a:lstStyle/>
          <a:p>
            <a:pPr eaLnBrk="1" hangingPunct="1"/>
            <a:endParaRPr lang="zh-CN" altLang="zh-CN" smtClean="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EFB56CBE-81A2-4FB8-8AC0-8035CE9D4B84}" type="slidenum">
              <a:rPr lang="en-US" altLang="zh-CN" sz="1200"/>
              <a:pPr algn="r"/>
              <a:t>40</a:t>
            </a:fld>
            <a:endParaRPr lang="en-US" altLang="zh-CN" sz="1200"/>
          </a:p>
        </p:txBody>
      </p:sp>
      <p:sp>
        <p:nvSpPr>
          <p:cNvPr id="75779" name="Rectangle 2"/>
          <p:cNvSpPr>
            <a:spLocks noGrp="1" noRot="1" noChangeAspect="1" noChangeArrowheads="1" noTextEdit="1"/>
          </p:cNvSpPr>
          <p:nvPr>
            <p:ph type="sldImg"/>
          </p:nvPr>
        </p:nvSpPr>
        <p:spPr>
          <a:solidFill>
            <a:srgbClr val="FFFFFF"/>
          </a:solidFill>
          <a:ln/>
        </p:spPr>
      </p:sp>
      <p:sp>
        <p:nvSpPr>
          <p:cNvPr id="75780" name="Rectangle 3"/>
          <p:cNvSpPr>
            <a:spLocks noGrp="1" noChangeArrowheads="1"/>
          </p:cNvSpPr>
          <p:nvPr>
            <p:ph type="body" idx="1"/>
          </p:nvPr>
        </p:nvSpPr>
        <p:spPr>
          <a:xfrm>
            <a:off x="935038" y="4416425"/>
            <a:ext cx="5141912" cy="4183063"/>
          </a:xfrm>
          <a:noFill/>
          <a:ln/>
        </p:spPr>
        <p:txBody>
          <a:bodyPr wrap="none" lIns="91434" tIns="45716" rIns="91434" bIns="45716" anchor="ctr"/>
          <a:lstStyle/>
          <a:p>
            <a:pPr eaLnBrk="1" hangingPunct="1"/>
            <a:endParaRPr lang="zh-CN" altLang="zh-CN"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B02C20E0-707F-40A9-BD42-9EFDE2FD7AED}" type="slidenum">
              <a:rPr lang="zh-CN" altLang="en-US"/>
              <a:pPr/>
              <a:t>4</a:t>
            </a:fld>
            <a:endParaRPr lang="en-US" altLang="zh-CN"/>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lnSpcReduction="10000"/>
          </a:bodyPr>
          <a:lstStyle/>
          <a:p>
            <a:pPr eaLnBrk="1" fontAlgn="auto" hangingPunct="1">
              <a:spcBef>
                <a:spcPts val="0"/>
              </a:spcBef>
              <a:spcAft>
                <a:spcPts val="0"/>
              </a:spcAft>
              <a:defRPr/>
            </a:pPr>
            <a:r>
              <a:rPr lang="en-US" altLang="zh-CN" b="1" dirty="0" smtClean="0">
                <a:latin typeface="Gill Sans" pitchFamily="34" charset="0"/>
              </a:rPr>
              <a:t>The </a:t>
            </a:r>
            <a:r>
              <a:rPr lang="en-US" altLang="zh-CN" b="1" dirty="0" err="1" smtClean="0">
                <a:latin typeface="Gill Sans" pitchFamily="34" charset="0"/>
              </a:rPr>
              <a:t>NetContinuum</a:t>
            </a:r>
            <a:r>
              <a:rPr lang="en-US" altLang="zh-CN" b="1" dirty="0" smtClean="0">
                <a:latin typeface="Gill Sans" pitchFamily="34" charset="0"/>
              </a:rPr>
              <a:t> software architecture was also designed from the ground up for real-world enterprise deployments. This means it is easy to apply only the protection methods you need for each type of application in your environment…</a:t>
            </a:r>
          </a:p>
          <a:p>
            <a:pPr eaLnBrk="1" fontAlgn="auto" hangingPunct="1">
              <a:spcBef>
                <a:spcPts val="0"/>
              </a:spcBef>
              <a:spcAft>
                <a:spcPts val="0"/>
              </a:spcAft>
              <a:defRPr/>
            </a:pPr>
            <a:endParaRPr lang="en-US" altLang="zh-CN" b="1" dirty="0" smtClean="0">
              <a:latin typeface="Gill Sans" pitchFamily="34" charset="0"/>
            </a:endParaRPr>
          </a:p>
          <a:p>
            <a:pPr eaLnBrk="1" fontAlgn="auto" hangingPunct="1">
              <a:spcBef>
                <a:spcPts val="0"/>
              </a:spcBef>
              <a:spcAft>
                <a:spcPts val="0"/>
              </a:spcAft>
              <a:defRPr/>
            </a:pPr>
            <a:r>
              <a:rPr lang="en-US" altLang="zh-CN" dirty="0" smtClean="0">
                <a:latin typeface="Gill Sans" pitchFamily="34" charset="0"/>
              </a:rPr>
              <a:t>- Your corporate website, for example, may need only basic Website Cloaking because there’s nothing transactional going on and no links to sensitive backend data.</a:t>
            </a:r>
          </a:p>
          <a:p>
            <a:pPr eaLnBrk="1" fontAlgn="auto" hangingPunct="1">
              <a:spcBef>
                <a:spcPts val="0"/>
              </a:spcBef>
              <a:spcAft>
                <a:spcPts val="0"/>
              </a:spcAft>
              <a:defRPr/>
            </a:pPr>
            <a:endParaRPr lang="en-US" altLang="zh-CN" dirty="0" smtClean="0">
              <a:latin typeface="Gill Sans" pitchFamily="34" charset="0"/>
            </a:endParaRPr>
          </a:p>
          <a:p>
            <a:pPr eaLnBrk="1" fontAlgn="auto" hangingPunct="1">
              <a:spcBef>
                <a:spcPts val="0"/>
              </a:spcBef>
              <a:spcAft>
                <a:spcPts val="0"/>
              </a:spcAft>
              <a:defRPr/>
            </a:pPr>
            <a:r>
              <a:rPr lang="en-US" altLang="zh-CN" dirty="0" smtClean="0">
                <a:latin typeface="Gill Sans" pitchFamily="34" charset="0"/>
              </a:rPr>
              <a:t>- For internal applications, you’ll probably want to ratchet that up a bit by </a:t>
            </a:r>
            <a:r>
              <a:rPr lang="en-US" altLang="zh-CN" b="1" dirty="0" smtClean="0">
                <a:latin typeface="Gill Sans" pitchFamily="34" charset="0"/>
              </a:rPr>
              <a:t>adding protection methods like</a:t>
            </a:r>
            <a:r>
              <a:rPr lang="en-US" altLang="zh-CN" dirty="0" smtClean="0">
                <a:latin typeface="Gill Sans" pitchFamily="34" charset="0"/>
              </a:rPr>
              <a:t> SSL, Forced Entry Control and some basic Deep Inspection capabilities.</a:t>
            </a:r>
          </a:p>
          <a:p>
            <a:pPr eaLnBrk="1" fontAlgn="auto" hangingPunct="1">
              <a:spcBef>
                <a:spcPts val="0"/>
              </a:spcBef>
              <a:spcAft>
                <a:spcPts val="0"/>
              </a:spcAft>
              <a:defRPr/>
            </a:pPr>
            <a:endParaRPr lang="en-US" altLang="zh-CN" dirty="0" smtClean="0">
              <a:latin typeface="Gill Sans" pitchFamily="34" charset="0"/>
            </a:endParaRPr>
          </a:p>
          <a:p>
            <a:pPr eaLnBrk="1" fontAlgn="auto" hangingPunct="1">
              <a:spcBef>
                <a:spcPts val="0"/>
              </a:spcBef>
              <a:spcAft>
                <a:spcPts val="0"/>
              </a:spcAft>
              <a:defRPr/>
            </a:pPr>
            <a:r>
              <a:rPr lang="en-US" altLang="zh-CN" dirty="0" smtClean="0">
                <a:latin typeface="Gill Sans" pitchFamily="34" charset="0"/>
              </a:rPr>
              <a:t>- For highly transactional, external-facing applications that have more areas of exposure and greater risk, you’ll probably want to </a:t>
            </a:r>
            <a:r>
              <a:rPr lang="en-US" altLang="zh-CN" b="1" dirty="0" smtClean="0">
                <a:latin typeface="Gill Sans" pitchFamily="34" charset="0"/>
              </a:rPr>
              <a:t>turn on a few more protection methods</a:t>
            </a:r>
            <a:r>
              <a:rPr lang="en-US" altLang="zh-CN" dirty="0" smtClean="0">
                <a:latin typeface="Gill Sans" pitchFamily="34" charset="0"/>
              </a:rPr>
              <a:t>.</a:t>
            </a:r>
          </a:p>
          <a:p>
            <a:pPr eaLnBrk="1" fontAlgn="auto" hangingPunct="1">
              <a:spcBef>
                <a:spcPts val="0"/>
              </a:spcBef>
              <a:spcAft>
                <a:spcPts val="0"/>
              </a:spcAft>
              <a:defRPr/>
            </a:pPr>
            <a:endParaRPr lang="en-US" altLang="zh-CN" dirty="0" smtClean="0">
              <a:latin typeface="Gill Sans" pitchFamily="34" charset="0"/>
            </a:endParaRPr>
          </a:p>
          <a:p>
            <a:pPr eaLnBrk="1" fontAlgn="auto" hangingPunct="1">
              <a:spcBef>
                <a:spcPts val="0"/>
              </a:spcBef>
              <a:spcAft>
                <a:spcPts val="0"/>
              </a:spcAft>
              <a:defRPr/>
            </a:pPr>
            <a:r>
              <a:rPr lang="en-US" altLang="zh-CN" dirty="0" smtClean="0">
                <a:latin typeface="Gill Sans" pitchFamily="34" charset="0"/>
              </a:rPr>
              <a:t>You may want to start by setting a few simple protection methods across all applications in a particular datacenter. Or you may want to set tighter policies for more critical applications right from the outset. You can even set different administrators for each type of application. </a:t>
            </a:r>
            <a:r>
              <a:rPr lang="en-US" altLang="zh-CN" b="1" dirty="0" smtClean="0">
                <a:latin typeface="Gill Sans" pitchFamily="34" charset="0"/>
              </a:rPr>
              <a:t>Bottom line – </a:t>
            </a:r>
            <a:r>
              <a:rPr lang="en-US" altLang="zh-CN" b="1" dirty="0" err="1" smtClean="0">
                <a:latin typeface="Gill Sans" pitchFamily="34" charset="0"/>
              </a:rPr>
              <a:t>NetContinuum</a:t>
            </a:r>
            <a:r>
              <a:rPr lang="en-US" altLang="zh-CN" b="1" dirty="0" smtClean="0">
                <a:latin typeface="Gill Sans" pitchFamily="34" charset="0"/>
              </a:rPr>
              <a:t> makes it easy to be as granular, or as global, as you need to be.</a:t>
            </a:r>
            <a:r>
              <a:rPr lang="en-US" altLang="zh-CN" dirty="0" smtClean="0">
                <a:latin typeface="Gill Sans" pitchFamily="34" charset="0"/>
              </a:rPr>
              <a:t> No other product on the market comes close.</a:t>
            </a:r>
          </a:p>
          <a:p>
            <a:pPr eaLnBrk="1" fontAlgn="auto" hangingPunct="1">
              <a:spcBef>
                <a:spcPts val="0"/>
              </a:spcBef>
              <a:spcAft>
                <a:spcPts val="0"/>
              </a:spcAft>
              <a:defRPr/>
            </a:pPr>
            <a:endParaRPr lang="zh-CN" altLang="en-US" dirty="0" smtClean="0"/>
          </a:p>
        </p:txBody>
      </p:sp>
      <p:sp>
        <p:nvSpPr>
          <p:cNvPr id="76804" name="灯片编号占位符 3"/>
          <p:cNvSpPr txBox="1">
            <a:spLocks noGrp="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585F321A-1BA1-42C7-BD70-AE874D4CB75B}" type="slidenum">
              <a:rPr lang="zh-CN" altLang="en-US" sz="1200"/>
              <a:pPr algn="r"/>
              <a:t>41</a:t>
            </a:fld>
            <a:endParaRPr lang="en-US" altLang="zh-CN"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EA66C031-1C4D-4796-A707-60DB208D5ED9}" type="slidenum">
              <a:rPr lang="en-US" altLang="zh-CN" sz="1200"/>
              <a:pPr algn="r"/>
              <a:t>42</a:t>
            </a:fld>
            <a:endParaRPr lang="en-US" altLang="zh-CN" sz="1200"/>
          </a:p>
        </p:txBody>
      </p:sp>
      <p:sp>
        <p:nvSpPr>
          <p:cNvPr id="77827" name="Rectangle 2"/>
          <p:cNvSpPr>
            <a:spLocks noGrp="1" noRot="1" noChangeAspect="1" noChangeArrowheads="1" noTextEdit="1"/>
          </p:cNvSpPr>
          <p:nvPr>
            <p:ph type="sldImg"/>
          </p:nvPr>
        </p:nvSpPr>
        <p:spPr>
          <a:solidFill>
            <a:srgbClr val="FFFFFF"/>
          </a:solidFill>
          <a:ln/>
        </p:spPr>
      </p:sp>
      <p:sp>
        <p:nvSpPr>
          <p:cNvPr id="77828" name="Rectangle 3"/>
          <p:cNvSpPr>
            <a:spLocks noGrp="1" noChangeArrowheads="1"/>
          </p:cNvSpPr>
          <p:nvPr>
            <p:ph type="body" idx="1"/>
          </p:nvPr>
        </p:nvSpPr>
        <p:spPr>
          <a:xfrm>
            <a:off x="935038" y="4416425"/>
            <a:ext cx="5141912" cy="4183063"/>
          </a:xfrm>
          <a:noFill/>
          <a:ln/>
        </p:spPr>
        <p:txBody>
          <a:bodyPr wrap="none" lIns="91434" tIns="45716" rIns="91434" bIns="45716" anchor="ctr"/>
          <a:lstStyle/>
          <a:p>
            <a:pPr eaLnBrk="1" hangingPunct="1"/>
            <a:endParaRPr lang="zh-CN" altLang="zh-CN" smtClean="0">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230221DC-35C6-4B25-BE77-500DAC80B429}" type="slidenum">
              <a:rPr lang="ja-JP" altLang="en-US" sz="1200"/>
              <a:pPr algn="r"/>
              <a:t>43</a:t>
            </a:fld>
            <a:endParaRPr lang="en-US" altLang="ja-JP" sz="120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marL="227013" indent="-227013" eaLnBrk="1" hangingPunct="1">
              <a:spcBef>
                <a:spcPct val="0"/>
              </a:spcBef>
            </a:pPr>
            <a:r>
              <a:rPr lang="en-US" altLang="ja-JP" sz="900" smtClean="0">
                <a:latin typeface="Gill Sans"/>
              </a:rPr>
              <a:t>With all of the Acceleration features enabled, real benefits are delivered not to the firewall, but to the people that use it.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w="9525"/>
        </p:spPr>
        <p:txBody>
          <a:bodyPr/>
          <a:lstStyle/>
          <a:p>
            <a:endParaRPr lang="zh-CN"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w="9525"/>
        </p:spPr>
        <p:txBody>
          <a:bodyPr/>
          <a:lstStyle/>
          <a:p>
            <a:pPr marL="192291" indent="-192291"/>
            <a:endParaRPr lang="zh-CN" alt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2BEFD1EB-8C84-4FD2-A2FA-6F937E96C2F0}" type="slidenum">
              <a:rPr lang="zh-CN" altLang="en-US"/>
              <a:pPr/>
              <a:t>60</a:t>
            </a:fld>
            <a:endParaRPr lang="en-US" altLang="zh-CN"/>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F1CD02F9-52E7-4B81-B26D-02AE2D2DCB8C}" type="slidenum">
              <a:rPr lang="zh-CN" altLang="en-US"/>
              <a:pPr/>
              <a:t>5</a:t>
            </a:fld>
            <a:endParaRPr lang="en-US" altLang="zh-CN"/>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23C0B1FB-894F-44EA-A771-6278BD5C5BB4}" type="slidenum">
              <a:rPr lang="zh-CN" altLang="en-US"/>
              <a:pPr/>
              <a:t>8</a:t>
            </a:fld>
            <a:endParaRPr lang="en-US" altLang="zh-CN"/>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9F316599-55C3-44D2-B64C-98B3BDACC875}" type="slidenum">
              <a:rPr lang="zh-CN" altLang="en-US"/>
              <a:pPr/>
              <a:t>9</a:t>
            </a:fld>
            <a:endParaRPr lang="en-US" altLang="zh-CN"/>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35564F05-9A3A-4D20-B49B-A53F943D2874}" type="slidenum">
              <a:rPr lang="zh-CN" altLang="en-US"/>
              <a:pPr/>
              <a:t>10</a:t>
            </a:fld>
            <a:endParaRPr lang="en-US" altLang="zh-CN"/>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p:spPr>
        <p:txBody>
          <a:bodyPr/>
          <a:lstStyle/>
          <a:p>
            <a:pPr eaLnBrk="1" hangingPunct="1"/>
            <a:endParaRPr lang="zh-CN" altLang="en-US" smtClean="0">
              <a:latin typeface="Arial" pitchFamily="34" charset="0"/>
            </a:endParaRPr>
          </a:p>
        </p:txBody>
      </p:sp>
      <p:sp>
        <p:nvSpPr>
          <p:cNvPr id="59396" name="灯片编号占位符 3"/>
          <p:cNvSpPr>
            <a:spLocks noGrp="1"/>
          </p:cNvSpPr>
          <p:nvPr>
            <p:ph type="sldNum" sz="quarter" idx="5"/>
          </p:nvPr>
        </p:nvSpPr>
        <p:spPr>
          <a:noFill/>
        </p:spPr>
        <p:txBody>
          <a:bodyPr/>
          <a:lstStyle/>
          <a:p>
            <a:fld id="{3075F89D-4B8A-4251-AFDD-6980C019BDFC}" type="slidenum">
              <a:rPr lang="en-US" altLang="zh-CN" smtClean="0">
                <a:latin typeface="Arial" pitchFamily="34" charset="0"/>
              </a:rPr>
              <a:pPr/>
              <a:t>16</a:t>
            </a:fld>
            <a:endParaRPr lang="en-US" altLang="zh-CN"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CF510E05-1BE1-4AF2-B640-8238974DA0F6}" type="slidenum">
              <a:rPr lang="zh-CN" altLang="en-US" smtClean="0">
                <a:latin typeface="Arial" pitchFamily="34" charset="0"/>
              </a:rPr>
              <a:pPr/>
              <a:t>17</a:t>
            </a:fld>
            <a:endParaRPr lang="en-US" altLang="zh-CN" smtClean="0">
              <a:latin typeface="Arial" pitchFamily="34"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zh-CN" altLang="en-US"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58" tIns="46580" rIns="93158" bIns="46580" anchor="b"/>
          <a:lstStyle/>
          <a:p>
            <a:pPr algn="r" defTabSz="928688"/>
            <a:fld id="{6019A0A8-7C69-42B6-ABA1-6A0CD9F636FC}" type="slidenum">
              <a:rPr lang="zh-CN" altLang="en-US" sz="1200"/>
              <a:pPr algn="r" defTabSz="928688"/>
              <a:t>18</a:t>
            </a:fld>
            <a:endParaRPr lang="en-US" altLang="zh-CN" sz="1200"/>
          </a:p>
        </p:txBody>
      </p:sp>
      <p:sp>
        <p:nvSpPr>
          <p:cNvPr id="64515" name="Rectangle 2"/>
          <p:cNvSpPr>
            <a:spLocks noGrp="1" noRot="1" noChangeAspect="1" noChangeArrowheads="1" noTextEdit="1"/>
          </p:cNvSpPr>
          <p:nvPr>
            <p:ph type="sldImg"/>
          </p:nvPr>
        </p:nvSpPr>
        <p:spPr>
          <a:xfrm>
            <a:off x="1250950" y="698500"/>
            <a:ext cx="4510088" cy="3486150"/>
          </a:xfrm>
          <a:ln/>
        </p:spPr>
      </p:sp>
      <p:sp>
        <p:nvSpPr>
          <p:cNvPr id="64516" name="Rectangle 3"/>
          <p:cNvSpPr>
            <a:spLocks noGrp="1" noChangeArrowheads="1"/>
          </p:cNvSpPr>
          <p:nvPr>
            <p:ph type="body" idx="1"/>
          </p:nvPr>
        </p:nvSpPr>
        <p:spPr>
          <a:noFill/>
          <a:ln/>
        </p:spPr>
        <p:txBody>
          <a:bodyPr lIns="93158" tIns="46580" rIns="93158" bIns="46580"/>
          <a:lstStyle/>
          <a:p>
            <a:pPr eaLnBrk="1" hangingPunct="1"/>
            <a:endParaRPr lang="zh-CN" altLang="en-US"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54063" y="3886200"/>
            <a:ext cx="8550275" cy="1666875"/>
          </a:xfrm>
        </p:spPr>
        <p:txBody>
          <a:bodyPr/>
          <a:lstStyle>
            <a:lvl1pPr algn="ctr">
              <a:defRPr>
                <a:solidFill>
                  <a:schemeClr val="tx1"/>
                </a:solidFill>
              </a:defRPr>
            </a:lvl1pPr>
          </a:lstStyle>
          <a:p>
            <a:r>
              <a:rPr lang="en-US"/>
              <a:t>Click to edit Master title style</a:t>
            </a:r>
          </a:p>
        </p:txBody>
      </p:sp>
      <p:sp>
        <p:nvSpPr>
          <p:cNvPr id="5126" name="Rectangle 6"/>
          <p:cNvSpPr>
            <a:spLocks noGrp="1" noChangeArrowheads="1"/>
          </p:cNvSpPr>
          <p:nvPr>
            <p:ph type="subTitle" sz="quarter" idx="1"/>
          </p:nvPr>
        </p:nvSpPr>
        <p:spPr>
          <a:xfrm>
            <a:off x="1508125" y="5099050"/>
            <a:ext cx="7042150" cy="1987550"/>
          </a:xfrm>
        </p:spPr>
        <p:txBody>
          <a:bodyPr lIns="91440" tIns="45720" rIns="91440" bIns="45720"/>
          <a:lstStyle>
            <a:lvl1pPr marL="0" indent="0" algn="ctr">
              <a:buFontTx/>
              <a:buNone/>
              <a:defRPr/>
            </a:lvl1pPr>
          </a:lstStyle>
          <a:p>
            <a:r>
              <a:rPr lang="en-US"/>
              <a:t>Click to edit Master subtitle style</a:t>
            </a:r>
          </a:p>
        </p:txBody>
      </p:sp>
      <p:sp>
        <p:nvSpPr>
          <p:cNvPr id="4" name="Rectangle 4"/>
          <p:cNvSpPr>
            <a:spLocks noGrp="1" noChangeArrowheads="1"/>
          </p:cNvSpPr>
          <p:nvPr>
            <p:ph type="ftr" sz="quarter" idx="10"/>
          </p:nvPr>
        </p:nvSpPr>
        <p:spPr>
          <a:xfrm>
            <a:off x="503238" y="7078663"/>
            <a:ext cx="6118225" cy="539750"/>
          </a:xfrm>
        </p:spPr>
        <p:txBody>
          <a:bodyPr/>
          <a:lstStyle>
            <a:lvl1pPr algn="ctr">
              <a:defRPr sz="1600"/>
            </a:lvl1pPr>
          </a:lstStyle>
          <a:p>
            <a:pPr>
              <a:defRPr/>
            </a:pPr>
            <a:r>
              <a:rPr lang="en-US"/>
              <a:t>Barracuda Networks Confidential</a:t>
            </a:r>
          </a:p>
        </p:txBody>
      </p:sp>
      <p:sp>
        <p:nvSpPr>
          <p:cNvPr id="5" name="Rectangle 5"/>
          <p:cNvSpPr>
            <a:spLocks noGrp="1" noChangeArrowheads="1"/>
          </p:cNvSpPr>
          <p:nvPr>
            <p:ph type="sldNum" sz="quarter" idx="11"/>
          </p:nvPr>
        </p:nvSpPr>
        <p:spPr>
          <a:xfrm>
            <a:off x="9220200" y="7078663"/>
            <a:ext cx="503238" cy="539750"/>
          </a:xfrm>
        </p:spPr>
        <p:txBody>
          <a:bodyPr/>
          <a:lstStyle>
            <a:lvl1pPr>
              <a:defRPr sz="1600" smtClean="0"/>
            </a:lvl1pPr>
          </a:lstStyle>
          <a:p>
            <a:pPr>
              <a:defRPr/>
            </a:pPr>
            <a:fld id="{01FA1CE9-43C3-4295-AEAA-04488D50E720}"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5" name="Rectangle 6"/>
          <p:cNvSpPr>
            <a:spLocks noGrp="1" noChangeArrowheads="1"/>
          </p:cNvSpPr>
          <p:nvPr>
            <p:ph type="sldNum" sz="quarter" idx="11"/>
          </p:nvPr>
        </p:nvSpPr>
        <p:spPr>
          <a:ln/>
        </p:spPr>
        <p:txBody>
          <a:bodyPr/>
          <a:lstStyle>
            <a:lvl1pPr>
              <a:defRPr/>
            </a:lvl1pPr>
          </a:lstStyle>
          <a:p>
            <a:pPr>
              <a:defRPr/>
            </a:pPr>
            <a:fld id="{5F2308EE-58CD-4055-8C4B-AE40CF4252C6}"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975" y="949325"/>
            <a:ext cx="2262188" cy="6132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949325"/>
            <a:ext cx="6637337" cy="6132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5" name="Rectangle 6"/>
          <p:cNvSpPr>
            <a:spLocks noGrp="1" noChangeArrowheads="1"/>
          </p:cNvSpPr>
          <p:nvPr>
            <p:ph type="sldNum" sz="quarter" idx="11"/>
          </p:nvPr>
        </p:nvSpPr>
        <p:spPr>
          <a:ln/>
        </p:spPr>
        <p:txBody>
          <a:bodyPr/>
          <a:lstStyle>
            <a:lvl1pPr>
              <a:defRPr/>
            </a:lvl1pPr>
          </a:lstStyle>
          <a:p>
            <a:pPr>
              <a:defRPr/>
            </a:pPr>
            <a:fld id="{D5D127D3-03B2-4997-BC83-09AC1EBEF5AF}"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5" name="Rectangle 6"/>
          <p:cNvSpPr>
            <a:spLocks noGrp="1" noChangeArrowheads="1"/>
          </p:cNvSpPr>
          <p:nvPr>
            <p:ph type="sldNum" sz="quarter" idx="11"/>
          </p:nvPr>
        </p:nvSpPr>
        <p:spPr>
          <a:ln/>
        </p:spPr>
        <p:txBody>
          <a:bodyPr/>
          <a:lstStyle>
            <a:lvl1pPr>
              <a:defRPr/>
            </a:lvl1pPr>
          </a:lstStyle>
          <a:p>
            <a:pPr>
              <a:defRPr/>
            </a:pPr>
            <a:fld id="{08F2345C-BA12-44E2-99D4-06D78DAD37D3}"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4994275"/>
            <a:ext cx="8548687" cy="1544638"/>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5338" y="3294063"/>
            <a:ext cx="8548687" cy="170021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5" name="Rectangle 6"/>
          <p:cNvSpPr>
            <a:spLocks noGrp="1" noChangeArrowheads="1"/>
          </p:cNvSpPr>
          <p:nvPr>
            <p:ph type="sldNum" sz="quarter" idx="11"/>
          </p:nvPr>
        </p:nvSpPr>
        <p:spPr>
          <a:ln/>
        </p:spPr>
        <p:txBody>
          <a:bodyPr/>
          <a:lstStyle>
            <a:lvl1pPr>
              <a:defRPr/>
            </a:lvl1pPr>
          </a:lstStyle>
          <a:p>
            <a:pPr>
              <a:defRPr/>
            </a:pPr>
            <a:fld id="{7AD1C298-D1DA-414B-9667-8ECF96337566}"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952625"/>
            <a:ext cx="4449762" cy="5129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05400" y="1952625"/>
            <a:ext cx="4449763" cy="5129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6" name="Rectangle 6"/>
          <p:cNvSpPr>
            <a:spLocks noGrp="1" noChangeArrowheads="1"/>
          </p:cNvSpPr>
          <p:nvPr>
            <p:ph type="sldNum" sz="quarter" idx="11"/>
          </p:nvPr>
        </p:nvSpPr>
        <p:spPr>
          <a:ln/>
        </p:spPr>
        <p:txBody>
          <a:bodyPr/>
          <a:lstStyle>
            <a:lvl1pPr>
              <a:defRPr/>
            </a:lvl1pPr>
          </a:lstStyle>
          <a:p>
            <a:pPr>
              <a:defRPr/>
            </a:pPr>
            <a:fld id="{12F015AE-CA63-4C51-B115-84C8F7A8400B}"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238" y="311150"/>
            <a:ext cx="9051925"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3238" y="1739900"/>
            <a:ext cx="4443412" cy="7254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3238" y="2465388"/>
            <a:ext cx="4443412" cy="44783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10163" y="1739900"/>
            <a:ext cx="4445000" cy="7254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10163" y="2465388"/>
            <a:ext cx="4445000" cy="44783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8" name="Rectangle 6"/>
          <p:cNvSpPr>
            <a:spLocks noGrp="1" noChangeArrowheads="1"/>
          </p:cNvSpPr>
          <p:nvPr>
            <p:ph type="sldNum" sz="quarter" idx="11"/>
          </p:nvPr>
        </p:nvSpPr>
        <p:spPr>
          <a:ln/>
        </p:spPr>
        <p:txBody>
          <a:bodyPr/>
          <a:lstStyle>
            <a:lvl1pPr>
              <a:defRPr/>
            </a:lvl1pPr>
          </a:lstStyle>
          <a:p>
            <a:pPr>
              <a:defRPr/>
            </a:pPr>
            <a:fld id="{7BFA669A-0528-4A54-BCCC-F9BCB39BD90E}"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4" name="Rectangle 6"/>
          <p:cNvSpPr>
            <a:spLocks noGrp="1" noChangeArrowheads="1"/>
          </p:cNvSpPr>
          <p:nvPr>
            <p:ph type="sldNum" sz="quarter" idx="11"/>
          </p:nvPr>
        </p:nvSpPr>
        <p:spPr>
          <a:ln/>
        </p:spPr>
        <p:txBody>
          <a:bodyPr/>
          <a:lstStyle>
            <a:lvl1pPr>
              <a:defRPr/>
            </a:lvl1pPr>
          </a:lstStyle>
          <a:p>
            <a:pPr>
              <a:defRPr/>
            </a:pPr>
            <a:fld id="{5B4F378B-1A72-4DBD-9B72-9F5B470DD00E}"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3" name="Rectangle 6"/>
          <p:cNvSpPr>
            <a:spLocks noGrp="1" noChangeArrowheads="1"/>
          </p:cNvSpPr>
          <p:nvPr>
            <p:ph type="sldNum" sz="quarter" idx="11"/>
          </p:nvPr>
        </p:nvSpPr>
        <p:spPr>
          <a:ln/>
        </p:spPr>
        <p:txBody>
          <a:bodyPr/>
          <a:lstStyle>
            <a:lvl1pPr>
              <a:defRPr/>
            </a:lvl1pPr>
          </a:lstStyle>
          <a:p>
            <a:pPr>
              <a:defRPr/>
            </a:pPr>
            <a:fld id="{78679955-7136-4733-9499-8F0BC71056D0}"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38" y="309563"/>
            <a:ext cx="3308350" cy="13176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32238" y="309563"/>
            <a:ext cx="5622925" cy="66341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3238" y="1627188"/>
            <a:ext cx="3308350" cy="53165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6" name="Rectangle 6"/>
          <p:cNvSpPr>
            <a:spLocks noGrp="1" noChangeArrowheads="1"/>
          </p:cNvSpPr>
          <p:nvPr>
            <p:ph type="sldNum" sz="quarter" idx="11"/>
          </p:nvPr>
        </p:nvSpPr>
        <p:spPr>
          <a:ln/>
        </p:spPr>
        <p:txBody>
          <a:bodyPr/>
          <a:lstStyle>
            <a:lvl1pPr>
              <a:defRPr/>
            </a:lvl1pPr>
          </a:lstStyle>
          <a:p>
            <a:pPr>
              <a:defRPr/>
            </a:pPr>
            <a:fld id="{A5DA2C15-1FA4-4BF3-BD8D-F8D10F8DDDFF}"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675" y="5440363"/>
            <a:ext cx="6035675" cy="642937"/>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1675" y="693738"/>
            <a:ext cx="6035675" cy="4664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971675" y="6083300"/>
            <a:ext cx="6035675" cy="9112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6" name="Rectangle 6"/>
          <p:cNvSpPr>
            <a:spLocks noGrp="1" noChangeArrowheads="1"/>
          </p:cNvSpPr>
          <p:nvPr>
            <p:ph type="sldNum" sz="quarter" idx="11"/>
          </p:nvPr>
        </p:nvSpPr>
        <p:spPr>
          <a:ln/>
        </p:spPr>
        <p:txBody>
          <a:bodyPr/>
          <a:lstStyle>
            <a:lvl1pPr>
              <a:defRPr/>
            </a:lvl1pPr>
          </a:lstStyle>
          <a:p>
            <a:pPr>
              <a:defRPr/>
            </a:pPr>
            <a:fld id="{0BC06D54-34E3-45AD-A090-97AB5E8CB421}"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503238" y="949325"/>
            <a:ext cx="9051925" cy="1295400"/>
          </a:xfrm>
          <a:prstGeom prst="rect">
            <a:avLst/>
          </a:prstGeom>
          <a:noFill/>
          <a:ln w="9525">
            <a:noFill/>
            <a:miter lim="800000"/>
            <a:headEnd/>
            <a:tailEnd/>
          </a:ln>
        </p:spPr>
        <p:txBody>
          <a:bodyPr vert="horz" wrap="square" lIns="101882" tIns="50941" rIns="101882" bIns="50941" numCol="1" anchor="ctr" anchorCtr="0" compatLnSpc="1">
            <a:prstTxWarp prst="textNoShape">
              <a:avLst/>
            </a:prstTxWarp>
          </a:bodyPr>
          <a:lstStyle/>
          <a:p>
            <a:pPr lvl="0"/>
            <a:r>
              <a:rPr lang="en-US" altLang="zh-CN" smtClean="0"/>
              <a:t>Click to edit Master title style</a:t>
            </a:r>
          </a:p>
        </p:txBody>
      </p:sp>
      <p:sp>
        <p:nvSpPr>
          <p:cNvPr id="2051" name="Rectangle 3"/>
          <p:cNvSpPr>
            <a:spLocks noGrp="1" noChangeArrowheads="1"/>
          </p:cNvSpPr>
          <p:nvPr>
            <p:ph type="body" idx="1"/>
          </p:nvPr>
        </p:nvSpPr>
        <p:spPr bwMode="auto">
          <a:xfrm>
            <a:off x="503238" y="1952625"/>
            <a:ext cx="9051925" cy="5129213"/>
          </a:xfrm>
          <a:prstGeom prst="rect">
            <a:avLst/>
          </a:prstGeom>
          <a:noFill/>
          <a:ln w="9525">
            <a:noFill/>
            <a:miter lim="800000"/>
            <a:headEnd/>
            <a:tailEnd/>
          </a:ln>
        </p:spPr>
        <p:txBody>
          <a:bodyPr vert="horz" wrap="square" lIns="101882" tIns="50941" rIns="101882" bIns="50941"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9" name="Rectangle 5"/>
          <p:cNvSpPr>
            <a:spLocks noGrp="1" noChangeArrowheads="1"/>
          </p:cNvSpPr>
          <p:nvPr>
            <p:ph type="ftr" sz="quarter" idx="3"/>
          </p:nvPr>
        </p:nvSpPr>
        <p:spPr bwMode="auto">
          <a:xfrm>
            <a:off x="334963" y="7232650"/>
            <a:ext cx="6119812" cy="539750"/>
          </a:xfrm>
          <a:prstGeom prst="rect">
            <a:avLst/>
          </a:prstGeom>
          <a:noFill/>
          <a:ln w="9525">
            <a:noFill/>
            <a:miter lim="800000"/>
            <a:headEnd/>
            <a:tailEnd/>
          </a:ln>
          <a:effectLst/>
        </p:spPr>
        <p:txBody>
          <a:bodyPr vert="horz" wrap="square" lIns="101882" tIns="50941" rIns="101882" bIns="50941" numCol="1" anchor="t" anchorCtr="0" compatLnSpc="1">
            <a:prstTxWarp prst="textNoShape">
              <a:avLst/>
            </a:prstTxWarp>
          </a:bodyPr>
          <a:lstStyle>
            <a:lvl1pPr>
              <a:defRPr sz="1400">
                <a:solidFill>
                  <a:schemeClr val="bg1"/>
                </a:solidFill>
                <a:ea typeface="+mn-ea"/>
              </a:defRPr>
            </a:lvl1pPr>
          </a:lstStyle>
          <a:p>
            <a:pPr>
              <a:defRPr/>
            </a:pPr>
            <a:r>
              <a:rPr lang="en-US"/>
              <a:t>Barracuda Networks Confidential</a:t>
            </a:r>
          </a:p>
        </p:txBody>
      </p:sp>
      <p:sp>
        <p:nvSpPr>
          <p:cNvPr id="1030" name="Rectangle 6"/>
          <p:cNvSpPr>
            <a:spLocks noGrp="1" noChangeArrowheads="1"/>
          </p:cNvSpPr>
          <p:nvPr>
            <p:ph type="sldNum" sz="quarter" idx="4"/>
          </p:nvPr>
        </p:nvSpPr>
        <p:spPr bwMode="auto">
          <a:xfrm>
            <a:off x="7375525" y="7239000"/>
            <a:ext cx="2347913" cy="539750"/>
          </a:xfrm>
          <a:prstGeom prst="rect">
            <a:avLst/>
          </a:prstGeom>
          <a:noFill/>
          <a:ln w="9525">
            <a:noFill/>
            <a:miter lim="800000"/>
            <a:headEnd/>
            <a:tailEnd/>
          </a:ln>
          <a:effectLst/>
        </p:spPr>
        <p:txBody>
          <a:bodyPr vert="horz" wrap="square" lIns="101882" tIns="50941" rIns="101882" bIns="50941" numCol="1" anchor="t" anchorCtr="0" compatLnSpc="1">
            <a:prstTxWarp prst="textNoShape">
              <a:avLst/>
            </a:prstTxWarp>
          </a:bodyPr>
          <a:lstStyle>
            <a:lvl1pPr algn="r">
              <a:defRPr sz="1200" smtClean="0">
                <a:solidFill>
                  <a:schemeClr val="bg1"/>
                </a:solidFill>
                <a:ea typeface="宋体" pitchFamily="2" charset="-122"/>
              </a:defRPr>
            </a:lvl1pPr>
          </a:lstStyle>
          <a:p>
            <a:pPr>
              <a:defRPr/>
            </a:pPr>
            <a:fld id="{A34309C9-9838-443C-9CD2-600F9B623BE5}"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031"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hdr="0" dt="0"/>
  <p:txStyles>
    <p:titleStyle>
      <a:lvl1pPr algn="l" defTabSz="1019175" rtl="0" eaLnBrk="0" fontAlgn="base" hangingPunct="0">
        <a:spcBef>
          <a:spcPct val="0"/>
        </a:spcBef>
        <a:spcAft>
          <a:spcPct val="0"/>
        </a:spcAft>
        <a:defRPr sz="3200" b="1">
          <a:solidFill>
            <a:schemeClr val="tx2"/>
          </a:solidFill>
          <a:latin typeface="+mj-lt"/>
          <a:ea typeface="+mj-ea"/>
          <a:cs typeface="+mj-cs"/>
        </a:defRPr>
      </a:lvl1pPr>
      <a:lvl2pPr algn="l" defTabSz="1019175" rtl="0" eaLnBrk="0" fontAlgn="base" hangingPunct="0">
        <a:spcBef>
          <a:spcPct val="0"/>
        </a:spcBef>
        <a:spcAft>
          <a:spcPct val="0"/>
        </a:spcAft>
        <a:defRPr sz="3200" b="1">
          <a:solidFill>
            <a:schemeClr val="tx2"/>
          </a:solidFill>
          <a:latin typeface="Franklin Gothic Medium" pitchFamily="34" charset="0"/>
        </a:defRPr>
      </a:lvl2pPr>
      <a:lvl3pPr algn="l" defTabSz="1019175" rtl="0" eaLnBrk="0" fontAlgn="base" hangingPunct="0">
        <a:spcBef>
          <a:spcPct val="0"/>
        </a:spcBef>
        <a:spcAft>
          <a:spcPct val="0"/>
        </a:spcAft>
        <a:defRPr sz="3200" b="1">
          <a:solidFill>
            <a:schemeClr val="tx2"/>
          </a:solidFill>
          <a:latin typeface="Franklin Gothic Medium" pitchFamily="34" charset="0"/>
        </a:defRPr>
      </a:lvl3pPr>
      <a:lvl4pPr algn="l" defTabSz="1019175" rtl="0" eaLnBrk="0" fontAlgn="base" hangingPunct="0">
        <a:spcBef>
          <a:spcPct val="0"/>
        </a:spcBef>
        <a:spcAft>
          <a:spcPct val="0"/>
        </a:spcAft>
        <a:defRPr sz="3200" b="1">
          <a:solidFill>
            <a:schemeClr val="tx2"/>
          </a:solidFill>
          <a:latin typeface="Franklin Gothic Medium" pitchFamily="34" charset="0"/>
        </a:defRPr>
      </a:lvl4pPr>
      <a:lvl5pPr algn="l" defTabSz="1019175" rtl="0" eaLnBrk="0" fontAlgn="base" hangingPunct="0">
        <a:spcBef>
          <a:spcPct val="0"/>
        </a:spcBef>
        <a:spcAft>
          <a:spcPct val="0"/>
        </a:spcAft>
        <a:defRPr sz="3200" b="1">
          <a:solidFill>
            <a:schemeClr val="tx2"/>
          </a:solidFill>
          <a:latin typeface="Franklin Gothic Medium" pitchFamily="34" charset="0"/>
        </a:defRPr>
      </a:lvl5pPr>
      <a:lvl6pPr marL="457200" algn="l" defTabSz="1019175" rtl="0" fontAlgn="base">
        <a:spcBef>
          <a:spcPct val="0"/>
        </a:spcBef>
        <a:spcAft>
          <a:spcPct val="0"/>
        </a:spcAft>
        <a:defRPr sz="3200" b="1">
          <a:solidFill>
            <a:schemeClr val="tx2"/>
          </a:solidFill>
          <a:latin typeface="Arial" charset="0"/>
        </a:defRPr>
      </a:lvl6pPr>
      <a:lvl7pPr marL="914400" algn="l" defTabSz="1019175" rtl="0" fontAlgn="base">
        <a:spcBef>
          <a:spcPct val="0"/>
        </a:spcBef>
        <a:spcAft>
          <a:spcPct val="0"/>
        </a:spcAft>
        <a:defRPr sz="3200" b="1">
          <a:solidFill>
            <a:schemeClr val="tx2"/>
          </a:solidFill>
          <a:latin typeface="Arial" charset="0"/>
        </a:defRPr>
      </a:lvl7pPr>
      <a:lvl8pPr marL="1371600" algn="l" defTabSz="1019175" rtl="0" fontAlgn="base">
        <a:spcBef>
          <a:spcPct val="0"/>
        </a:spcBef>
        <a:spcAft>
          <a:spcPct val="0"/>
        </a:spcAft>
        <a:defRPr sz="3200" b="1">
          <a:solidFill>
            <a:schemeClr val="tx2"/>
          </a:solidFill>
          <a:latin typeface="Arial" charset="0"/>
        </a:defRPr>
      </a:lvl8pPr>
      <a:lvl9pPr marL="1828800" algn="l" defTabSz="1019175" rtl="0" fontAlgn="base">
        <a:spcBef>
          <a:spcPct val="0"/>
        </a:spcBef>
        <a:spcAft>
          <a:spcPct val="0"/>
        </a:spcAft>
        <a:defRPr sz="3200" b="1">
          <a:solidFill>
            <a:schemeClr val="tx2"/>
          </a:solidFill>
          <a:latin typeface="Arial" charset="0"/>
        </a:defRPr>
      </a:lvl9pPr>
    </p:titleStyle>
    <p:bodyStyle>
      <a:lvl1pPr marL="382588" indent="-382588" algn="l" defTabSz="1019175" rtl="0" eaLnBrk="0" fontAlgn="base" hangingPunct="0">
        <a:spcBef>
          <a:spcPct val="20000"/>
        </a:spcBef>
        <a:spcAft>
          <a:spcPct val="0"/>
        </a:spcAft>
        <a:buClr>
          <a:srgbClr val="0000CC"/>
        </a:buClr>
        <a:buChar char="•"/>
        <a:defRPr sz="2800">
          <a:solidFill>
            <a:schemeClr val="tx1"/>
          </a:solidFill>
          <a:latin typeface="+mn-lt"/>
          <a:ea typeface="+mn-ea"/>
          <a:cs typeface="+mn-cs"/>
        </a:defRPr>
      </a:lvl1pPr>
      <a:lvl2pPr marL="827088" indent="-317500" algn="l" defTabSz="1019175" rtl="0" eaLnBrk="0" fontAlgn="base" hangingPunct="0">
        <a:spcBef>
          <a:spcPct val="20000"/>
        </a:spcBef>
        <a:spcAft>
          <a:spcPct val="0"/>
        </a:spcAft>
        <a:buClr>
          <a:srgbClr val="0000CC"/>
        </a:buClr>
        <a:buChar char="–"/>
        <a:defRPr sz="2400">
          <a:solidFill>
            <a:schemeClr val="tx1"/>
          </a:solidFill>
          <a:latin typeface="+mn-lt"/>
        </a:defRPr>
      </a:lvl2pPr>
      <a:lvl3pPr marL="1273175" indent="-254000" algn="l" defTabSz="1019175" rtl="0" eaLnBrk="0" fontAlgn="base" hangingPunct="0">
        <a:spcBef>
          <a:spcPct val="20000"/>
        </a:spcBef>
        <a:spcAft>
          <a:spcPct val="0"/>
        </a:spcAft>
        <a:buClr>
          <a:srgbClr val="0000CC"/>
        </a:buClr>
        <a:buChar char="•"/>
        <a:defRPr sz="2000">
          <a:solidFill>
            <a:schemeClr val="tx1"/>
          </a:solidFill>
          <a:latin typeface="+mn-lt"/>
        </a:defRPr>
      </a:lvl3pPr>
      <a:lvl4pPr marL="1782763" indent="-254000" algn="l" defTabSz="1019175" rtl="0" eaLnBrk="0" fontAlgn="base" hangingPunct="0">
        <a:spcBef>
          <a:spcPct val="20000"/>
        </a:spcBef>
        <a:spcAft>
          <a:spcPct val="0"/>
        </a:spcAft>
        <a:buClr>
          <a:srgbClr val="0000CC"/>
        </a:buClr>
        <a:buChar char="–"/>
        <a:defRPr sz="2000">
          <a:solidFill>
            <a:schemeClr val="tx1"/>
          </a:solidFill>
          <a:latin typeface="+mn-lt"/>
        </a:defRPr>
      </a:lvl4pPr>
      <a:lvl5pPr marL="2292350" indent="-254000" algn="l" defTabSz="1019175" rtl="0" eaLnBrk="0" fontAlgn="base" hangingPunct="0">
        <a:spcBef>
          <a:spcPct val="20000"/>
        </a:spcBef>
        <a:spcAft>
          <a:spcPct val="0"/>
        </a:spcAft>
        <a:buClr>
          <a:srgbClr val="0000CC"/>
        </a:buClr>
        <a:buChar char="»"/>
        <a:defRPr sz="1600">
          <a:solidFill>
            <a:schemeClr val="tx1"/>
          </a:solidFill>
          <a:latin typeface="+mn-lt"/>
        </a:defRPr>
      </a:lvl5pPr>
      <a:lvl6pPr marL="2749550" indent="-254000" algn="l" defTabSz="1019175" rtl="0" fontAlgn="base">
        <a:spcBef>
          <a:spcPct val="20000"/>
        </a:spcBef>
        <a:spcAft>
          <a:spcPct val="0"/>
        </a:spcAft>
        <a:buClr>
          <a:srgbClr val="0000CC"/>
        </a:buClr>
        <a:buChar char="»"/>
        <a:defRPr sz="1600">
          <a:solidFill>
            <a:schemeClr val="tx1"/>
          </a:solidFill>
          <a:latin typeface="+mn-lt"/>
        </a:defRPr>
      </a:lvl6pPr>
      <a:lvl7pPr marL="3206750" indent="-254000" algn="l" defTabSz="1019175" rtl="0" fontAlgn="base">
        <a:spcBef>
          <a:spcPct val="20000"/>
        </a:spcBef>
        <a:spcAft>
          <a:spcPct val="0"/>
        </a:spcAft>
        <a:buClr>
          <a:srgbClr val="0000CC"/>
        </a:buClr>
        <a:buChar char="»"/>
        <a:defRPr sz="1600">
          <a:solidFill>
            <a:schemeClr val="tx1"/>
          </a:solidFill>
          <a:latin typeface="+mn-lt"/>
        </a:defRPr>
      </a:lvl7pPr>
      <a:lvl8pPr marL="3663950" indent="-254000" algn="l" defTabSz="1019175" rtl="0" fontAlgn="base">
        <a:spcBef>
          <a:spcPct val="20000"/>
        </a:spcBef>
        <a:spcAft>
          <a:spcPct val="0"/>
        </a:spcAft>
        <a:buClr>
          <a:srgbClr val="0000CC"/>
        </a:buClr>
        <a:buChar char="»"/>
        <a:defRPr sz="1600">
          <a:solidFill>
            <a:schemeClr val="tx1"/>
          </a:solidFill>
          <a:latin typeface="+mn-lt"/>
        </a:defRPr>
      </a:lvl8pPr>
      <a:lvl9pPr marL="4121150" indent="-254000" algn="l" defTabSz="1019175" rtl="0" fontAlgn="base">
        <a:spcBef>
          <a:spcPct val="20000"/>
        </a:spcBef>
        <a:spcAft>
          <a:spcPct val="0"/>
        </a:spcAft>
        <a:buClr>
          <a:srgbClr val="0000CC"/>
        </a:buClr>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9" Type="http://schemas.openxmlformats.org/officeDocument/2006/relationships/image" Target="../media/image115.png"/></Relationships>
</file>

<file path=ppt/slides/_rels/slide1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www.cert.org.c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jpeg"/><Relationship Id="rId4" Type="http://schemas.openxmlformats.org/officeDocument/2006/relationships/image" Target="../media/image1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2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2.wmf"/></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13.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34.jpeg"/><Relationship Id="rId4" Type="http://schemas.openxmlformats.org/officeDocument/2006/relationships/image" Target="../media/image123.png"/></Relationships>
</file>

<file path=ppt/slides/_rels/slide33.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7.png"/><Relationship Id="rId7" Type="http://schemas.openxmlformats.org/officeDocument/2006/relationships/image" Target="../media/image13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10" Type="http://schemas.openxmlformats.org/officeDocument/2006/relationships/image" Target="../media/image139.png"/><Relationship Id="rId4" Type="http://schemas.openxmlformats.org/officeDocument/2006/relationships/image" Target="../media/image113.png"/><Relationship Id="rId9" Type="http://schemas.openxmlformats.org/officeDocument/2006/relationships/image" Target="../media/image128.png"/></Relationships>
</file>

<file path=ppt/slides/_rels/slide3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34.jpeg"/><Relationship Id="rId5" Type="http://schemas.openxmlformats.org/officeDocument/2006/relationships/image" Target="../media/image141.png"/><Relationship Id="rId4" Type="http://schemas.openxmlformats.org/officeDocument/2006/relationships/image" Target="../media/image140.png"/></Relationships>
</file>

<file path=ppt/slides/_rels/slide38.xml.rels><?xml version="1.0" encoding="UTF-8" standalone="yes"?>
<Relationships xmlns="http://schemas.openxmlformats.org/package/2006/relationships"><Relationship Id="rId8" Type="http://schemas.openxmlformats.org/officeDocument/2006/relationships/image" Target="../media/image144.wmf"/><Relationship Id="rId3" Type="http://schemas.openxmlformats.org/officeDocument/2006/relationships/image" Target="../media/image142.png"/><Relationship Id="rId7" Type="http://schemas.openxmlformats.org/officeDocument/2006/relationships/image" Target="../media/image140.png"/><Relationship Id="rId2" Type="http://schemas.openxmlformats.org/officeDocument/2006/relationships/image" Target="../media/image134.jpe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43.png"/></Relationships>
</file>

<file path=ppt/slides/_rels/slide39.xml.rels><?xml version="1.0" encoding="UTF-8" standalone="yes"?>
<Relationships xmlns="http://schemas.openxmlformats.org/package/2006/relationships"><Relationship Id="rId8" Type="http://schemas.openxmlformats.org/officeDocument/2006/relationships/image" Target="../media/image146.jpeg"/><Relationship Id="rId3" Type="http://schemas.openxmlformats.org/officeDocument/2006/relationships/image" Target="../media/image121.png"/><Relationship Id="rId7" Type="http://schemas.openxmlformats.org/officeDocument/2006/relationships/image" Target="../media/image113.png"/><Relationship Id="rId12" Type="http://schemas.openxmlformats.org/officeDocument/2006/relationships/image" Target="../media/image150.jpe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49.jpeg"/><Relationship Id="rId5" Type="http://schemas.openxmlformats.org/officeDocument/2006/relationships/image" Target="../media/image123.png"/><Relationship Id="rId10" Type="http://schemas.openxmlformats.org/officeDocument/2006/relationships/image" Target="../media/image148.jpeg"/><Relationship Id="rId4" Type="http://schemas.openxmlformats.org/officeDocument/2006/relationships/image" Target="../media/image122.png"/><Relationship Id="rId9" Type="http://schemas.openxmlformats.org/officeDocument/2006/relationships/image" Target="../media/image14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13.png"/><Relationship Id="rId7" Type="http://schemas.openxmlformats.org/officeDocument/2006/relationships/image" Target="../media/image12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151.png"/></Relationships>
</file>

<file path=ppt/slides/_rels/slide41.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2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52.jpeg"/><Relationship Id="rId5" Type="http://schemas.openxmlformats.org/officeDocument/2006/relationships/image" Target="../media/image113.png"/><Relationship Id="rId4" Type="http://schemas.openxmlformats.org/officeDocument/2006/relationships/image" Target="../media/image151.png"/></Relationships>
</file>

<file path=ppt/slides/_rels/slide4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jpeg"/></Relationships>
</file>

<file path=ppt/slides/_rels/slide43.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25.png"/><Relationship Id="rId7" Type="http://schemas.openxmlformats.org/officeDocument/2006/relationships/image" Target="../media/image157.wmf"/><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13.png"/><Relationship Id="rId4" Type="http://schemas.openxmlformats.org/officeDocument/2006/relationships/image" Target="../media/image1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41.jpeg"/><Relationship Id="rId21" Type="http://schemas.openxmlformats.org/officeDocument/2006/relationships/image" Target="../media/image23.png"/><Relationship Id="rId34" Type="http://schemas.openxmlformats.org/officeDocument/2006/relationships/image" Target="../media/image36.png"/><Relationship Id="rId42" Type="http://schemas.openxmlformats.org/officeDocument/2006/relationships/image" Target="../media/image44.png"/><Relationship Id="rId47" Type="http://schemas.openxmlformats.org/officeDocument/2006/relationships/image" Target="../media/image49.png"/><Relationship Id="rId50" Type="http://schemas.openxmlformats.org/officeDocument/2006/relationships/image" Target="../media/image52.png"/><Relationship Id="rId55" Type="http://schemas.openxmlformats.org/officeDocument/2006/relationships/image" Target="../media/image57.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png"/><Relationship Id="rId46" Type="http://schemas.openxmlformats.org/officeDocument/2006/relationships/image" Target="../media/image48.png"/><Relationship Id="rId59" Type="http://schemas.openxmlformats.org/officeDocument/2006/relationships/image" Target="../media/image61.png"/><Relationship Id="rId2" Type="http://schemas.openxmlformats.org/officeDocument/2006/relationships/notesSlide" Target="../notesSlides/notesSlide3.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41" Type="http://schemas.openxmlformats.org/officeDocument/2006/relationships/image" Target="../media/image43.png"/><Relationship Id="rId54"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png"/><Relationship Id="rId40" Type="http://schemas.openxmlformats.org/officeDocument/2006/relationships/image" Target="../media/image42.png"/><Relationship Id="rId45" Type="http://schemas.openxmlformats.org/officeDocument/2006/relationships/image" Target="../media/image47.png"/><Relationship Id="rId53" Type="http://schemas.openxmlformats.org/officeDocument/2006/relationships/image" Target="../media/image55.png"/><Relationship Id="rId58" Type="http://schemas.openxmlformats.org/officeDocument/2006/relationships/image" Target="../media/image60.png"/><Relationship Id="rId5" Type="http://schemas.openxmlformats.org/officeDocument/2006/relationships/image" Target="../media/image7.jpe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49" Type="http://schemas.openxmlformats.org/officeDocument/2006/relationships/image" Target="../media/image51.png"/><Relationship Id="rId57" Type="http://schemas.openxmlformats.org/officeDocument/2006/relationships/image" Target="../media/image59.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4" Type="http://schemas.openxmlformats.org/officeDocument/2006/relationships/image" Target="../media/image46.png"/><Relationship Id="rId52" Type="http://schemas.openxmlformats.org/officeDocument/2006/relationships/image" Target="../media/image54.png"/><Relationship Id="rId60" Type="http://schemas.openxmlformats.org/officeDocument/2006/relationships/image" Target="../media/image62.png"/><Relationship Id="rId4" Type="http://schemas.openxmlformats.org/officeDocument/2006/relationships/image" Target="../media/image6.jpe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 Id="rId43" Type="http://schemas.openxmlformats.org/officeDocument/2006/relationships/image" Target="../media/image45.png"/><Relationship Id="rId48" Type="http://schemas.openxmlformats.org/officeDocument/2006/relationships/image" Target="../media/image50.png"/><Relationship Id="rId56" Type="http://schemas.openxmlformats.org/officeDocument/2006/relationships/image" Target="../media/image58.png"/><Relationship Id="rId8" Type="http://schemas.openxmlformats.org/officeDocument/2006/relationships/image" Target="../media/image10.png"/><Relationship Id="rId51" Type="http://schemas.openxmlformats.org/officeDocument/2006/relationships/image" Target="../media/image53.png"/><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3" Type="http://schemas.openxmlformats.org/officeDocument/2006/relationships/image" Target="../media/image183.png"/><Relationship Id="rId18" Type="http://schemas.openxmlformats.org/officeDocument/2006/relationships/image" Target="../media/image188.png"/><Relationship Id="rId26" Type="http://schemas.openxmlformats.org/officeDocument/2006/relationships/image" Target="../media/image196.png"/><Relationship Id="rId39" Type="http://schemas.openxmlformats.org/officeDocument/2006/relationships/image" Target="../media/image208.png"/><Relationship Id="rId21" Type="http://schemas.openxmlformats.org/officeDocument/2006/relationships/image" Target="../media/image191.png"/><Relationship Id="rId34" Type="http://schemas.openxmlformats.org/officeDocument/2006/relationships/image" Target="../media/image204.png"/><Relationship Id="rId42" Type="http://schemas.openxmlformats.org/officeDocument/2006/relationships/image" Target="../media/image210.jpeg"/><Relationship Id="rId47" Type="http://schemas.openxmlformats.org/officeDocument/2006/relationships/image" Target="../media/image215.jpeg"/><Relationship Id="rId50" Type="http://schemas.openxmlformats.org/officeDocument/2006/relationships/image" Target="../media/image218.png"/><Relationship Id="rId55" Type="http://schemas.openxmlformats.org/officeDocument/2006/relationships/image" Target="../media/image221.png"/><Relationship Id="rId63" Type="http://schemas.openxmlformats.org/officeDocument/2006/relationships/oleObject" Target="../embeddings/oleObject3.bin"/><Relationship Id="rId7" Type="http://schemas.openxmlformats.org/officeDocument/2006/relationships/image" Target="../media/image177.png"/><Relationship Id="rId2" Type="http://schemas.openxmlformats.org/officeDocument/2006/relationships/slideLayout" Target="../slideLayouts/slideLayout2.xml"/><Relationship Id="rId16" Type="http://schemas.openxmlformats.org/officeDocument/2006/relationships/image" Target="../media/image186.png"/><Relationship Id="rId29" Type="http://schemas.openxmlformats.org/officeDocument/2006/relationships/image" Target="../media/image199.png"/><Relationship Id="rId1" Type="http://schemas.openxmlformats.org/officeDocument/2006/relationships/vmlDrawing" Target="../drawings/vmlDrawing1.vml"/><Relationship Id="rId6" Type="http://schemas.openxmlformats.org/officeDocument/2006/relationships/image" Target="../media/image176.png"/><Relationship Id="rId11" Type="http://schemas.openxmlformats.org/officeDocument/2006/relationships/image" Target="../media/image181.png"/><Relationship Id="rId24" Type="http://schemas.openxmlformats.org/officeDocument/2006/relationships/image" Target="../media/image194.png"/><Relationship Id="rId32" Type="http://schemas.openxmlformats.org/officeDocument/2006/relationships/image" Target="../media/image202.png"/><Relationship Id="rId37" Type="http://schemas.openxmlformats.org/officeDocument/2006/relationships/image" Target="../media/image207.png"/><Relationship Id="rId40" Type="http://schemas.openxmlformats.org/officeDocument/2006/relationships/hyperlink" Target="http://www.parknicollet.com/" TargetMode="External"/><Relationship Id="rId45" Type="http://schemas.openxmlformats.org/officeDocument/2006/relationships/image" Target="../media/image213.png"/><Relationship Id="rId53" Type="http://schemas.openxmlformats.org/officeDocument/2006/relationships/hyperlink" Target="http://www.jreast.co.jp/e/index.html" TargetMode="External"/><Relationship Id="rId58" Type="http://schemas.openxmlformats.org/officeDocument/2006/relationships/image" Target="../media/image224.png"/><Relationship Id="rId66" Type="http://schemas.openxmlformats.org/officeDocument/2006/relationships/oleObject" Target="../embeddings/oleObject6.bin"/><Relationship Id="rId5" Type="http://schemas.openxmlformats.org/officeDocument/2006/relationships/oleObject" Target="../embeddings/oleObject2.bin"/><Relationship Id="rId15" Type="http://schemas.openxmlformats.org/officeDocument/2006/relationships/image" Target="../media/image185.png"/><Relationship Id="rId23" Type="http://schemas.openxmlformats.org/officeDocument/2006/relationships/image" Target="../media/image193.png"/><Relationship Id="rId28" Type="http://schemas.openxmlformats.org/officeDocument/2006/relationships/image" Target="../media/image198.jpeg"/><Relationship Id="rId36" Type="http://schemas.openxmlformats.org/officeDocument/2006/relationships/image" Target="../media/image206.jpeg"/><Relationship Id="rId49" Type="http://schemas.openxmlformats.org/officeDocument/2006/relationships/image" Target="../media/image217.png"/><Relationship Id="rId57" Type="http://schemas.openxmlformats.org/officeDocument/2006/relationships/image" Target="../media/image223.png"/><Relationship Id="rId61" Type="http://schemas.openxmlformats.org/officeDocument/2006/relationships/image" Target="../media/image227.png"/><Relationship Id="rId10" Type="http://schemas.openxmlformats.org/officeDocument/2006/relationships/image" Target="../media/image180.png"/><Relationship Id="rId19" Type="http://schemas.openxmlformats.org/officeDocument/2006/relationships/image" Target="../media/image189.png"/><Relationship Id="rId31" Type="http://schemas.openxmlformats.org/officeDocument/2006/relationships/image" Target="../media/image201.png"/><Relationship Id="rId44" Type="http://schemas.openxmlformats.org/officeDocument/2006/relationships/image" Target="../media/image212.png"/><Relationship Id="rId52" Type="http://schemas.openxmlformats.org/officeDocument/2006/relationships/image" Target="../media/image219.png"/><Relationship Id="rId60" Type="http://schemas.openxmlformats.org/officeDocument/2006/relationships/image" Target="../media/image226.png"/><Relationship Id="rId65" Type="http://schemas.openxmlformats.org/officeDocument/2006/relationships/oleObject" Target="../embeddings/oleObject5.bin"/><Relationship Id="rId4" Type="http://schemas.openxmlformats.org/officeDocument/2006/relationships/oleObject" Target="../embeddings/oleObject1.bin"/><Relationship Id="rId9" Type="http://schemas.openxmlformats.org/officeDocument/2006/relationships/image" Target="../media/image179.png"/><Relationship Id="rId14" Type="http://schemas.openxmlformats.org/officeDocument/2006/relationships/image" Target="../media/image184.png"/><Relationship Id="rId22" Type="http://schemas.openxmlformats.org/officeDocument/2006/relationships/image" Target="../media/image192.png"/><Relationship Id="rId27" Type="http://schemas.openxmlformats.org/officeDocument/2006/relationships/image" Target="../media/image197.png"/><Relationship Id="rId30" Type="http://schemas.openxmlformats.org/officeDocument/2006/relationships/image" Target="../media/image200.jpeg"/><Relationship Id="rId35" Type="http://schemas.openxmlformats.org/officeDocument/2006/relationships/image" Target="../media/image205.jpeg"/><Relationship Id="rId43" Type="http://schemas.openxmlformats.org/officeDocument/2006/relationships/image" Target="../media/image211.png"/><Relationship Id="rId48" Type="http://schemas.openxmlformats.org/officeDocument/2006/relationships/image" Target="../media/image216.png"/><Relationship Id="rId56" Type="http://schemas.openxmlformats.org/officeDocument/2006/relationships/image" Target="../media/image222.png"/><Relationship Id="rId64" Type="http://schemas.openxmlformats.org/officeDocument/2006/relationships/oleObject" Target="../embeddings/oleObject4.bin"/><Relationship Id="rId8" Type="http://schemas.openxmlformats.org/officeDocument/2006/relationships/image" Target="../media/image178.png"/><Relationship Id="rId51" Type="http://schemas.openxmlformats.org/officeDocument/2006/relationships/hyperlink" Target="http://www.mitsukoshi.co.jp/index.asp" TargetMode="External"/><Relationship Id="rId3" Type="http://schemas.openxmlformats.org/officeDocument/2006/relationships/image" Target="../media/image175.png"/><Relationship Id="rId12" Type="http://schemas.openxmlformats.org/officeDocument/2006/relationships/image" Target="../media/image182.png"/><Relationship Id="rId17" Type="http://schemas.openxmlformats.org/officeDocument/2006/relationships/image" Target="../media/image187.png"/><Relationship Id="rId25" Type="http://schemas.openxmlformats.org/officeDocument/2006/relationships/image" Target="../media/image195.png"/><Relationship Id="rId33" Type="http://schemas.openxmlformats.org/officeDocument/2006/relationships/image" Target="../media/image203.png"/><Relationship Id="rId38" Type="http://schemas.openxmlformats.org/officeDocument/2006/relationships/hyperlink" Target="http://www.starwood.com/" TargetMode="External"/><Relationship Id="rId46" Type="http://schemas.openxmlformats.org/officeDocument/2006/relationships/image" Target="../media/image214.png"/><Relationship Id="rId59" Type="http://schemas.openxmlformats.org/officeDocument/2006/relationships/image" Target="../media/image225.jpeg"/><Relationship Id="rId67" Type="http://schemas.openxmlformats.org/officeDocument/2006/relationships/oleObject" Target="../embeddings/oleObject7.bin"/><Relationship Id="rId20" Type="http://schemas.openxmlformats.org/officeDocument/2006/relationships/image" Target="../media/image190.png"/><Relationship Id="rId41" Type="http://schemas.openxmlformats.org/officeDocument/2006/relationships/image" Target="../media/image209.jpeg"/><Relationship Id="rId54" Type="http://schemas.openxmlformats.org/officeDocument/2006/relationships/image" Target="../media/image220.png"/><Relationship Id="rId62" Type="http://schemas.openxmlformats.org/officeDocument/2006/relationships/image" Target="../media/image2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3.png"/><Relationship Id="rId18" Type="http://schemas.openxmlformats.org/officeDocument/2006/relationships/image" Target="../media/image77.png"/><Relationship Id="rId3" Type="http://schemas.openxmlformats.org/officeDocument/2006/relationships/image" Target="../media/image64.png"/><Relationship Id="rId21" Type="http://schemas.openxmlformats.org/officeDocument/2006/relationships/image" Target="../media/image80.png"/><Relationship Id="rId7" Type="http://schemas.openxmlformats.org/officeDocument/2006/relationships/image" Target="../media/image68.png"/><Relationship Id="rId12" Type="http://schemas.openxmlformats.org/officeDocument/2006/relationships/image" Target="../media/image72.png"/><Relationship Id="rId17" Type="http://schemas.openxmlformats.org/officeDocument/2006/relationships/image" Target="../media/image76.png"/><Relationship Id="rId2" Type="http://schemas.openxmlformats.org/officeDocument/2006/relationships/image" Target="../media/image63.png"/><Relationship Id="rId16" Type="http://schemas.openxmlformats.org/officeDocument/2006/relationships/image" Target="../media/image75.png"/><Relationship Id="rId20"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1.jpeg"/><Relationship Id="rId24" Type="http://schemas.openxmlformats.org/officeDocument/2006/relationships/image" Target="../media/image83.png"/><Relationship Id="rId5" Type="http://schemas.openxmlformats.org/officeDocument/2006/relationships/image" Target="../media/image66.png"/><Relationship Id="rId15" Type="http://schemas.openxmlformats.org/officeDocument/2006/relationships/image" Target="../media/image74.png"/><Relationship Id="rId23" Type="http://schemas.openxmlformats.org/officeDocument/2006/relationships/image" Target="../media/image82.png"/><Relationship Id="rId10" Type="http://schemas.openxmlformats.org/officeDocument/2006/relationships/image" Target="../media/image71.png"/><Relationship Id="rId19" Type="http://schemas.openxmlformats.org/officeDocument/2006/relationships/image" Target="../media/image78.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40.png"/><Relationship Id="rId22" Type="http://schemas.openxmlformats.org/officeDocument/2006/relationships/image" Target="../media/image8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90.png"/><Relationship Id="rId18" Type="http://schemas.openxmlformats.org/officeDocument/2006/relationships/image" Target="../media/image65.png"/><Relationship Id="rId26" Type="http://schemas.openxmlformats.org/officeDocument/2006/relationships/image" Target="../media/image72.png"/><Relationship Id="rId3" Type="http://schemas.openxmlformats.org/officeDocument/2006/relationships/image" Target="../media/image85.jpeg"/><Relationship Id="rId21" Type="http://schemas.openxmlformats.org/officeDocument/2006/relationships/image" Target="../media/image69.png"/><Relationship Id="rId34" Type="http://schemas.openxmlformats.org/officeDocument/2006/relationships/image" Target="../media/image95.png"/><Relationship Id="rId7" Type="http://schemas.openxmlformats.org/officeDocument/2006/relationships/image" Target="../media/image64.png"/><Relationship Id="rId12" Type="http://schemas.openxmlformats.org/officeDocument/2006/relationships/image" Target="../media/image89.png"/><Relationship Id="rId17" Type="http://schemas.openxmlformats.org/officeDocument/2006/relationships/image" Target="../media/image93.png"/><Relationship Id="rId25" Type="http://schemas.openxmlformats.org/officeDocument/2006/relationships/image" Target="../media/image78.png"/><Relationship Id="rId33" Type="http://schemas.openxmlformats.org/officeDocument/2006/relationships/image" Target="../media/image71.png"/><Relationship Id="rId2" Type="http://schemas.openxmlformats.org/officeDocument/2006/relationships/notesSlide" Target="../notesSlides/notesSlide4.xml"/><Relationship Id="rId16" Type="http://schemas.openxmlformats.org/officeDocument/2006/relationships/image" Target="../media/image92.png"/><Relationship Id="rId20" Type="http://schemas.openxmlformats.org/officeDocument/2006/relationships/image" Target="../media/image67.png"/><Relationship Id="rId29" Type="http://schemas.openxmlformats.org/officeDocument/2006/relationships/image" Target="../media/image79.png"/><Relationship Id="rId1" Type="http://schemas.openxmlformats.org/officeDocument/2006/relationships/slideLayout" Target="../slideLayouts/slideLayout4.xml"/><Relationship Id="rId6" Type="http://schemas.openxmlformats.org/officeDocument/2006/relationships/image" Target="../media/image63.png"/><Relationship Id="rId11" Type="http://schemas.openxmlformats.org/officeDocument/2006/relationships/image" Target="../media/image88.png"/><Relationship Id="rId24" Type="http://schemas.openxmlformats.org/officeDocument/2006/relationships/image" Target="../media/image33.png"/><Relationship Id="rId32" Type="http://schemas.openxmlformats.org/officeDocument/2006/relationships/image" Target="../media/image94.jpeg"/><Relationship Id="rId5" Type="http://schemas.openxmlformats.org/officeDocument/2006/relationships/image" Target="../media/image87.png"/><Relationship Id="rId15" Type="http://schemas.openxmlformats.org/officeDocument/2006/relationships/image" Target="../media/image91.png"/><Relationship Id="rId23" Type="http://schemas.openxmlformats.org/officeDocument/2006/relationships/image" Target="../media/image40.png"/><Relationship Id="rId28" Type="http://schemas.openxmlformats.org/officeDocument/2006/relationships/image" Target="../media/image74.png"/><Relationship Id="rId10" Type="http://schemas.openxmlformats.org/officeDocument/2006/relationships/image" Target="../media/image77.png"/><Relationship Id="rId19" Type="http://schemas.openxmlformats.org/officeDocument/2006/relationships/image" Target="../media/image66.png"/><Relationship Id="rId31" Type="http://schemas.openxmlformats.org/officeDocument/2006/relationships/image" Target="../media/image34.png"/><Relationship Id="rId4" Type="http://schemas.openxmlformats.org/officeDocument/2006/relationships/image" Target="../media/image86.png"/><Relationship Id="rId9" Type="http://schemas.openxmlformats.org/officeDocument/2006/relationships/image" Target="../media/image76.png"/><Relationship Id="rId14" Type="http://schemas.openxmlformats.org/officeDocument/2006/relationships/image" Target="../media/image80.png"/><Relationship Id="rId22" Type="http://schemas.openxmlformats.org/officeDocument/2006/relationships/image" Target="../media/image70.png"/><Relationship Id="rId27" Type="http://schemas.openxmlformats.org/officeDocument/2006/relationships/image" Target="../media/image73.png"/><Relationship Id="rId30" Type="http://schemas.openxmlformats.org/officeDocument/2006/relationships/image" Target="../media/image35.png"/><Relationship Id="rId35" Type="http://schemas.openxmlformats.org/officeDocument/2006/relationships/image" Target="../media/image41.jpeg"/></Relationships>
</file>

<file path=ppt/slides/_rels/slide9.xml.rels><?xml version="1.0" encoding="UTF-8" standalone="yes"?>
<Relationships xmlns="http://schemas.openxmlformats.org/package/2006/relationships"><Relationship Id="rId8" Type="http://schemas.openxmlformats.org/officeDocument/2006/relationships/image" Target="../media/image101.jpeg"/><Relationship Id="rId13" Type="http://schemas.openxmlformats.org/officeDocument/2006/relationships/image" Target="../media/image106.jpeg"/><Relationship Id="rId3" Type="http://schemas.openxmlformats.org/officeDocument/2006/relationships/image" Target="../media/image96.png"/><Relationship Id="rId7" Type="http://schemas.openxmlformats.org/officeDocument/2006/relationships/image" Target="../media/image100.jpeg"/><Relationship Id="rId12" Type="http://schemas.openxmlformats.org/officeDocument/2006/relationships/image" Target="../media/image10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jpeg"/><Relationship Id="rId10" Type="http://schemas.openxmlformats.org/officeDocument/2006/relationships/image" Target="../media/image103.png"/><Relationship Id="rId4" Type="http://schemas.openxmlformats.org/officeDocument/2006/relationships/image" Target="../media/image97.jpeg"/><Relationship Id="rId9" Type="http://schemas.openxmlformats.org/officeDocument/2006/relationships/image" Target="../media/image102.jpeg"/><Relationship Id="rId14" Type="http://schemas.openxmlformats.org/officeDocument/2006/relationships/image" Target="../media/image10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4098" name="Rectangle 4"/>
          <p:cNvSpPr>
            <a:spLocks noGrp="1" noChangeArrowheads="1"/>
          </p:cNvSpPr>
          <p:nvPr>
            <p:ph type="ftr" sz="quarter" idx="10"/>
          </p:nvPr>
        </p:nvSpPr>
        <p:spPr>
          <a:noFill/>
        </p:spPr>
        <p:txBody>
          <a:bodyPr/>
          <a:lstStyle/>
          <a:p>
            <a:pPr defTabSz="1019175"/>
            <a:r>
              <a:rPr lang="en-US" altLang="zh-CN" smtClean="0">
                <a:ea typeface="宋体" pitchFamily="2" charset="-122"/>
              </a:rPr>
              <a:t>Barracuda Networks Confidential</a:t>
            </a:r>
          </a:p>
        </p:txBody>
      </p:sp>
      <p:sp>
        <p:nvSpPr>
          <p:cNvPr id="4099" name="Rectangle 5"/>
          <p:cNvSpPr>
            <a:spLocks noGrp="1" noChangeArrowheads="1"/>
          </p:cNvSpPr>
          <p:nvPr>
            <p:ph type="sldNum" sz="quarter" idx="11"/>
          </p:nvPr>
        </p:nvSpPr>
        <p:spPr>
          <a:noFill/>
        </p:spPr>
        <p:txBody>
          <a:bodyPr/>
          <a:lstStyle/>
          <a:p>
            <a:pPr defTabSz="1019175"/>
            <a:fld id="{E2186D9C-C419-4345-82A5-40A0CE442BC5}" type="slidenum">
              <a:rPr lang="zh-CN" altLang="en-US"/>
              <a:pPr defTabSz="1019175"/>
              <a:t>1</a:t>
            </a:fld>
            <a:endParaRPr lang="en-US" altLang="zh-CN"/>
          </a:p>
        </p:txBody>
      </p:sp>
      <p:sp>
        <p:nvSpPr>
          <p:cNvPr id="4100" name="Rectangle 7"/>
          <p:cNvSpPr>
            <a:spLocks noGrp="1" noChangeArrowheads="1"/>
          </p:cNvSpPr>
          <p:nvPr>
            <p:ph type="ctrTitle"/>
          </p:nvPr>
        </p:nvSpPr>
        <p:spPr>
          <a:xfrm>
            <a:off x="0" y="5419725"/>
            <a:ext cx="10058400" cy="1666875"/>
          </a:xfrm>
        </p:spPr>
        <p:txBody>
          <a:bodyPr/>
          <a:lstStyle/>
          <a:p>
            <a:pPr eaLnBrk="1" hangingPunct="1"/>
            <a:r>
              <a:rPr lang="zh-CN" altLang="en-US" sz="4800" dirty="0" smtClean="0">
                <a:latin typeface="微软雅黑" pitchFamily="34" charset="-122"/>
                <a:ea typeface="微软雅黑" pitchFamily="34" charset="-122"/>
              </a:rPr>
              <a:t>梭子鱼</a:t>
            </a:r>
            <a:r>
              <a:rPr lang="en-US" altLang="zh-CN" sz="4800" dirty="0" smtClean="0">
                <a:latin typeface="微软雅黑" pitchFamily="34" charset="-122"/>
                <a:ea typeface="微软雅黑" pitchFamily="34" charset="-122"/>
              </a:rPr>
              <a:t>WEB</a:t>
            </a:r>
            <a:r>
              <a:rPr lang="zh-CN" altLang="en-US" sz="4800" dirty="0" smtClean="0">
                <a:latin typeface="微软雅黑" pitchFamily="34" charset="-122"/>
                <a:ea typeface="微软雅黑" pitchFamily="34" charset="-122"/>
              </a:rPr>
              <a:t>安全解决方案</a:t>
            </a:r>
            <a:br>
              <a:rPr lang="zh-CN" altLang="en-US" sz="4800" dirty="0" smtClean="0">
                <a:latin typeface="微软雅黑" pitchFamily="34" charset="-122"/>
                <a:ea typeface="微软雅黑" pitchFamily="34" charset="-122"/>
              </a:rPr>
            </a:br>
            <a:r>
              <a:rPr lang="zh-CN" altLang="en-US" sz="2400" dirty="0" smtClean="0">
                <a:latin typeface="微软雅黑" pitchFamily="34" charset="-122"/>
                <a:ea typeface="微软雅黑" pitchFamily="34" charset="-122"/>
              </a:rPr>
              <a:t>梭子鱼网络（中国）有限公司</a:t>
            </a:r>
            <a:endParaRPr lang="en-US" altLang="zh-CN" sz="24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p:cNvSpPr>
            <a:spLocks noGrp="1"/>
          </p:cNvSpPr>
          <p:nvPr>
            <p:ph type="sldNum" sz="quarter" idx="11"/>
          </p:nvPr>
        </p:nvSpPr>
        <p:spPr>
          <a:noFill/>
        </p:spPr>
        <p:txBody>
          <a:bodyPr/>
          <a:lstStyle/>
          <a:p>
            <a:pPr defTabSz="1019175"/>
            <a:fld id="{020129C1-96C6-4562-8B50-79A2CB4EF690}" type="slidenum">
              <a:rPr lang="zh-CN" altLang="en-US"/>
              <a:pPr defTabSz="1019175"/>
              <a:t>10</a:t>
            </a:fld>
            <a:endParaRPr lang="en-US" altLang="zh-CN"/>
          </a:p>
        </p:txBody>
      </p:sp>
      <p:sp>
        <p:nvSpPr>
          <p:cNvPr id="13315" name="Rectangle 2"/>
          <p:cNvSpPr>
            <a:spLocks noGrp="1" noChangeArrowheads="1"/>
          </p:cNvSpPr>
          <p:nvPr>
            <p:ph type="title"/>
          </p:nvPr>
        </p:nvSpPr>
        <p:spPr/>
        <p:txBody>
          <a:bodyPr/>
          <a:lstStyle/>
          <a:p>
            <a:pPr eaLnBrk="1" hangingPunct="1"/>
            <a:r>
              <a:rPr lang="zh-CN" altLang="en-US" smtClean="0">
                <a:latin typeface="微软雅黑" pitchFamily="34" charset="-122"/>
                <a:ea typeface="微软雅黑" pitchFamily="34" charset="-122"/>
              </a:rPr>
              <a:t>梭子鱼公司</a:t>
            </a:r>
          </a:p>
        </p:txBody>
      </p:sp>
      <p:sp>
        <p:nvSpPr>
          <p:cNvPr id="13316" name="Rectangle 3"/>
          <p:cNvSpPr>
            <a:spLocks noGrp="1" noChangeArrowheads="1"/>
          </p:cNvSpPr>
          <p:nvPr>
            <p:ph type="body" idx="1"/>
          </p:nvPr>
        </p:nvSpPr>
        <p:spPr/>
        <p:txBody>
          <a:bodyPr/>
          <a:lstStyle/>
          <a:p>
            <a:r>
              <a:rPr lang="zh-CN" altLang="en-US" dirty="0" smtClean="0">
                <a:latin typeface="微软雅黑" pitchFamily="34" charset="-122"/>
                <a:ea typeface="微软雅黑" pitchFamily="34" charset="-122"/>
              </a:rPr>
              <a:t>梭子鱼是一家与众不同的安全企业</a:t>
            </a:r>
          </a:p>
          <a:p>
            <a:pPr lvl="1"/>
            <a:r>
              <a:rPr lang="zh-CN" altLang="en-US" dirty="0" smtClean="0">
                <a:latin typeface="微软雅黑" pitchFamily="34" charset="-122"/>
                <a:ea typeface="微软雅黑" pitchFamily="34" charset="-122"/>
              </a:rPr>
              <a:t>切实解决用户明显实际问题</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垃圾邮件、</a:t>
            </a:r>
            <a:r>
              <a:rPr lang="en-US" altLang="zh-CN" dirty="0" smtClean="0">
                <a:latin typeface="微软雅黑" pitchFamily="34" charset="-122"/>
                <a:ea typeface="微软雅黑" pitchFamily="34" charset="-122"/>
              </a:rPr>
              <a:t>WEB</a:t>
            </a:r>
            <a:r>
              <a:rPr lang="zh-CN" altLang="en-US" dirty="0" smtClean="0">
                <a:latin typeface="微软雅黑" pitchFamily="34" charset="-122"/>
                <a:ea typeface="微软雅黑" pitchFamily="34" charset="-122"/>
              </a:rPr>
              <a:t>应用安全、负载均衡、邮件存储）</a:t>
            </a:r>
          </a:p>
          <a:p>
            <a:pPr lvl="1"/>
            <a:r>
              <a:rPr lang="zh-CN" altLang="en-US" dirty="0" smtClean="0">
                <a:latin typeface="微软雅黑" pitchFamily="34" charset="-122"/>
                <a:ea typeface="微软雅黑" pitchFamily="34" charset="-122"/>
              </a:rPr>
              <a:t>大量的免费试用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让产品自己发言</a:t>
            </a:r>
          </a:p>
          <a:p>
            <a:pPr lvl="1"/>
            <a:r>
              <a:rPr lang="zh-CN" altLang="en-US" dirty="0" smtClean="0">
                <a:latin typeface="微软雅黑" pitchFamily="34" charset="-122"/>
                <a:ea typeface="微软雅黑" pitchFamily="34" charset="-122"/>
              </a:rPr>
              <a:t>独到的产品设计</a:t>
            </a:r>
          </a:p>
          <a:p>
            <a:pPr lvl="1"/>
            <a:r>
              <a:rPr lang="zh-CN" altLang="en-US" dirty="0" smtClean="0">
                <a:latin typeface="微软雅黑" pitchFamily="34" charset="-122"/>
                <a:ea typeface="微软雅黑" pitchFamily="34" charset="-122"/>
              </a:rPr>
              <a:t>不断的产品技术更新</a:t>
            </a:r>
          </a:p>
          <a:p>
            <a:pPr lvl="1"/>
            <a:r>
              <a:rPr lang="zh-CN" altLang="en-US" dirty="0" smtClean="0">
                <a:latin typeface="微软雅黑" pitchFamily="34" charset="-122"/>
                <a:ea typeface="微软雅黑" pitchFamily="34" charset="-122"/>
              </a:rPr>
              <a:t>快速的产品线扩张</a:t>
            </a:r>
          </a:p>
          <a:p>
            <a:pPr lvl="1"/>
            <a:r>
              <a:rPr lang="zh-CN" altLang="en-US" dirty="0" smtClean="0">
                <a:latin typeface="微软雅黑" pitchFamily="34" charset="-122"/>
                <a:ea typeface="微软雅黑" pitchFamily="34" charset="-122"/>
              </a:rPr>
              <a:t>积极地市场推动</a:t>
            </a:r>
            <a:endParaRPr lang="en-US" altLang="zh-CN"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56046" y="1513840"/>
            <a:ext cx="9052560" cy="1295400"/>
          </a:xfrm>
        </p:spPr>
        <p:txBody>
          <a:bodyPr anchor="t"/>
          <a:lstStyle/>
          <a:p>
            <a:r>
              <a:rPr lang="en-US" altLang="zh-CN" dirty="0" smtClean="0">
                <a:solidFill>
                  <a:schemeClr val="tx1"/>
                </a:solidFill>
                <a:latin typeface="微软雅黑" pitchFamily="34" charset="-122"/>
                <a:ea typeface="微软雅黑" pitchFamily="34" charset="-122"/>
              </a:rPr>
              <a:t>WEB</a:t>
            </a:r>
            <a:r>
              <a:rPr lang="zh-CN" altLang="en-US" dirty="0" smtClean="0">
                <a:solidFill>
                  <a:schemeClr val="tx1"/>
                </a:solidFill>
                <a:latin typeface="微软雅黑" pitchFamily="34" charset="-122"/>
                <a:ea typeface="微软雅黑" pitchFamily="34" charset="-122"/>
              </a:rPr>
              <a:t>网站是企业核心应用</a:t>
            </a:r>
            <a:r>
              <a:rPr lang="zh-CN" altLang="en-US" dirty="0" smtClean="0">
                <a:solidFill>
                  <a:schemeClr val="bg1"/>
                </a:solidFill>
                <a:latin typeface="微软雅黑" pitchFamily="34" charset="-122"/>
                <a:ea typeface="微软雅黑" pitchFamily="34" charset="-122"/>
              </a:rPr>
              <a:t/>
            </a:r>
            <a:br>
              <a:rPr lang="zh-CN" altLang="en-US" dirty="0" smtClean="0">
                <a:solidFill>
                  <a:schemeClr val="bg1"/>
                </a:solidFill>
                <a:latin typeface="微软雅黑" pitchFamily="34" charset="-122"/>
                <a:ea typeface="微软雅黑" pitchFamily="34" charset="-122"/>
              </a:rPr>
            </a:br>
            <a:endParaRPr lang="zh-CN" altLang="en-US" dirty="0" smtClean="0">
              <a:solidFill>
                <a:schemeClr val="bg1"/>
              </a:solidFill>
              <a:latin typeface="微软雅黑" pitchFamily="34" charset="-122"/>
              <a:ea typeface="微软雅黑" pitchFamily="34" charset="-122"/>
            </a:endParaRPr>
          </a:p>
        </p:txBody>
      </p:sp>
      <p:sp>
        <p:nvSpPr>
          <p:cNvPr id="13315" name="Rectangle 5"/>
          <p:cNvSpPr>
            <a:spLocks noChangeArrowheads="1"/>
          </p:cNvSpPr>
          <p:nvPr/>
        </p:nvSpPr>
        <p:spPr bwMode="auto">
          <a:xfrm>
            <a:off x="412115" y="1813560"/>
            <a:ext cx="9311005" cy="5129425"/>
          </a:xfrm>
          <a:prstGeom prst="rect">
            <a:avLst/>
          </a:prstGeom>
          <a:noFill/>
          <a:ln w="9525" algn="ctr">
            <a:noFill/>
            <a:miter lim="800000"/>
            <a:headEnd/>
            <a:tailEnd/>
          </a:ln>
        </p:spPr>
        <p:txBody>
          <a:bodyPr lIns="101882" tIns="50941" rIns="101882" bIns="50941"/>
          <a:lstStyle/>
          <a:p>
            <a:pPr>
              <a:spcBef>
                <a:spcPct val="20000"/>
              </a:spcBef>
            </a:pPr>
            <a:endParaRPr lang="en-GB" altLang="zh-CN" sz="3600" dirty="0">
              <a:ea typeface="宋体" pitchFamily="2" charset="-122"/>
            </a:endParaRPr>
          </a:p>
        </p:txBody>
      </p:sp>
      <p:sp>
        <p:nvSpPr>
          <p:cNvPr id="13316" name="Rectangle 5"/>
          <p:cNvSpPr>
            <a:spLocks noChangeArrowheads="1"/>
          </p:cNvSpPr>
          <p:nvPr/>
        </p:nvSpPr>
        <p:spPr bwMode="auto">
          <a:xfrm>
            <a:off x="502920" y="1381760"/>
            <a:ext cx="9311005" cy="5129425"/>
          </a:xfrm>
          <a:prstGeom prst="rect">
            <a:avLst/>
          </a:prstGeom>
          <a:noFill/>
          <a:ln w="9525" algn="ctr">
            <a:noFill/>
            <a:miter lim="800000"/>
            <a:headEnd/>
            <a:tailEnd/>
          </a:ln>
        </p:spPr>
        <p:txBody>
          <a:bodyPr lIns="101882" tIns="50941" rIns="101882" bIns="50941"/>
          <a:lstStyle/>
          <a:p>
            <a:pPr>
              <a:spcBef>
                <a:spcPct val="20000"/>
              </a:spcBef>
            </a:pPr>
            <a:endParaRPr lang="en-GB" altLang="zh-CN" sz="5300" b="1" dirty="0">
              <a:ea typeface="宋体" pitchFamily="2" charset="-122"/>
            </a:endParaRPr>
          </a:p>
        </p:txBody>
      </p:sp>
      <p:sp>
        <p:nvSpPr>
          <p:cNvPr id="13317" name="AutoShape 3"/>
          <p:cNvSpPr>
            <a:spLocks noChangeArrowheads="1"/>
          </p:cNvSpPr>
          <p:nvPr/>
        </p:nvSpPr>
        <p:spPr bwMode="auto">
          <a:xfrm>
            <a:off x="3520440" y="3188123"/>
            <a:ext cx="1173480" cy="863600"/>
          </a:xfrm>
          <a:prstGeom prst="rightArrow">
            <a:avLst>
              <a:gd name="adj1" fmla="val 56593"/>
              <a:gd name="adj2" fmla="val 56875"/>
            </a:avLst>
          </a:prstGeom>
          <a:gradFill rotWithShape="1">
            <a:gsLst>
              <a:gs pos="0">
                <a:srgbClr val="C6A3E9"/>
              </a:gs>
              <a:gs pos="100000">
                <a:schemeClr val="accent1"/>
              </a:gs>
            </a:gsLst>
            <a:lin ang="0" scaled="1"/>
          </a:gradFill>
          <a:ln w="9525">
            <a:noFill/>
            <a:miter lim="800000"/>
            <a:headEnd/>
            <a:tailEnd/>
          </a:ln>
        </p:spPr>
        <p:txBody>
          <a:bodyPr wrap="none" lIns="101882" tIns="50941" rIns="101882" bIns="50941" anchor="ctr"/>
          <a:lstStyle/>
          <a:p>
            <a:endParaRPr lang="zh-CN" altLang="en-US">
              <a:ea typeface="宋体" pitchFamily="2" charset="-122"/>
            </a:endParaRPr>
          </a:p>
        </p:txBody>
      </p:sp>
      <p:grpSp>
        <p:nvGrpSpPr>
          <p:cNvPr id="2" name="Group 5"/>
          <p:cNvGrpSpPr>
            <a:grpSpLocks/>
          </p:cNvGrpSpPr>
          <p:nvPr/>
        </p:nvGrpSpPr>
        <p:grpSpPr bwMode="auto">
          <a:xfrm>
            <a:off x="5196840" y="2961429"/>
            <a:ext cx="3740468" cy="1358371"/>
            <a:chOff x="2976" y="1440"/>
            <a:chExt cx="2142" cy="755"/>
          </a:xfrm>
        </p:grpSpPr>
        <p:pic>
          <p:nvPicPr>
            <p:cNvPr id="13324" name="Picture 6"/>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3292" y="1440"/>
              <a:ext cx="477" cy="275"/>
            </a:xfrm>
            <a:prstGeom prst="rect">
              <a:avLst/>
            </a:prstGeom>
            <a:noFill/>
            <a:ln w="9525">
              <a:noFill/>
              <a:miter lim="800000"/>
              <a:headEnd/>
              <a:tailEnd/>
            </a:ln>
          </p:spPr>
        </p:pic>
        <p:pic>
          <p:nvPicPr>
            <p:cNvPr id="13325" name="Picture 7"/>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2976" y="1667"/>
              <a:ext cx="303" cy="342"/>
            </a:xfrm>
            <a:prstGeom prst="rect">
              <a:avLst/>
            </a:prstGeom>
            <a:noFill/>
            <a:ln w="9525">
              <a:noFill/>
              <a:miter lim="800000"/>
              <a:headEnd/>
              <a:tailEnd/>
            </a:ln>
          </p:spPr>
        </p:pic>
        <p:pic>
          <p:nvPicPr>
            <p:cNvPr id="13326" name="Picture 8" descr="cloud"/>
            <p:cNvPicPr>
              <a:picLocks noChangeAspect="1" noChangeArrowheads="1"/>
            </p:cNvPicPr>
            <p:nvPr/>
          </p:nvPicPr>
          <p:blipFill>
            <a:blip r:embed="rId4" cstate="print"/>
            <a:srcRect/>
            <a:stretch>
              <a:fillRect/>
            </a:stretch>
          </p:blipFill>
          <p:spPr bwMode="auto">
            <a:xfrm>
              <a:off x="3818" y="1608"/>
              <a:ext cx="532" cy="434"/>
            </a:xfrm>
            <a:prstGeom prst="rect">
              <a:avLst/>
            </a:prstGeom>
            <a:noFill/>
            <a:ln w="9525">
              <a:noFill/>
              <a:miter lim="800000"/>
              <a:headEnd/>
              <a:tailEnd/>
            </a:ln>
          </p:spPr>
        </p:pic>
        <p:pic>
          <p:nvPicPr>
            <p:cNvPr id="13327" name="Picture 9"/>
            <p:cNvPicPr>
              <a:picLocks noChangeAspect="1" noChangeArrowheads="1"/>
            </p:cNvPicPr>
            <p:nvPr/>
          </p:nvPicPr>
          <p:blipFill>
            <a:blip r:embed="rId5" cstate="print"/>
            <a:srcRect/>
            <a:stretch>
              <a:fillRect/>
            </a:stretch>
          </p:blipFill>
          <p:spPr bwMode="auto">
            <a:xfrm>
              <a:off x="3262" y="1786"/>
              <a:ext cx="510" cy="409"/>
            </a:xfrm>
            <a:prstGeom prst="rect">
              <a:avLst/>
            </a:prstGeom>
            <a:noFill/>
            <a:ln w="9525">
              <a:noFill/>
              <a:miter lim="800000"/>
              <a:headEnd/>
              <a:tailEnd/>
            </a:ln>
          </p:spPr>
        </p:pic>
        <p:sp>
          <p:nvSpPr>
            <p:cNvPr id="13328" name="Line 10"/>
            <p:cNvSpPr>
              <a:spLocks noChangeShapeType="1"/>
            </p:cNvSpPr>
            <p:nvPr/>
          </p:nvSpPr>
          <p:spPr bwMode="auto">
            <a:xfrm>
              <a:off x="3577" y="1810"/>
              <a:ext cx="235" cy="0"/>
            </a:xfrm>
            <a:prstGeom prst="line">
              <a:avLst/>
            </a:prstGeom>
            <a:noFill/>
            <a:ln w="19050">
              <a:solidFill>
                <a:srgbClr val="A9A9A9"/>
              </a:solidFill>
              <a:round/>
              <a:headEnd/>
              <a:tailEnd/>
            </a:ln>
          </p:spPr>
          <p:txBody>
            <a:bodyPr/>
            <a:lstStyle/>
            <a:p>
              <a:endParaRPr lang="zh-CN" altLang="en-US"/>
            </a:p>
          </p:txBody>
        </p:sp>
        <p:pic>
          <p:nvPicPr>
            <p:cNvPr id="13329" name="Picture 11"/>
            <p:cNvPicPr>
              <a:picLocks noChangeAspect="1" noChangeArrowheads="1"/>
            </p:cNvPicPr>
            <p:nvPr/>
          </p:nvPicPr>
          <p:blipFill>
            <a:blip r:embed="rId6" cstate="print">
              <a:clrChange>
                <a:clrFrom>
                  <a:srgbClr val="FEFEFE"/>
                </a:clrFrom>
                <a:clrTo>
                  <a:srgbClr val="FEFEFE">
                    <a:alpha val="0"/>
                  </a:srgbClr>
                </a:clrTo>
              </a:clrChange>
            </a:blip>
            <a:srcRect l="14084" t="4135"/>
            <a:stretch>
              <a:fillRect/>
            </a:stretch>
          </p:blipFill>
          <p:spPr bwMode="auto">
            <a:xfrm>
              <a:off x="4534" y="1552"/>
              <a:ext cx="507" cy="520"/>
            </a:xfrm>
            <a:prstGeom prst="rect">
              <a:avLst/>
            </a:prstGeom>
            <a:noFill/>
            <a:ln w="9525">
              <a:noFill/>
              <a:miter lim="800000"/>
              <a:headEnd/>
              <a:tailEnd/>
            </a:ln>
          </p:spPr>
        </p:pic>
        <p:grpSp>
          <p:nvGrpSpPr>
            <p:cNvPr id="3" name="Group 12"/>
            <p:cNvGrpSpPr>
              <a:grpSpLocks/>
            </p:cNvGrpSpPr>
            <p:nvPr/>
          </p:nvGrpSpPr>
          <p:grpSpPr bwMode="auto">
            <a:xfrm>
              <a:off x="4771" y="1739"/>
              <a:ext cx="347" cy="234"/>
              <a:chOff x="5096" y="830"/>
              <a:chExt cx="474" cy="412"/>
            </a:xfrm>
          </p:grpSpPr>
          <p:pic>
            <p:nvPicPr>
              <p:cNvPr id="13332" name="Picture 13" descr="drop shadow"/>
              <p:cNvPicPr>
                <a:picLocks noChangeAspect="1" noChangeArrowheads="1"/>
              </p:cNvPicPr>
              <p:nvPr/>
            </p:nvPicPr>
            <p:blipFill>
              <a:blip r:embed="rId7" cstate="print"/>
              <a:srcRect/>
              <a:stretch>
                <a:fillRect/>
              </a:stretch>
            </p:blipFill>
            <p:spPr bwMode="auto">
              <a:xfrm>
                <a:off x="5282" y="981"/>
                <a:ext cx="288" cy="261"/>
              </a:xfrm>
              <a:prstGeom prst="rect">
                <a:avLst/>
              </a:prstGeom>
              <a:noFill/>
              <a:ln w="9525">
                <a:noFill/>
                <a:miter lim="800000"/>
                <a:headEnd/>
                <a:tailEnd/>
              </a:ln>
            </p:spPr>
          </p:pic>
          <p:sp>
            <p:nvSpPr>
              <p:cNvPr id="13333" name="AutoShape 14"/>
              <p:cNvSpPr>
                <a:spLocks noChangeArrowheads="1"/>
              </p:cNvSpPr>
              <p:nvPr/>
            </p:nvSpPr>
            <p:spPr bwMode="auto">
              <a:xfrm>
                <a:off x="5096" y="830"/>
                <a:ext cx="238" cy="409"/>
              </a:xfrm>
              <a:prstGeom prst="can">
                <a:avLst>
                  <a:gd name="adj" fmla="val 35356"/>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ea typeface="宋体" pitchFamily="2" charset="-122"/>
                </a:endParaRPr>
              </a:p>
            </p:txBody>
          </p:sp>
        </p:grpSp>
        <p:sp>
          <p:nvSpPr>
            <p:cNvPr id="13331" name="Line 15"/>
            <p:cNvSpPr>
              <a:spLocks noChangeShapeType="1"/>
            </p:cNvSpPr>
            <p:nvPr/>
          </p:nvSpPr>
          <p:spPr bwMode="auto">
            <a:xfrm>
              <a:off x="4355" y="1796"/>
              <a:ext cx="156" cy="0"/>
            </a:xfrm>
            <a:prstGeom prst="line">
              <a:avLst/>
            </a:prstGeom>
            <a:noFill/>
            <a:ln w="19050">
              <a:solidFill>
                <a:srgbClr val="A9A9A9"/>
              </a:solidFill>
              <a:round/>
              <a:headEnd/>
              <a:tailEnd/>
            </a:ln>
          </p:spPr>
          <p:txBody>
            <a:bodyPr/>
            <a:lstStyle/>
            <a:p>
              <a:endParaRPr lang="zh-CN" altLang="en-US"/>
            </a:p>
          </p:txBody>
        </p:sp>
      </p:grpSp>
      <p:grpSp>
        <p:nvGrpSpPr>
          <p:cNvPr id="4" name="Group 16"/>
          <p:cNvGrpSpPr>
            <a:grpSpLocks/>
          </p:cNvGrpSpPr>
          <p:nvPr/>
        </p:nvGrpSpPr>
        <p:grpSpPr bwMode="auto">
          <a:xfrm>
            <a:off x="1089660" y="3220509"/>
            <a:ext cx="1798638" cy="696278"/>
            <a:chOff x="624" y="1584"/>
            <a:chExt cx="1030" cy="387"/>
          </a:xfrm>
        </p:grpSpPr>
        <p:pic>
          <p:nvPicPr>
            <p:cNvPr id="13321" name="Picture 17"/>
            <p:cNvPicPr>
              <a:picLocks noChangeAspect="1" noChangeArrowheads="1"/>
            </p:cNvPicPr>
            <p:nvPr/>
          </p:nvPicPr>
          <p:blipFill>
            <a:blip r:embed="rId8" cstate="print"/>
            <a:srcRect/>
            <a:stretch>
              <a:fillRect/>
            </a:stretch>
          </p:blipFill>
          <p:spPr bwMode="auto">
            <a:xfrm>
              <a:off x="1182" y="1584"/>
              <a:ext cx="472" cy="387"/>
            </a:xfrm>
            <a:prstGeom prst="rect">
              <a:avLst/>
            </a:prstGeom>
            <a:noFill/>
            <a:ln w="9525">
              <a:noFill/>
              <a:miter lim="800000"/>
              <a:headEnd/>
              <a:tailEnd/>
            </a:ln>
          </p:spPr>
        </p:pic>
        <p:pic>
          <p:nvPicPr>
            <p:cNvPr id="13322" name="Picture 18"/>
            <p:cNvPicPr>
              <a:picLocks noChangeAspect="1" noChangeArrowheads="1"/>
            </p:cNvPicPr>
            <p:nvPr/>
          </p:nvPicPr>
          <p:blipFill>
            <a:blip r:embed="rId9" cstate="print"/>
            <a:srcRect/>
            <a:stretch>
              <a:fillRect/>
            </a:stretch>
          </p:blipFill>
          <p:spPr bwMode="auto">
            <a:xfrm>
              <a:off x="624" y="1683"/>
              <a:ext cx="430" cy="262"/>
            </a:xfrm>
            <a:prstGeom prst="rect">
              <a:avLst/>
            </a:prstGeom>
            <a:noFill/>
            <a:ln w="9525">
              <a:noFill/>
              <a:miter lim="800000"/>
              <a:headEnd/>
              <a:tailEnd/>
            </a:ln>
          </p:spPr>
        </p:pic>
        <p:sp>
          <p:nvSpPr>
            <p:cNvPr id="13323" name="Line 19"/>
            <p:cNvSpPr>
              <a:spLocks noChangeShapeType="1"/>
            </p:cNvSpPr>
            <p:nvPr/>
          </p:nvSpPr>
          <p:spPr bwMode="auto">
            <a:xfrm flipH="1">
              <a:off x="962" y="1804"/>
              <a:ext cx="192" cy="0"/>
            </a:xfrm>
            <a:prstGeom prst="line">
              <a:avLst/>
            </a:prstGeom>
            <a:noFill/>
            <a:ln w="19050">
              <a:solidFill>
                <a:srgbClr val="A9A9A9"/>
              </a:solidFill>
              <a:round/>
              <a:headEnd/>
              <a:tailEnd/>
            </a:ln>
          </p:spPr>
          <p:txBody>
            <a:bodyPr/>
            <a:lstStyle/>
            <a:p>
              <a:endParaRPr lang="zh-CN" altLang="en-US"/>
            </a:p>
          </p:txBody>
        </p:sp>
      </p:grpSp>
      <p:sp>
        <p:nvSpPr>
          <p:cNvPr id="13320" name="Text Box 20"/>
          <p:cNvSpPr txBox="1">
            <a:spLocks noChangeArrowheads="1"/>
          </p:cNvSpPr>
          <p:nvPr/>
        </p:nvSpPr>
        <p:spPr bwMode="auto">
          <a:xfrm>
            <a:off x="754381" y="4922520"/>
            <a:ext cx="7459343" cy="1795648"/>
          </a:xfrm>
          <a:prstGeom prst="rect">
            <a:avLst/>
          </a:prstGeom>
          <a:noFill/>
          <a:ln w="9525">
            <a:noFill/>
            <a:miter lim="800000"/>
            <a:headEnd/>
            <a:tailEnd/>
          </a:ln>
        </p:spPr>
        <p:txBody>
          <a:bodyPr wrap="none" lIns="101882" tIns="50941" rIns="101882" bIns="50941">
            <a:spAutoFit/>
          </a:bodyPr>
          <a:lstStyle/>
          <a:p>
            <a:pPr>
              <a:buFontTx/>
              <a:buChar char="•"/>
            </a:pPr>
            <a:r>
              <a:rPr lang="en-US" altLang="zh-CN" sz="2200" b="1" dirty="0">
                <a:latin typeface="+mj-ea"/>
                <a:ea typeface="+mj-ea"/>
              </a:rPr>
              <a:t> web</a:t>
            </a:r>
            <a:r>
              <a:rPr lang="zh-CN" altLang="en-US" sz="2200" b="1" dirty="0">
                <a:latin typeface="+mj-ea"/>
                <a:ea typeface="+mj-ea"/>
              </a:rPr>
              <a:t>网站是企业的门户</a:t>
            </a:r>
            <a:endParaRPr lang="en-US" altLang="zh-CN" sz="2200" b="1" dirty="0">
              <a:latin typeface="+mj-ea"/>
              <a:ea typeface="+mj-ea"/>
            </a:endParaRPr>
          </a:p>
          <a:p>
            <a:pPr>
              <a:buFontTx/>
              <a:buChar char="•"/>
            </a:pPr>
            <a:r>
              <a:rPr lang="zh-CN" altLang="en-US" sz="2200" b="1" dirty="0">
                <a:latin typeface="+mj-ea"/>
                <a:ea typeface="+mj-ea"/>
              </a:rPr>
              <a:t> 企业对外宣传、营销、甚至工作流程</a:t>
            </a:r>
            <a:r>
              <a:rPr lang="en-US" altLang="zh-CN" sz="2200" b="1" dirty="0">
                <a:latin typeface="+mj-ea"/>
                <a:ea typeface="+mj-ea"/>
              </a:rPr>
              <a:t>Web</a:t>
            </a:r>
            <a:r>
              <a:rPr lang="zh-CN" altLang="en-US" sz="2200" b="1" dirty="0">
                <a:latin typeface="+mj-ea"/>
                <a:ea typeface="+mj-ea"/>
              </a:rPr>
              <a:t>化</a:t>
            </a:r>
            <a:endParaRPr lang="en-US" altLang="zh-CN" sz="2200" b="1" dirty="0">
              <a:latin typeface="+mj-ea"/>
              <a:ea typeface="+mj-ea"/>
            </a:endParaRPr>
          </a:p>
          <a:p>
            <a:pPr>
              <a:buFontTx/>
              <a:buChar char="•"/>
            </a:pPr>
            <a:r>
              <a:rPr lang="en-US" altLang="zh-CN" sz="2200" b="1" dirty="0">
                <a:latin typeface="+mj-ea"/>
                <a:ea typeface="+mj-ea"/>
              </a:rPr>
              <a:t> </a:t>
            </a:r>
            <a:r>
              <a:rPr lang="zh-CN" altLang="en-US" sz="2200" b="1" dirty="0">
                <a:latin typeface="+mj-ea"/>
                <a:ea typeface="+mj-ea"/>
              </a:rPr>
              <a:t>客户、员工、合作伙伴间通过</a:t>
            </a:r>
            <a:r>
              <a:rPr lang="en-US" altLang="zh-CN" sz="2200" b="1" dirty="0">
                <a:latin typeface="+mj-ea"/>
                <a:ea typeface="+mj-ea"/>
              </a:rPr>
              <a:t>web</a:t>
            </a:r>
            <a:r>
              <a:rPr lang="zh-CN" altLang="en-US" sz="2200" b="1" dirty="0">
                <a:latin typeface="+mj-ea"/>
                <a:ea typeface="+mj-ea"/>
              </a:rPr>
              <a:t>进行互动</a:t>
            </a:r>
            <a:endParaRPr lang="en-US" altLang="zh-CN" sz="2200" b="1" dirty="0">
              <a:latin typeface="+mj-ea"/>
              <a:ea typeface="+mj-ea"/>
            </a:endParaRPr>
          </a:p>
          <a:p>
            <a:pPr>
              <a:buFontTx/>
              <a:buChar char="•"/>
            </a:pPr>
            <a:r>
              <a:rPr lang="en-US" altLang="zh-CN" sz="2200" b="1" dirty="0">
                <a:latin typeface="+mj-ea"/>
                <a:ea typeface="+mj-ea"/>
              </a:rPr>
              <a:t> web</a:t>
            </a:r>
            <a:r>
              <a:rPr lang="zh-CN" altLang="en-US" sz="2200" b="1" dirty="0">
                <a:latin typeface="+mj-ea"/>
                <a:ea typeface="+mj-ea"/>
              </a:rPr>
              <a:t>网站的安全包括三个特制：保密性、完整性、可用性</a:t>
            </a:r>
            <a:endParaRPr lang="en-US" altLang="zh-CN" sz="2200" b="1" dirty="0">
              <a:latin typeface="+mj-ea"/>
              <a:ea typeface="+mj-ea"/>
            </a:endParaRPr>
          </a:p>
          <a:p>
            <a:pPr>
              <a:buFontTx/>
              <a:buChar char="•"/>
            </a:pPr>
            <a:endParaRPr lang="en-US" altLang="zh-CN" sz="2200" b="1" dirty="0">
              <a:latin typeface="+mj-ea"/>
              <a:ea typeface="+mj-ea"/>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474209" y="1254125"/>
            <a:ext cx="9051925" cy="1295400"/>
          </a:xfrm>
        </p:spPr>
        <p:txBody>
          <a:bodyPr anchor="t"/>
          <a:lstStyle/>
          <a:p>
            <a:r>
              <a:rPr lang="en-US" altLang="zh-CN" dirty="0" smtClean="0">
                <a:latin typeface="微软雅黑" pitchFamily="34" charset="-122"/>
                <a:ea typeface="微软雅黑" pitchFamily="34" charset="-122"/>
              </a:rPr>
              <a:t>Web</a:t>
            </a:r>
            <a:r>
              <a:rPr lang="zh-CN" altLang="en-US" dirty="0" smtClean="0">
                <a:latin typeface="微软雅黑" pitchFamily="34" charset="-122"/>
                <a:ea typeface="微软雅黑" pitchFamily="34" charset="-122"/>
              </a:rPr>
              <a:t>网站是当前最主要的安全威胁</a:t>
            </a:r>
          </a:p>
        </p:txBody>
      </p:sp>
      <p:sp>
        <p:nvSpPr>
          <p:cNvPr id="14339" name="内容占位符 2"/>
          <p:cNvSpPr>
            <a:spLocks noGrp="1"/>
          </p:cNvSpPr>
          <p:nvPr>
            <p:ph idx="1"/>
          </p:nvPr>
        </p:nvSpPr>
        <p:spPr>
          <a:xfrm>
            <a:off x="502920" y="1813560"/>
            <a:ext cx="9052560" cy="1036320"/>
          </a:xfrm>
        </p:spPr>
        <p:txBody>
          <a:bodyPr/>
          <a:lstStyle/>
          <a:p>
            <a:r>
              <a:rPr lang="en-US" altLang="zh-CN" dirty="0" smtClean="0">
                <a:solidFill>
                  <a:srgbClr val="FF0000"/>
                </a:solidFill>
                <a:latin typeface="微软雅黑" pitchFamily="34" charset="-122"/>
                <a:ea typeface="微软雅黑" pitchFamily="34" charset="-122"/>
              </a:rPr>
              <a:t>75% </a:t>
            </a:r>
            <a:r>
              <a:rPr lang="zh-CN" altLang="en-US" dirty="0" smtClean="0">
                <a:solidFill>
                  <a:srgbClr val="FF0000"/>
                </a:solidFill>
                <a:latin typeface="微软雅黑" pitchFamily="34" charset="-122"/>
                <a:ea typeface="微软雅黑" pitchFamily="34" charset="-122"/>
              </a:rPr>
              <a:t>的攻击针对</a:t>
            </a:r>
            <a:r>
              <a:rPr lang="en-US" altLang="zh-CN" dirty="0" smtClean="0">
                <a:solidFill>
                  <a:srgbClr val="FF0000"/>
                </a:solidFill>
                <a:latin typeface="微软雅黑" pitchFamily="34" charset="-122"/>
                <a:ea typeface="微软雅黑" pitchFamily="34" charset="-122"/>
              </a:rPr>
              <a:t>WEB</a:t>
            </a:r>
            <a:r>
              <a:rPr lang="zh-CN" altLang="en-US" dirty="0" smtClean="0">
                <a:solidFill>
                  <a:srgbClr val="FF0000"/>
                </a:solidFill>
                <a:latin typeface="微软雅黑" pitchFamily="34" charset="-122"/>
                <a:ea typeface="微软雅黑" pitchFamily="34" charset="-122"/>
              </a:rPr>
              <a:t>应用</a:t>
            </a:r>
            <a:r>
              <a:rPr lang="en-US" altLang="zh-CN" dirty="0" smtClean="0">
                <a:solidFill>
                  <a:srgbClr val="FF0000"/>
                </a:solidFill>
                <a:latin typeface="微软雅黑" pitchFamily="34" charset="-122"/>
                <a:ea typeface="微软雅黑" pitchFamily="34" charset="-122"/>
              </a:rPr>
              <a:t>(Gartner)</a:t>
            </a:r>
          </a:p>
          <a:p>
            <a:pPr>
              <a:buFont typeface="Wingdings" pitchFamily="2" charset="2"/>
              <a:buNone/>
            </a:pPr>
            <a:endParaRPr lang="zh-CN" altLang="en-US" dirty="0" smtClean="0">
              <a:latin typeface="微软雅黑" pitchFamily="34" charset="-122"/>
              <a:ea typeface="微软雅黑" pitchFamily="34" charset="-122"/>
            </a:endParaRPr>
          </a:p>
        </p:txBody>
      </p:sp>
      <p:sp>
        <p:nvSpPr>
          <p:cNvPr id="14340" name="灯片编号占位符 3"/>
          <p:cNvSpPr>
            <a:spLocks noGrp="1"/>
          </p:cNvSpPr>
          <p:nvPr>
            <p:ph type="sldNum" sz="quarter" idx="11"/>
          </p:nvPr>
        </p:nvSpPr>
        <p:spPr>
          <a:xfrm>
            <a:off x="1021557" y="7319010"/>
            <a:ext cx="7376160" cy="259080"/>
          </a:xfrm>
          <a:noFill/>
        </p:spPr>
        <p:txBody>
          <a:bodyPr/>
          <a:lstStyle/>
          <a:p>
            <a:pPr algn="ctr"/>
            <a:fld id="{F5B4A9CB-B471-472A-BB79-A0C8DA5402E0}" type="slidenum">
              <a:rPr lang="zh-CN" altLang="en-US" smtClean="0">
                <a:latin typeface="Arial" pitchFamily="34" charset="0"/>
                <a:cs typeface="Arial" pitchFamily="34" charset="0"/>
              </a:rPr>
              <a:pPr algn="ctr"/>
              <a:t>12</a:t>
            </a:fld>
            <a:endParaRPr lang="en-US" altLang="zh-CN" smtClean="0">
              <a:latin typeface="Arial" pitchFamily="34" charset="0"/>
              <a:cs typeface="Arial" pitchFamily="34" charset="0"/>
            </a:endParaRPr>
          </a:p>
        </p:txBody>
      </p:sp>
      <p:sp>
        <p:nvSpPr>
          <p:cNvPr id="14341" name="内容占位符 2"/>
          <p:cNvSpPr txBox="1">
            <a:spLocks/>
          </p:cNvSpPr>
          <p:nvPr/>
        </p:nvSpPr>
        <p:spPr bwMode="auto">
          <a:xfrm>
            <a:off x="754380" y="2331720"/>
            <a:ext cx="9052560" cy="5129425"/>
          </a:xfrm>
          <a:prstGeom prst="rect">
            <a:avLst/>
          </a:prstGeom>
          <a:noFill/>
          <a:ln w="9525">
            <a:noFill/>
            <a:miter lim="800000"/>
            <a:headEnd/>
            <a:tailEnd/>
          </a:ln>
        </p:spPr>
        <p:txBody>
          <a:bodyPr lIns="101882" tIns="50941" rIns="101882" bIns="50941"/>
          <a:lstStyle/>
          <a:p>
            <a:pPr marL="382059" indent="-382059">
              <a:spcBef>
                <a:spcPct val="20000"/>
              </a:spcBef>
              <a:buClr>
                <a:srgbClr val="0000CC"/>
              </a:buClr>
              <a:buFont typeface="Wingdings" pitchFamily="2" charset="2"/>
              <a:buChar char="§"/>
            </a:pPr>
            <a:r>
              <a:rPr lang="en-US" altLang="zh-CN" sz="2200" dirty="0">
                <a:latin typeface="微软雅黑" pitchFamily="34" charset="-122"/>
                <a:ea typeface="微软雅黑" pitchFamily="34" charset="-122"/>
              </a:rPr>
              <a:t>2008-04 </a:t>
            </a:r>
            <a:r>
              <a:rPr lang="en-US" altLang="zh-CN" sz="2200" dirty="0" err="1">
                <a:latin typeface="微软雅黑" pitchFamily="34" charset="-122"/>
                <a:ea typeface="微软雅黑" pitchFamily="34" charset="-122"/>
                <a:hlinkClick r:id="rId2"/>
              </a:rPr>
              <a:t>CNCERT</a:t>
            </a:r>
            <a:r>
              <a:rPr lang="en-US" altLang="zh-CN" sz="2200" dirty="0">
                <a:latin typeface="微软雅黑" pitchFamily="34" charset="-122"/>
                <a:ea typeface="微软雅黑" pitchFamily="34" charset="-122"/>
                <a:hlinkClick r:id="rId2"/>
              </a:rPr>
              <a:t>/CC</a:t>
            </a:r>
            <a:r>
              <a:rPr lang="zh-CN" altLang="en-US" sz="2200" dirty="0">
                <a:latin typeface="微软雅黑" pitchFamily="34" charset="-122"/>
                <a:ea typeface="微软雅黑" pitchFamily="34" charset="-122"/>
              </a:rPr>
              <a:t>监测到中国大陆被篡改网站总数达</a:t>
            </a:r>
            <a:r>
              <a:rPr lang="en-US" altLang="zh-CN" sz="2200" dirty="0">
                <a:latin typeface="微软雅黑" pitchFamily="34" charset="-122"/>
                <a:ea typeface="微软雅黑" pitchFamily="34" charset="-122"/>
              </a:rPr>
              <a:t>61,228</a:t>
            </a:r>
            <a:r>
              <a:rPr lang="zh-CN" altLang="en-US" sz="2200" dirty="0">
                <a:latin typeface="微软雅黑" pitchFamily="34" charset="-122"/>
                <a:ea typeface="微软雅黑" pitchFamily="34" charset="-122"/>
              </a:rPr>
              <a:t>个，比去年增加了</a:t>
            </a:r>
            <a:r>
              <a:rPr lang="en-US" altLang="zh-CN" sz="2200" dirty="0">
                <a:latin typeface="微软雅黑" pitchFamily="34" charset="-122"/>
                <a:ea typeface="微软雅黑" pitchFamily="34" charset="-122"/>
              </a:rPr>
              <a:t>1.5</a:t>
            </a:r>
            <a:r>
              <a:rPr lang="zh-CN" altLang="en-US" sz="2200" dirty="0">
                <a:latin typeface="微软雅黑" pitchFamily="34" charset="-122"/>
                <a:ea typeface="微软雅黑" pitchFamily="34" charset="-122"/>
              </a:rPr>
              <a:t>倍。（数据来源：</a:t>
            </a:r>
            <a:r>
              <a:rPr lang="en-US" altLang="zh-CN" sz="2200" dirty="0" err="1">
                <a:latin typeface="微软雅黑" pitchFamily="34" charset="-122"/>
                <a:ea typeface="微软雅黑" pitchFamily="34" charset="-122"/>
              </a:rPr>
              <a:t>CNCERT</a:t>
            </a:r>
            <a:r>
              <a:rPr lang="zh-CN" altLang="en-US" sz="2200" dirty="0">
                <a:latin typeface="微软雅黑" pitchFamily="34" charset="-122"/>
                <a:ea typeface="微软雅黑" pitchFamily="34" charset="-122"/>
              </a:rPr>
              <a:t>）</a:t>
            </a:r>
            <a:endParaRPr lang="en-US" altLang="zh-CN" sz="2200" dirty="0">
              <a:latin typeface="微软雅黑" pitchFamily="34" charset="-122"/>
              <a:ea typeface="微软雅黑" pitchFamily="34" charset="-122"/>
            </a:endParaRPr>
          </a:p>
          <a:p>
            <a:pPr marL="382059" indent="-382059">
              <a:spcBef>
                <a:spcPct val="20000"/>
              </a:spcBef>
              <a:buClr>
                <a:srgbClr val="0000CC"/>
              </a:buClr>
              <a:buFont typeface="Wingdings" pitchFamily="2" charset="2"/>
              <a:buChar char="§"/>
            </a:pPr>
            <a:endParaRPr lang="en-US" altLang="zh-CN" sz="2200" dirty="0">
              <a:latin typeface="微软雅黑" pitchFamily="34" charset="-122"/>
              <a:ea typeface="微软雅黑" pitchFamily="34" charset="-122"/>
            </a:endParaRPr>
          </a:p>
          <a:p>
            <a:pPr marL="382059" indent="-382059">
              <a:spcBef>
                <a:spcPct val="20000"/>
              </a:spcBef>
              <a:buClr>
                <a:srgbClr val="0000CC"/>
              </a:buClr>
              <a:buFont typeface="Wingdings" pitchFamily="2" charset="2"/>
              <a:buChar char="§"/>
            </a:pPr>
            <a:endParaRPr lang="zh-CN" altLang="en-US" sz="2200" dirty="0">
              <a:latin typeface="微软雅黑" pitchFamily="34" charset="-122"/>
              <a:ea typeface="微软雅黑" pitchFamily="34" charset="-122"/>
            </a:endParaRPr>
          </a:p>
        </p:txBody>
      </p:sp>
      <p:pic>
        <p:nvPicPr>
          <p:cNvPr id="14342" name="Picture 4"/>
          <p:cNvPicPr>
            <a:picLocks noChangeAspect="1" noChangeArrowheads="1"/>
          </p:cNvPicPr>
          <p:nvPr/>
        </p:nvPicPr>
        <p:blipFill>
          <a:blip r:embed="rId3" cstate="print"/>
          <a:srcRect/>
          <a:stretch>
            <a:fillRect/>
          </a:stretch>
        </p:blipFill>
        <p:spPr bwMode="auto">
          <a:xfrm>
            <a:off x="754380" y="3022602"/>
            <a:ext cx="8681675" cy="38136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561295" y="1254125"/>
            <a:ext cx="9051925" cy="1295400"/>
          </a:xfrm>
        </p:spPr>
        <p:txBody>
          <a:bodyPr anchor="t"/>
          <a:lstStyle/>
          <a:p>
            <a:r>
              <a:rPr lang="zh-CN" altLang="en-US" dirty="0" smtClean="0">
                <a:latin typeface="微软雅黑" pitchFamily="34" charset="-122"/>
                <a:ea typeface="微软雅黑" pitchFamily="34" charset="-122"/>
              </a:rPr>
              <a:t>近期热点攻击事件</a:t>
            </a:r>
          </a:p>
        </p:txBody>
      </p:sp>
      <p:sp>
        <p:nvSpPr>
          <p:cNvPr id="15363" name="内容占位符 2"/>
          <p:cNvSpPr>
            <a:spLocks noGrp="1"/>
          </p:cNvSpPr>
          <p:nvPr>
            <p:ph idx="1"/>
          </p:nvPr>
        </p:nvSpPr>
        <p:spPr>
          <a:xfrm>
            <a:off x="235744" y="1862138"/>
            <a:ext cx="9555480" cy="5129424"/>
          </a:xfrm>
        </p:spPr>
        <p:txBody>
          <a:bodyPr/>
          <a:lstStyle/>
          <a:p>
            <a:r>
              <a:rPr lang="en-US" altLang="zh-CN" dirty="0" smtClean="0">
                <a:latin typeface="微软雅黑" pitchFamily="34" charset="-122"/>
                <a:ea typeface="微软雅黑" pitchFamily="34" charset="-122"/>
              </a:rPr>
              <a:t>2008</a:t>
            </a:r>
            <a:r>
              <a:rPr lang="zh-CN" altLang="en-US" dirty="0" smtClean="0">
                <a:latin typeface="微软雅黑" pitchFamily="34" charset="-122"/>
                <a:ea typeface="微软雅黑" pitchFamily="34" charset="-122"/>
              </a:rPr>
              <a:t>年</a:t>
            </a:r>
            <a:r>
              <a:rPr lang="en-US" altLang="zh-CN" dirty="0" smtClean="0">
                <a:latin typeface="微软雅黑" pitchFamily="34" charset="-122"/>
                <a:ea typeface="微软雅黑" pitchFamily="34" charset="-122"/>
              </a:rPr>
              <a:t>6</a:t>
            </a:r>
            <a:r>
              <a:rPr lang="zh-CN" altLang="en-US" dirty="0" smtClean="0">
                <a:latin typeface="微软雅黑" pitchFamily="34" charset="-122"/>
                <a:ea typeface="微软雅黑" pitchFamily="34" charset="-122"/>
              </a:rPr>
              <a:t>月，奥巴马竞选网站被攻击</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2008</a:t>
            </a:r>
            <a:r>
              <a:rPr lang="zh-CN" altLang="en-US" dirty="0" smtClean="0">
                <a:latin typeface="微软雅黑" pitchFamily="34" charset="-122"/>
                <a:ea typeface="微软雅黑" pitchFamily="34" charset="-122"/>
              </a:rPr>
              <a:t>年</a:t>
            </a:r>
            <a:r>
              <a:rPr lang="en-US" altLang="zh-CN" dirty="0" smtClean="0">
                <a:latin typeface="微软雅黑" pitchFamily="34" charset="-122"/>
                <a:ea typeface="微软雅黑" pitchFamily="34" charset="-122"/>
              </a:rPr>
              <a:t>7</a:t>
            </a:r>
            <a:r>
              <a:rPr lang="zh-CN" altLang="en-US" dirty="0" smtClean="0">
                <a:latin typeface="微软雅黑" pitchFamily="34" charset="-122"/>
                <a:ea typeface="微软雅黑" pitchFamily="34" charset="-122"/>
              </a:rPr>
              <a:t>月，美国某网站数百万客户资料被泄露</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2008</a:t>
            </a:r>
            <a:r>
              <a:rPr lang="zh-CN" altLang="en-US" dirty="0" smtClean="0">
                <a:latin typeface="微软雅黑" pitchFamily="34" charset="-122"/>
                <a:ea typeface="微软雅黑" pitchFamily="34" charset="-122"/>
              </a:rPr>
              <a:t>年</a:t>
            </a:r>
            <a:r>
              <a:rPr lang="en-US" altLang="zh-CN" dirty="0" smtClean="0">
                <a:latin typeface="微软雅黑" pitchFamily="34" charset="-122"/>
                <a:ea typeface="微软雅黑" pitchFamily="34" charset="-122"/>
              </a:rPr>
              <a:t>10</a:t>
            </a:r>
            <a:r>
              <a:rPr lang="zh-CN" altLang="en-US" dirty="0" smtClean="0">
                <a:latin typeface="微软雅黑" pitchFamily="34" charset="-122"/>
                <a:ea typeface="微软雅黑" pitchFamily="34" charset="-122"/>
              </a:rPr>
              <a:t>月，三鹿网站被改名为三聚氰胺网站</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2008</a:t>
            </a:r>
            <a:r>
              <a:rPr lang="zh-CN" altLang="en-US" dirty="0" smtClean="0">
                <a:latin typeface="微软雅黑" pitchFamily="34" charset="-122"/>
                <a:ea typeface="微软雅黑" pitchFamily="34" charset="-122"/>
              </a:rPr>
              <a:t>年，清华大学网站被攻击，以校长名义发通告</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2008</a:t>
            </a:r>
            <a:r>
              <a:rPr lang="zh-CN" altLang="en-US" dirty="0" smtClean="0">
                <a:latin typeface="微软雅黑" pitchFamily="34" charset="-122"/>
                <a:ea typeface="微软雅黑" pitchFamily="34" charset="-122"/>
              </a:rPr>
              <a:t>年，中国大学生制作的反</a:t>
            </a:r>
            <a:r>
              <a:rPr lang="en-US" altLang="zh-CN" dirty="0" smtClean="0">
                <a:latin typeface="微软雅黑" pitchFamily="34" charset="-122"/>
                <a:ea typeface="微软雅黑" pitchFamily="34" charset="-122"/>
              </a:rPr>
              <a:t>CNN</a:t>
            </a:r>
            <a:r>
              <a:rPr lang="zh-CN" altLang="en-US" dirty="0" smtClean="0">
                <a:latin typeface="微软雅黑" pitchFamily="34" charset="-122"/>
                <a:ea typeface="微软雅黑" pitchFamily="34" charset="-122"/>
              </a:rPr>
              <a:t>网站被黑。</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2009</a:t>
            </a:r>
            <a:r>
              <a:rPr lang="zh-CN" altLang="en-US" dirty="0" smtClean="0">
                <a:latin typeface="微软雅黑" pitchFamily="34" charset="-122"/>
                <a:ea typeface="微软雅黑" pitchFamily="34" charset="-122"/>
              </a:rPr>
              <a:t>年</a:t>
            </a:r>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月，云南晋宁县政府网站被改为“躲猫猫”网站。</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2009</a:t>
            </a:r>
            <a:r>
              <a:rPr lang="zh-CN" altLang="en-US" dirty="0" smtClean="0">
                <a:latin typeface="微软雅黑" pitchFamily="34" charset="-122"/>
                <a:ea typeface="微软雅黑" pitchFamily="34" charset="-122"/>
              </a:rPr>
              <a:t>年</a:t>
            </a:r>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月，法国驻华大使馆网站被黑。</a:t>
            </a:r>
          </a:p>
        </p:txBody>
      </p:sp>
      <p:sp>
        <p:nvSpPr>
          <p:cNvPr id="15364" name="灯片编号占位符 3"/>
          <p:cNvSpPr>
            <a:spLocks noGrp="1"/>
          </p:cNvSpPr>
          <p:nvPr>
            <p:ph type="sldNum" sz="quarter" idx="11"/>
          </p:nvPr>
        </p:nvSpPr>
        <p:spPr>
          <a:xfrm>
            <a:off x="1021557" y="7319010"/>
            <a:ext cx="7376160" cy="259080"/>
          </a:xfrm>
          <a:noFill/>
        </p:spPr>
        <p:txBody>
          <a:bodyPr/>
          <a:lstStyle/>
          <a:p>
            <a:pPr algn="ctr"/>
            <a:fld id="{42A47524-1E20-45A8-BF1B-3038B43F28CF}" type="slidenum">
              <a:rPr lang="zh-CN" altLang="en-US" smtClean="0">
                <a:latin typeface="Arial" pitchFamily="34" charset="0"/>
                <a:cs typeface="Arial" pitchFamily="34" charset="0"/>
              </a:rPr>
              <a:pPr algn="ctr"/>
              <a:t>13</a:t>
            </a:fld>
            <a:endParaRPr lang="en-US" altLang="zh-CN"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503238" y="1312182"/>
            <a:ext cx="9051925" cy="1295400"/>
          </a:xfrm>
        </p:spPr>
        <p:txBody>
          <a:bodyPr anchor="t"/>
          <a:lstStyle/>
          <a:p>
            <a:r>
              <a:rPr lang="zh-CN" altLang="en-US" dirty="0" smtClean="0">
                <a:latin typeface="微软雅黑" pitchFamily="34" charset="-122"/>
                <a:ea typeface="微软雅黑" pitchFamily="34" charset="-122"/>
              </a:rPr>
              <a:t>为什么有这么多</a:t>
            </a:r>
            <a:r>
              <a:rPr lang="en-US" altLang="zh-CN" dirty="0" smtClean="0">
                <a:latin typeface="微软雅黑" pitchFamily="34" charset="-122"/>
                <a:ea typeface="微软雅黑" pitchFamily="34" charset="-122"/>
              </a:rPr>
              <a:t>WEB</a:t>
            </a:r>
            <a:r>
              <a:rPr lang="zh-CN" altLang="en-US" dirty="0" smtClean="0">
                <a:latin typeface="微软雅黑" pitchFamily="34" charset="-122"/>
                <a:ea typeface="微软雅黑" pitchFamily="34" charset="-122"/>
              </a:rPr>
              <a:t>攻击？</a:t>
            </a:r>
          </a:p>
        </p:txBody>
      </p:sp>
      <p:sp>
        <p:nvSpPr>
          <p:cNvPr id="16387" name="灯片编号占位符 3"/>
          <p:cNvSpPr>
            <a:spLocks noGrp="1"/>
          </p:cNvSpPr>
          <p:nvPr>
            <p:ph type="sldNum" sz="quarter" idx="11"/>
          </p:nvPr>
        </p:nvSpPr>
        <p:spPr>
          <a:xfrm>
            <a:off x="1021557" y="7319010"/>
            <a:ext cx="7376160" cy="259080"/>
          </a:xfrm>
          <a:noFill/>
        </p:spPr>
        <p:txBody>
          <a:bodyPr/>
          <a:lstStyle/>
          <a:p>
            <a:pPr algn="ctr"/>
            <a:fld id="{3E85DD4C-A941-400D-B307-D5E871086363}" type="slidenum">
              <a:rPr lang="zh-CN" altLang="en-US" smtClean="0">
                <a:latin typeface="Arial" pitchFamily="34" charset="0"/>
                <a:cs typeface="Arial" pitchFamily="34" charset="0"/>
              </a:rPr>
              <a:pPr algn="ctr"/>
              <a:t>14</a:t>
            </a:fld>
            <a:endParaRPr lang="en-US" altLang="zh-CN" smtClean="0">
              <a:latin typeface="Arial" pitchFamily="34" charset="0"/>
              <a:cs typeface="Arial" pitchFamily="34" charset="0"/>
            </a:endParaRPr>
          </a:p>
        </p:txBody>
      </p:sp>
      <p:sp>
        <p:nvSpPr>
          <p:cNvPr id="16388" name="内容占位符 2"/>
          <p:cNvSpPr>
            <a:spLocks noGrp="1"/>
          </p:cNvSpPr>
          <p:nvPr>
            <p:ph idx="1"/>
          </p:nvPr>
        </p:nvSpPr>
        <p:spPr/>
        <p:txBody>
          <a:bodyPr/>
          <a:lstStyle/>
          <a:p>
            <a:pPr eaLnBrk="1" hangingPunct="1"/>
            <a:r>
              <a:rPr lang="zh-CN" altLang="en-US" sz="1800" dirty="0" smtClean="0">
                <a:latin typeface="微软雅黑" pitchFamily="34" charset="-122"/>
                <a:ea typeface="微软雅黑" pitchFamily="34" charset="-122"/>
              </a:rPr>
              <a:t>好奇心驱动</a:t>
            </a:r>
            <a:endParaRPr lang="en-US" altLang="zh-CN" sz="1800" dirty="0" smtClean="0">
              <a:latin typeface="微软雅黑" pitchFamily="34" charset="-122"/>
              <a:ea typeface="微软雅黑" pitchFamily="34" charset="-122"/>
            </a:endParaRPr>
          </a:p>
          <a:p>
            <a:pPr eaLnBrk="1" hangingPunct="1"/>
            <a:endParaRPr lang="en-US" altLang="zh-CN" sz="1800" dirty="0" smtClean="0">
              <a:latin typeface="微软雅黑" pitchFamily="34" charset="-122"/>
              <a:ea typeface="微软雅黑" pitchFamily="34" charset="-122"/>
            </a:endParaRPr>
          </a:p>
          <a:p>
            <a:pPr eaLnBrk="1" hangingPunct="1"/>
            <a:r>
              <a:rPr lang="zh-CN" altLang="en-US" sz="1800" dirty="0" smtClean="0">
                <a:latin typeface="微软雅黑" pitchFamily="34" charset="-122"/>
                <a:ea typeface="微软雅黑" pitchFamily="34" charset="-122"/>
              </a:rPr>
              <a:t>技术炫耀（技术学习、探索），如对政府类和安全管理相关类网站的攻击形式。</a:t>
            </a:r>
            <a:endParaRPr lang="en-US" altLang="zh-CN" sz="1800" dirty="0" smtClean="0">
              <a:latin typeface="微软雅黑" pitchFamily="34" charset="-122"/>
              <a:ea typeface="微软雅黑" pitchFamily="34" charset="-122"/>
            </a:endParaRPr>
          </a:p>
          <a:p>
            <a:pPr eaLnBrk="1" hangingPunct="1"/>
            <a:endParaRPr lang="en-US" altLang="zh-CN" sz="1800" dirty="0" smtClean="0">
              <a:latin typeface="微软雅黑" pitchFamily="34" charset="-122"/>
              <a:ea typeface="微软雅黑" pitchFamily="34" charset="-122"/>
            </a:endParaRPr>
          </a:p>
          <a:p>
            <a:pPr eaLnBrk="1" hangingPunct="1">
              <a:buFontTx/>
              <a:buNone/>
            </a:pPr>
            <a:endParaRPr lang="zh-CN" altLang="en-US" sz="1800" dirty="0" smtClean="0">
              <a:latin typeface="微软雅黑" pitchFamily="34" charset="-122"/>
              <a:ea typeface="微软雅黑" pitchFamily="34" charset="-122"/>
            </a:endParaRPr>
          </a:p>
          <a:p>
            <a:pPr eaLnBrk="1" hangingPunct="1"/>
            <a:r>
              <a:rPr lang="zh-CN" altLang="en-US" sz="1800" dirty="0" smtClean="0">
                <a:latin typeface="微软雅黑" pitchFamily="34" charset="-122"/>
                <a:ea typeface="微软雅黑" pitchFamily="34" charset="-122"/>
              </a:rPr>
              <a:t>有组织利益驱动： 对中小企业，尤其是以网络为核心业务的企业，常采用有组织的分布式拒绝服务攻击（</a:t>
            </a:r>
            <a:r>
              <a:rPr lang="en-US" altLang="zh-CN" sz="1800" dirty="0" err="1" smtClean="0">
                <a:latin typeface="微软雅黑" pitchFamily="34" charset="-122"/>
                <a:ea typeface="微软雅黑" pitchFamily="34" charset="-122"/>
              </a:rPr>
              <a:t>DDoS</a:t>
            </a:r>
            <a:r>
              <a:rPr lang="zh-CN" altLang="en-US" sz="1800" dirty="0" smtClean="0">
                <a:latin typeface="微软雅黑" pitchFamily="34" charset="-122"/>
                <a:ea typeface="微软雅黑" pitchFamily="34" charset="-122"/>
              </a:rPr>
              <a:t>）攻击等手段进行勒索，从而迫使企业接受相应条件，影响企业正常业务的开展。</a:t>
            </a:r>
            <a:endParaRPr lang="en-US" altLang="zh-CN" sz="1800" dirty="0" smtClean="0">
              <a:latin typeface="微软雅黑" pitchFamily="34" charset="-122"/>
              <a:ea typeface="微软雅黑" pitchFamily="34" charset="-122"/>
            </a:endParaRPr>
          </a:p>
          <a:p>
            <a:pPr eaLnBrk="1" hangingPunct="1"/>
            <a:endParaRPr lang="zh-CN" altLang="en-US" sz="1800" dirty="0" smtClean="0">
              <a:latin typeface="微软雅黑" pitchFamily="34" charset="-122"/>
              <a:ea typeface="微软雅黑" pitchFamily="34" charset="-122"/>
            </a:endParaRPr>
          </a:p>
          <a:p>
            <a:pPr eaLnBrk="1" hangingPunct="1"/>
            <a:r>
              <a:rPr lang="zh-CN" altLang="en-US" sz="1800" dirty="0" smtClean="0">
                <a:latin typeface="微软雅黑" pitchFamily="34" charset="-122"/>
                <a:ea typeface="微软雅黑" pitchFamily="34" charset="-122"/>
              </a:rPr>
              <a:t>个人利益驱动 对于个人用户，攻击者更多的是通过用户身份窃取等手段，偷取该用户游戏账号、银行账号、密码等，窃取用户的私有财产。如利用网络钓鱼 （</a:t>
            </a:r>
            <a:r>
              <a:rPr lang="en-US" altLang="zh-CN" sz="1800" dirty="0" smtClean="0">
                <a:latin typeface="微软雅黑" pitchFamily="34" charset="-122"/>
                <a:ea typeface="微软雅黑" pitchFamily="34" charset="-122"/>
              </a:rPr>
              <a:t>Phishing</a:t>
            </a:r>
            <a:r>
              <a:rPr lang="zh-CN" altLang="en-US" sz="1800" dirty="0" smtClean="0">
                <a:latin typeface="微软雅黑" pitchFamily="34" charset="-122"/>
                <a:ea typeface="微软雅黑" pitchFamily="34" charset="-122"/>
              </a:rPr>
              <a:t>）和网址嫁接（</a:t>
            </a:r>
            <a:r>
              <a:rPr lang="en-US" altLang="zh-CN" sz="1800" dirty="0" err="1" smtClean="0">
                <a:latin typeface="微软雅黑" pitchFamily="34" charset="-122"/>
                <a:ea typeface="微软雅黑" pitchFamily="34" charset="-122"/>
              </a:rPr>
              <a:t>Pharming</a:t>
            </a:r>
            <a:r>
              <a:rPr lang="zh-CN" altLang="en-US" sz="1800" dirty="0" smtClean="0">
                <a:latin typeface="微软雅黑" pitchFamily="34" charset="-122"/>
                <a:ea typeface="微软雅黑" pitchFamily="34" charset="-122"/>
              </a:rPr>
              <a:t>）等对金融机构、网上交易等站点进行网络仿冒，在线盗用用户身份和密码；通过恶意网页、社交工程、电子 邮件和信息系统漏洞等方式传播恶意代码；利用间谍软件（</a:t>
            </a:r>
            <a:r>
              <a:rPr lang="en-US" altLang="zh-CN" sz="1800" dirty="0" smtClean="0">
                <a:latin typeface="微软雅黑" pitchFamily="34" charset="-122"/>
                <a:ea typeface="微软雅黑" pitchFamily="34" charset="-122"/>
              </a:rPr>
              <a:t>spyware</a:t>
            </a:r>
            <a:r>
              <a:rPr lang="zh-CN" altLang="en-US" sz="1800" dirty="0" smtClean="0">
                <a:latin typeface="微软雅黑" pitchFamily="34" charset="-122"/>
                <a:ea typeface="微软雅黑" pitchFamily="34" charset="-122"/>
              </a:rPr>
              <a:t>）和木马程序窃取用户的私有信息，严重的可导致财产损失。</a:t>
            </a:r>
          </a:p>
          <a:p>
            <a:pPr eaLnBrk="1" hangingPunct="1"/>
            <a:endParaRPr lang="zh-CN" altLang="en-US" sz="18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19352" y="1355725"/>
            <a:ext cx="9051925" cy="1295400"/>
          </a:xfrm>
        </p:spPr>
        <p:txBody>
          <a:bodyPr anchor="t"/>
          <a:lstStyle/>
          <a:p>
            <a:r>
              <a:rPr lang="zh-CN" altLang="en-US" smtClean="0">
                <a:latin typeface="微软雅黑" pitchFamily="34" charset="-122"/>
                <a:ea typeface="微软雅黑" pitchFamily="34" charset="-122"/>
              </a:rPr>
              <a:t>您是否有如下担心？</a:t>
            </a:r>
          </a:p>
        </p:txBody>
      </p:sp>
      <p:sp>
        <p:nvSpPr>
          <p:cNvPr id="17411" name="Rectangle 3"/>
          <p:cNvSpPr>
            <a:spLocks noGrp="1" noChangeArrowheads="1"/>
          </p:cNvSpPr>
          <p:nvPr>
            <p:ph type="body" idx="1"/>
          </p:nvPr>
        </p:nvSpPr>
        <p:spPr/>
        <p:txBody>
          <a:bodyPr/>
          <a:lstStyle/>
          <a:p>
            <a:r>
              <a:rPr lang="zh-CN" altLang="en-US" sz="2700" dirty="0" smtClean="0">
                <a:latin typeface="微软雅黑" pitchFamily="34" charset="-122"/>
                <a:ea typeface="微软雅黑" pitchFamily="34" charset="-122"/>
              </a:rPr>
              <a:t>网站被攻击</a:t>
            </a:r>
          </a:p>
          <a:p>
            <a:r>
              <a:rPr lang="zh-CN" altLang="en-US" sz="2700" dirty="0" smtClean="0">
                <a:latin typeface="微软雅黑" pitchFamily="34" charset="-122"/>
                <a:ea typeface="微软雅黑" pitchFamily="34" charset="-122"/>
              </a:rPr>
              <a:t>网站被篡改</a:t>
            </a:r>
          </a:p>
          <a:p>
            <a:r>
              <a:rPr lang="zh-CN" altLang="en-US" sz="2700" dirty="0" smtClean="0">
                <a:latin typeface="微软雅黑" pitchFamily="34" charset="-122"/>
                <a:ea typeface="微软雅黑" pitchFamily="34" charset="-122"/>
              </a:rPr>
              <a:t>被</a:t>
            </a:r>
            <a:r>
              <a:rPr lang="en-US" altLang="zh-CN" sz="2700" dirty="0" err="1" smtClean="0">
                <a:latin typeface="微软雅黑" pitchFamily="34" charset="-122"/>
                <a:ea typeface="微软雅黑" pitchFamily="34" charset="-122"/>
              </a:rPr>
              <a:t>OWASP</a:t>
            </a:r>
            <a:r>
              <a:rPr lang="en-US" altLang="zh-CN" sz="2700" dirty="0" smtClean="0">
                <a:latin typeface="微软雅黑" pitchFamily="34" charset="-122"/>
                <a:ea typeface="微软雅黑" pitchFamily="34" charset="-122"/>
              </a:rPr>
              <a:t> </a:t>
            </a:r>
            <a:r>
              <a:rPr lang="zh-CN" altLang="en-US" sz="2700" dirty="0" smtClean="0">
                <a:latin typeface="微软雅黑" pitchFamily="34" charset="-122"/>
                <a:ea typeface="微软雅黑" pitchFamily="34" charset="-122"/>
              </a:rPr>
              <a:t>列举的前十位的攻击攻破</a:t>
            </a:r>
          </a:p>
          <a:p>
            <a:r>
              <a:rPr lang="zh-CN" altLang="en-US" sz="2700" dirty="0" smtClean="0">
                <a:latin typeface="微软雅黑" pitchFamily="34" charset="-122"/>
                <a:ea typeface="微软雅黑" pitchFamily="34" charset="-122"/>
              </a:rPr>
              <a:t>数据被窃取</a:t>
            </a:r>
          </a:p>
          <a:p>
            <a:r>
              <a:rPr lang="zh-CN" altLang="en-US" sz="2700" dirty="0" smtClean="0">
                <a:latin typeface="微软雅黑" pitchFamily="34" charset="-122"/>
                <a:ea typeface="微软雅黑" pitchFamily="34" charset="-122"/>
              </a:rPr>
              <a:t>怎么才能阻止下列攻击</a:t>
            </a:r>
            <a:r>
              <a:rPr lang="zh-CN" altLang="en-US" dirty="0" smtClean="0">
                <a:latin typeface="微软雅黑" pitchFamily="34" charset="-122"/>
                <a:ea typeface="微软雅黑" pitchFamily="34" charset="-122"/>
              </a:rPr>
              <a:t>：</a:t>
            </a:r>
          </a:p>
          <a:p>
            <a:pPr lvl="1"/>
            <a:r>
              <a:rPr lang="zh-CN" altLang="en-US" dirty="0" smtClean="0">
                <a:latin typeface="微软雅黑" pitchFamily="34" charset="-122"/>
                <a:ea typeface="微软雅黑" pitchFamily="34" charset="-122"/>
              </a:rPr>
              <a:t>跨站脚本攻击</a:t>
            </a:r>
            <a:r>
              <a:rPr lang="en-US" altLang="zh-CN"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XSS</a:t>
            </a:r>
            <a:r>
              <a:rPr lang="en-US" altLang="zh-CN" dirty="0" smtClean="0">
                <a:latin typeface="微软雅黑" pitchFamily="34" charset="-122"/>
                <a:ea typeface="微软雅黑" pitchFamily="34" charset="-122"/>
              </a:rPr>
              <a:t>)</a:t>
            </a:r>
            <a:endParaRPr lang="zh-CN" altLang="en-US" dirty="0" smtClean="0">
              <a:latin typeface="微软雅黑" pitchFamily="34" charset="-122"/>
              <a:ea typeface="微软雅黑" pitchFamily="34" charset="-122"/>
            </a:endParaRPr>
          </a:p>
          <a:p>
            <a:pPr lvl="1"/>
            <a:r>
              <a:rPr lang="en-US" altLang="zh-CN" dirty="0" smtClean="0">
                <a:latin typeface="微软雅黑" pitchFamily="34" charset="-122"/>
                <a:ea typeface="微软雅黑" pitchFamily="34" charset="-122"/>
              </a:rPr>
              <a:t>SQL </a:t>
            </a:r>
            <a:r>
              <a:rPr lang="zh-CN" altLang="en-US" dirty="0" smtClean="0">
                <a:latin typeface="微软雅黑" pitchFamily="34" charset="-122"/>
                <a:ea typeface="微软雅黑" pitchFamily="34" charset="-122"/>
              </a:rPr>
              <a:t>注入</a:t>
            </a:r>
          </a:p>
          <a:p>
            <a:pPr lvl="1"/>
            <a:r>
              <a:rPr lang="en-US" altLang="zh-CN" dirty="0" smtClean="0">
                <a:latin typeface="微软雅黑" pitchFamily="34" charset="-122"/>
                <a:ea typeface="微软雅黑" pitchFamily="34" charset="-122"/>
              </a:rPr>
              <a:t>Cookie </a:t>
            </a:r>
            <a:r>
              <a:rPr lang="zh-CN" altLang="en-US" dirty="0" smtClean="0">
                <a:latin typeface="微软雅黑" pitchFamily="34" charset="-122"/>
                <a:ea typeface="微软雅黑" pitchFamily="34" charset="-122"/>
              </a:rPr>
              <a:t>篡改</a:t>
            </a:r>
          </a:p>
          <a:p>
            <a:pPr lvl="1"/>
            <a:r>
              <a:rPr lang="zh-CN" altLang="en-US" dirty="0" smtClean="0">
                <a:latin typeface="微软雅黑" pitchFamily="34" charset="-122"/>
                <a:ea typeface="微软雅黑" pitchFamily="34" charset="-122"/>
              </a:rPr>
              <a:t>缓存溢出</a:t>
            </a:r>
          </a:p>
          <a:p>
            <a:r>
              <a:rPr lang="zh-CN" altLang="en-US" sz="2700" dirty="0" smtClean="0">
                <a:latin typeface="微软雅黑" pitchFamily="34" charset="-122"/>
                <a:ea typeface="微软雅黑" pitchFamily="34" charset="-122"/>
              </a:rPr>
              <a:t>网站需要达到</a:t>
            </a:r>
            <a:r>
              <a:rPr lang="en-US" altLang="zh-CN" sz="2700" dirty="0" smtClean="0">
                <a:latin typeface="微软雅黑" pitchFamily="34" charset="-122"/>
                <a:ea typeface="微软雅黑" pitchFamily="34" charset="-122"/>
              </a:rPr>
              <a:t>PCI</a:t>
            </a:r>
            <a:r>
              <a:rPr lang="zh-CN" altLang="en-US" sz="2700" dirty="0" smtClean="0">
                <a:latin typeface="微软雅黑" pitchFamily="34" charset="-122"/>
                <a:ea typeface="微软雅黑" pitchFamily="34" charset="-122"/>
              </a:rPr>
              <a:t>标准</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532267" y="1283153"/>
            <a:ext cx="9051925" cy="1295400"/>
          </a:xfrm>
        </p:spPr>
        <p:txBody>
          <a:bodyPr anchor="t"/>
          <a:lstStyle/>
          <a:p>
            <a:pPr eaLnBrk="1" hangingPunct="1"/>
            <a:r>
              <a:rPr lang="zh-CN" altLang="en-US" dirty="0" smtClean="0">
                <a:latin typeface="微软雅黑" pitchFamily="34" charset="-122"/>
                <a:ea typeface="微软雅黑" pitchFamily="34" charset="-122"/>
              </a:rPr>
              <a:t>有哪些常见的攻击方式？</a:t>
            </a:r>
          </a:p>
        </p:txBody>
      </p:sp>
      <p:sp>
        <p:nvSpPr>
          <p:cNvPr id="18435" name="内容占位符 2"/>
          <p:cNvSpPr>
            <a:spLocks noGrp="1"/>
          </p:cNvSpPr>
          <p:nvPr>
            <p:ph idx="1"/>
          </p:nvPr>
        </p:nvSpPr>
        <p:spPr/>
        <p:txBody>
          <a:bodyPr/>
          <a:lstStyle/>
          <a:p>
            <a:pPr eaLnBrk="1" hangingPunct="1">
              <a:buFontTx/>
              <a:buNone/>
            </a:pPr>
            <a:r>
              <a:rPr lang="zh-CN" altLang="en-US" sz="2700" dirty="0" smtClean="0">
                <a:solidFill>
                  <a:srgbClr val="FF0000"/>
                </a:solidFill>
                <a:latin typeface="微软雅黑" pitchFamily="34" charset="-122"/>
                <a:ea typeface="微软雅黑" pitchFamily="34" charset="-122"/>
              </a:rPr>
              <a:t>针对应用层的攻击越来越多</a:t>
            </a:r>
          </a:p>
          <a:p>
            <a:r>
              <a:rPr lang="zh-CN" altLang="en-US" sz="1800" dirty="0" smtClean="0">
                <a:latin typeface="微软雅黑" pitchFamily="34" charset="-122"/>
                <a:ea typeface="微软雅黑" pitchFamily="34" charset="-122"/>
              </a:rPr>
              <a:t>缓冲区溢出</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攻击者利用超出缓冲区大小的请求和构造的二进制代码让服务器执行溢出堆栈中的恶意指令</a:t>
            </a:r>
          </a:p>
          <a:p>
            <a:r>
              <a:rPr lang="en-US" altLang="zh-CN" sz="1800" dirty="0" smtClean="0">
                <a:latin typeface="微软雅黑" pitchFamily="34" charset="-122"/>
                <a:ea typeface="微软雅黑" pitchFamily="34" charset="-122"/>
              </a:rPr>
              <a:t>Cookie</a:t>
            </a:r>
            <a:r>
              <a:rPr lang="zh-CN" altLang="en-US" sz="1800" dirty="0" smtClean="0">
                <a:latin typeface="微软雅黑" pitchFamily="34" charset="-122"/>
                <a:ea typeface="微软雅黑" pitchFamily="34" charset="-122"/>
              </a:rPr>
              <a:t>假冒</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精心修改</a:t>
            </a:r>
            <a:r>
              <a:rPr lang="en-US" altLang="zh-CN" sz="1800" dirty="0" smtClean="0">
                <a:latin typeface="微软雅黑" pitchFamily="34" charset="-122"/>
                <a:ea typeface="微软雅黑" pitchFamily="34" charset="-122"/>
              </a:rPr>
              <a:t>cookie</a:t>
            </a:r>
            <a:r>
              <a:rPr lang="zh-CN" altLang="en-US" sz="1800" dirty="0" smtClean="0">
                <a:latin typeface="微软雅黑" pitchFamily="34" charset="-122"/>
                <a:ea typeface="微软雅黑" pitchFamily="34" charset="-122"/>
              </a:rPr>
              <a:t>数据进行用户假冒</a:t>
            </a:r>
          </a:p>
          <a:p>
            <a:r>
              <a:rPr lang="zh-CN" altLang="en-US" sz="1800" dirty="0" smtClean="0">
                <a:latin typeface="微软雅黑" pitchFamily="34" charset="-122"/>
                <a:ea typeface="微软雅黑" pitchFamily="34" charset="-122"/>
              </a:rPr>
              <a:t>认证逃避</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攻击者利用不安全的证书和身份管理</a:t>
            </a:r>
          </a:p>
          <a:p>
            <a:r>
              <a:rPr lang="zh-CN" altLang="en-US" sz="1800" dirty="0" smtClean="0">
                <a:latin typeface="微软雅黑" pitchFamily="34" charset="-122"/>
                <a:ea typeface="微软雅黑" pitchFamily="34" charset="-122"/>
              </a:rPr>
              <a:t>非法输入</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在动态网页的输入中使用各种非法数据，获取服务器敏感数据</a:t>
            </a:r>
          </a:p>
          <a:p>
            <a:r>
              <a:rPr lang="zh-CN" altLang="en-US" sz="1800" dirty="0" smtClean="0">
                <a:latin typeface="微软雅黑" pitchFamily="34" charset="-122"/>
                <a:ea typeface="微软雅黑" pitchFamily="34" charset="-122"/>
              </a:rPr>
              <a:t>强制访问</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访问未授权的网页</a:t>
            </a:r>
          </a:p>
          <a:p>
            <a:r>
              <a:rPr lang="zh-CN" altLang="en-US" sz="1800" dirty="0" smtClean="0">
                <a:latin typeface="微软雅黑" pitchFamily="34" charset="-122"/>
                <a:ea typeface="微软雅黑" pitchFamily="34" charset="-122"/>
              </a:rPr>
              <a:t>隐藏变量篡改</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对网页中的隐藏变量进行修改，欺骗服务器程序</a:t>
            </a:r>
          </a:p>
          <a:p>
            <a:r>
              <a:rPr lang="zh-CN" altLang="en-US" sz="1800" dirty="0" smtClean="0">
                <a:latin typeface="微软雅黑" pitchFamily="34" charset="-122"/>
                <a:ea typeface="微软雅黑" pitchFamily="34" charset="-122"/>
              </a:rPr>
              <a:t>跨站脚本攻击</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提交非法脚本，其他用户浏览时盗取用户帐号等信息</a:t>
            </a:r>
          </a:p>
          <a:p>
            <a:r>
              <a:rPr lang="en-US" altLang="zh-CN" sz="1800" dirty="0" smtClean="0">
                <a:latin typeface="微软雅黑" pitchFamily="34" charset="-122"/>
                <a:ea typeface="微软雅黑" pitchFamily="34" charset="-122"/>
              </a:rPr>
              <a:t>SQL</a:t>
            </a:r>
            <a:r>
              <a:rPr lang="zh-CN" altLang="en-US" sz="1800" dirty="0" smtClean="0">
                <a:latin typeface="微软雅黑" pitchFamily="34" charset="-122"/>
                <a:ea typeface="微软雅黑" pitchFamily="34" charset="-122"/>
              </a:rPr>
              <a:t>注入</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构造</a:t>
            </a:r>
            <a:r>
              <a:rPr lang="en-US" altLang="zh-CN" sz="1800" dirty="0" smtClean="0">
                <a:latin typeface="微软雅黑" pitchFamily="34" charset="-122"/>
                <a:ea typeface="微软雅黑" pitchFamily="34" charset="-122"/>
              </a:rPr>
              <a:t>SQL</a:t>
            </a:r>
            <a:r>
              <a:rPr lang="zh-CN" altLang="en-US" sz="1800" dirty="0" smtClean="0">
                <a:latin typeface="微软雅黑" pitchFamily="34" charset="-122"/>
                <a:ea typeface="微软雅黑" pitchFamily="34" charset="-122"/>
              </a:rPr>
              <a:t>代码让服务器执行，获取敏感数据</a:t>
            </a:r>
          </a:p>
          <a:p>
            <a:pPr eaLnBrk="1" hangingPunct="1">
              <a:buFontTx/>
              <a:buNone/>
            </a:pPr>
            <a:endParaRPr lang="zh-CN" altLang="en-US" sz="18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9"/>
          <p:cNvPicPr>
            <a:picLocks noChangeAspect="1" noChangeArrowheads="1"/>
          </p:cNvPicPr>
          <p:nvPr/>
        </p:nvPicPr>
        <p:blipFill>
          <a:blip r:embed="rId3" cstate="print"/>
          <a:srcRect/>
          <a:stretch>
            <a:fillRect/>
          </a:stretch>
        </p:blipFill>
        <p:spPr bwMode="auto">
          <a:xfrm>
            <a:off x="5951220" y="1554480"/>
            <a:ext cx="3817303" cy="5088043"/>
          </a:xfrm>
          <a:prstGeom prst="rect">
            <a:avLst/>
          </a:prstGeom>
          <a:noFill/>
          <a:ln w="9525" algn="ctr">
            <a:noFill/>
            <a:miter lim="800000"/>
            <a:headEnd/>
            <a:tailEnd/>
          </a:ln>
        </p:spPr>
      </p:pic>
      <p:sp>
        <p:nvSpPr>
          <p:cNvPr id="25603" name="Slide Number Placeholder 4"/>
          <p:cNvSpPr>
            <a:spLocks noGrp="1"/>
          </p:cNvSpPr>
          <p:nvPr>
            <p:ph type="sldNum" sz="quarter" idx="11"/>
          </p:nvPr>
        </p:nvSpPr>
        <p:spPr>
          <a:xfrm>
            <a:off x="1021557" y="7319010"/>
            <a:ext cx="7376160" cy="259080"/>
          </a:xfrm>
          <a:noFill/>
        </p:spPr>
        <p:txBody>
          <a:bodyPr/>
          <a:lstStyle/>
          <a:p>
            <a:pPr algn="ctr"/>
            <a:fld id="{D7C91825-D295-4D57-996C-CACD52552CE0}" type="slidenum">
              <a:rPr lang="zh-CN" altLang="en-US" smtClean="0">
                <a:latin typeface="Arial" pitchFamily="34" charset="0"/>
                <a:cs typeface="Arial" pitchFamily="34" charset="0"/>
              </a:rPr>
              <a:pPr algn="ctr"/>
              <a:t>17</a:t>
            </a:fld>
            <a:endParaRPr lang="en-US" altLang="zh-CN" smtClean="0">
              <a:latin typeface="Arial" pitchFamily="34" charset="0"/>
              <a:cs typeface="Arial" pitchFamily="34" charset="0"/>
            </a:endParaRPr>
          </a:p>
        </p:txBody>
      </p:sp>
      <p:sp>
        <p:nvSpPr>
          <p:cNvPr id="25604" name="Rectangle 2"/>
          <p:cNvSpPr>
            <a:spLocks noGrp="1" noChangeArrowheads="1"/>
          </p:cNvSpPr>
          <p:nvPr>
            <p:ph type="title"/>
          </p:nvPr>
        </p:nvSpPr>
        <p:spPr>
          <a:xfrm>
            <a:off x="633867" y="1704068"/>
            <a:ext cx="9051925" cy="1295400"/>
          </a:xfrm>
        </p:spPr>
        <p:txBody>
          <a:bodyPr anchor="t"/>
          <a:lstStyle/>
          <a:p>
            <a:pPr eaLnBrk="1" hangingPunct="1"/>
            <a:r>
              <a:rPr lang="zh-CN" altLang="en-US" dirty="0" smtClean="0">
                <a:latin typeface="微软雅黑" pitchFamily="34" charset="-122"/>
                <a:ea typeface="微软雅黑" pitchFamily="34" charset="-122"/>
              </a:rPr>
              <a:t>梭子鱼</a:t>
            </a:r>
            <a:r>
              <a:rPr lang="en-US" altLang="zh-CN" dirty="0" smtClean="0">
                <a:latin typeface="微软雅黑" pitchFamily="34" charset="-122"/>
                <a:ea typeface="微软雅黑" pitchFamily="34" charset="-122"/>
              </a:rPr>
              <a:t>WEB</a:t>
            </a:r>
            <a:r>
              <a:rPr lang="zh-CN" altLang="en-US" dirty="0" smtClean="0">
                <a:latin typeface="微软雅黑" pitchFamily="34" charset="-122"/>
                <a:ea typeface="微软雅黑" pitchFamily="34" charset="-122"/>
              </a:rPr>
              <a:t>应用防火墙</a:t>
            </a:r>
            <a:endParaRPr lang="en-US" altLang="zh-CN" dirty="0" smtClean="0">
              <a:latin typeface="微软雅黑" pitchFamily="34" charset="-122"/>
              <a:ea typeface="微软雅黑" pitchFamily="34" charset="-122"/>
            </a:endParaRPr>
          </a:p>
        </p:txBody>
      </p:sp>
      <p:sp>
        <p:nvSpPr>
          <p:cNvPr id="25605" name="Rectangle 3"/>
          <p:cNvSpPr>
            <a:spLocks noGrp="1" noChangeArrowheads="1"/>
          </p:cNvSpPr>
          <p:nvPr>
            <p:ph type="body" idx="1"/>
          </p:nvPr>
        </p:nvSpPr>
        <p:spPr>
          <a:xfrm>
            <a:off x="459379" y="3113239"/>
            <a:ext cx="4929664" cy="4085847"/>
          </a:xfrm>
        </p:spPr>
        <p:txBody>
          <a:bodyPr/>
          <a:lstStyle/>
          <a:p>
            <a:pPr eaLnBrk="1" hangingPunct="1"/>
            <a:r>
              <a:rPr lang="zh-CN" dirty="0" smtClean="0">
                <a:latin typeface="微软雅黑" pitchFamily="34" charset="-122"/>
                <a:ea typeface="微软雅黑" pitchFamily="34" charset="-122"/>
              </a:rPr>
              <a:t>梭子鱼</a:t>
            </a:r>
            <a:r>
              <a:rPr lang="en-US" altLang="zh-CN" dirty="0" smtClean="0">
                <a:latin typeface="微软雅黑" pitchFamily="34" charset="-122"/>
                <a:ea typeface="微软雅黑" pitchFamily="34" charset="-122"/>
              </a:rPr>
              <a:t>Web</a:t>
            </a:r>
            <a:r>
              <a:rPr lang="zh-CN" dirty="0" smtClean="0">
                <a:latin typeface="微软雅黑" pitchFamily="34" charset="-122"/>
                <a:ea typeface="微软雅黑" pitchFamily="34" charset="-122"/>
              </a:rPr>
              <a:t>应用防火墙是应用级的网站安全综合解决方案，能帮助企业达到在线支付级的网站安全标准。具备十大功能，十大技术，是</a:t>
            </a:r>
            <a:r>
              <a:rPr lang="en-US" altLang="zh-CN" dirty="0" smtClean="0">
                <a:latin typeface="微软雅黑" pitchFamily="34" charset="-122"/>
                <a:ea typeface="微软雅黑" pitchFamily="34" charset="-122"/>
              </a:rPr>
              <a:t>web</a:t>
            </a:r>
            <a:r>
              <a:rPr lang="zh-CN" dirty="0" smtClean="0">
                <a:latin typeface="微软雅黑" pitchFamily="34" charset="-122"/>
                <a:ea typeface="微软雅黑" pitchFamily="34" charset="-122"/>
              </a:rPr>
              <a:t>应用防火墙的领导品牌</a:t>
            </a:r>
            <a:r>
              <a:rPr lang="zh-CN" altLang="en-US" dirty="0" smtClean="0">
                <a:latin typeface="微软雅黑" pitchFamily="34" charset="-122"/>
                <a:ea typeface="微软雅黑" pitchFamily="34" charset="-122"/>
              </a:rPr>
              <a: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6" descr="Barracuda Web Site Firewall 360_side.jpg"/>
          <p:cNvPicPr>
            <a:picLocks noChangeAspect="1"/>
          </p:cNvPicPr>
          <p:nvPr/>
        </p:nvPicPr>
        <p:blipFill>
          <a:blip r:embed="rId3" cstate="print"/>
          <a:srcRect/>
          <a:stretch>
            <a:fillRect/>
          </a:stretch>
        </p:blipFill>
        <p:spPr bwMode="auto">
          <a:xfrm>
            <a:off x="5497195" y="2824692"/>
            <a:ext cx="4418013" cy="1090295"/>
          </a:xfrm>
          <a:prstGeom prst="rect">
            <a:avLst/>
          </a:prstGeom>
          <a:noFill/>
          <a:ln w="9525">
            <a:noFill/>
            <a:miter lim="800000"/>
            <a:headEnd/>
            <a:tailEnd/>
          </a:ln>
        </p:spPr>
      </p:pic>
      <p:sp>
        <p:nvSpPr>
          <p:cNvPr id="26627" name="Footer Placeholder 3"/>
          <p:cNvSpPr txBox="1">
            <a:spLocks noGrp="1"/>
          </p:cNvSpPr>
          <p:nvPr/>
        </p:nvSpPr>
        <p:spPr bwMode="auto">
          <a:xfrm>
            <a:off x="335280" y="7232650"/>
            <a:ext cx="6118860" cy="539750"/>
          </a:xfrm>
          <a:prstGeom prst="rect">
            <a:avLst/>
          </a:prstGeom>
          <a:noFill/>
          <a:ln w="9525">
            <a:noFill/>
            <a:miter lim="800000"/>
            <a:headEnd/>
            <a:tailEnd/>
          </a:ln>
        </p:spPr>
        <p:txBody>
          <a:bodyPr lIns="101870" tIns="50935" rIns="101870" bIns="50935"/>
          <a:lstStyle/>
          <a:p>
            <a:r>
              <a:rPr lang="en-US" altLang="zh-CN" sz="1400" dirty="0">
                <a:solidFill>
                  <a:schemeClr val="bg1"/>
                </a:solidFill>
                <a:ea typeface="宋体" pitchFamily="2" charset="-122"/>
              </a:rPr>
              <a:t>Barracuda Networks Confidential</a:t>
            </a:r>
          </a:p>
        </p:txBody>
      </p:sp>
      <p:sp>
        <p:nvSpPr>
          <p:cNvPr id="26628" name="Slide Number Placeholder 4"/>
          <p:cNvSpPr txBox="1">
            <a:spLocks noGrp="1"/>
          </p:cNvSpPr>
          <p:nvPr/>
        </p:nvSpPr>
        <p:spPr bwMode="auto">
          <a:xfrm>
            <a:off x="7376160" y="7239847"/>
            <a:ext cx="2346960" cy="539750"/>
          </a:xfrm>
          <a:prstGeom prst="rect">
            <a:avLst/>
          </a:prstGeom>
          <a:noFill/>
          <a:ln w="9525">
            <a:noFill/>
            <a:miter lim="800000"/>
            <a:headEnd/>
            <a:tailEnd/>
          </a:ln>
        </p:spPr>
        <p:txBody>
          <a:bodyPr lIns="101870" tIns="50935" rIns="101870" bIns="50935"/>
          <a:lstStyle/>
          <a:p>
            <a:pPr algn="r"/>
            <a:fld id="{DF1D05D5-D1D1-4419-977A-1DEDE1930048}" type="slidenum">
              <a:rPr lang="zh-CN" altLang="en-US" sz="1200">
                <a:solidFill>
                  <a:schemeClr val="bg1"/>
                </a:solidFill>
                <a:ea typeface="宋体" pitchFamily="2" charset="-122"/>
              </a:rPr>
              <a:pPr algn="r"/>
              <a:t>18</a:t>
            </a:fld>
            <a:endParaRPr lang="en-US" altLang="zh-CN" sz="1200" dirty="0">
              <a:solidFill>
                <a:schemeClr val="bg1"/>
              </a:solidFill>
              <a:ea typeface="宋体" pitchFamily="2" charset="-122"/>
            </a:endParaRPr>
          </a:p>
        </p:txBody>
      </p:sp>
      <p:sp>
        <p:nvSpPr>
          <p:cNvPr id="26629" name="Rectangle 2"/>
          <p:cNvSpPr>
            <a:spLocks noGrp="1" noChangeArrowheads="1"/>
          </p:cNvSpPr>
          <p:nvPr>
            <p:ph type="title" idx="4294967295"/>
          </p:nvPr>
        </p:nvSpPr>
        <p:spPr>
          <a:xfrm>
            <a:off x="499654" y="981891"/>
            <a:ext cx="9052560" cy="1295400"/>
          </a:xfrm>
        </p:spPr>
        <p:txBody>
          <a:bodyPr lIns="101870" tIns="50935" rIns="101870" bIns="50935"/>
          <a:lstStyle/>
          <a:p>
            <a:pPr eaLnBrk="1" hangingPunct="1"/>
            <a:r>
              <a:rPr lang="en-US" altLang="zh-CN" dirty="0" smtClean="0">
                <a:latin typeface="微软雅黑" pitchFamily="34" charset="-122"/>
                <a:ea typeface="微软雅黑" pitchFamily="34" charset="-122"/>
              </a:rPr>
              <a:t>WEB</a:t>
            </a:r>
            <a:r>
              <a:rPr lang="zh-CN" altLang="en-US" dirty="0" smtClean="0">
                <a:latin typeface="微软雅黑" pitchFamily="34" charset="-122"/>
                <a:ea typeface="微软雅黑" pitchFamily="34" charset="-122"/>
              </a:rPr>
              <a:t>应用安全功能概述</a:t>
            </a:r>
          </a:p>
        </p:txBody>
      </p:sp>
      <p:sp>
        <p:nvSpPr>
          <p:cNvPr id="26630" name="Rectangle 3"/>
          <p:cNvSpPr>
            <a:spLocks noGrp="1" noChangeArrowheads="1"/>
          </p:cNvSpPr>
          <p:nvPr>
            <p:ph type="body" idx="4294967295"/>
          </p:nvPr>
        </p:nvSpPr>
        <p:spPr/>
        <p:txBody>
          <a:bodyPr lIns="101870" tIns="50935" rIns="101870" bIns="50935"/>
          <a:lstStyle/>
          <a:p>
            <a:pPr marL="426280" indent="-426280" defTabSz="1135565" eaLnBrk="1" hangingPunct="1">
              <a:lnSpc>
                <a:spcPct val="90000"/>
              </a:lnSpc>
            </a:pPr>
            <a:r>
              <a:rPr lang="zh-CN" altLang="en-US" sz="2700" b="1" dirty="0" smtClean="0">
                <a:latin typeface="微软雅黑" pitchFamily="34" charset="-122"/>
                <a:ea typeface="微软雅黑" pitchFamily="34" charset="-122"/>
              </a:rPr>
              <a:t>全面的</a:t>
            </a:r>
            <a:r>
              <a:rPr lang="en-US" altLang="zh-CN" sz="2700" b="1" dirty="0" smtClean="0">
                <a:latin typeface="微软雅黑" pitchFamily="34" charset="-122"/>
                <a:ea typeface="微软雅黑" pitchFamily="34" charset="-122"/>
              </a:rPr>
              <a:t>WEB</a:t>
            </a:r>
            <a:r>
              <a:rPr lang="zh-CN" altLang="en-US" sz="2700" b="1" dirty="0" smtClean="0">
                <a:latin typeface="微软雅黑" pitchFamily="34" charset="-122"/>
                <a:ea typeface="微软雅黑" pitchFamily="34" charset="-122"/>
              </a:rPr>
              <a:t>站点防护，降低商业风险</a:t>
            </a:r>
          </a:p>
          <a:p>
            <a:pPr marL="921541" lvl="1" indent="-353759" defTabSz="1135565" eaLnBrk="1" hangingPunct="1">
              <a:lnSpc>
                <a:spcPct val="90000"/>
              </a:lnSpc>
            </a:pPr>
            <a:r>
              <a:rPr lang="zh-CN" altLang="en-US" sz="2200" dirty="0" smtClean="0">
                <a:latin typeface="微软雅黑" pitchFamily="34" charset="-122"/>
                <a:ea typeface="微软雅黑" pitchFamily="34" charset="-122"/>
              </a:rPr>
              <a:t>各种攻击</a:t>
            </a:r>
          </a:p>
          <a:p>
            <a:pPr marL="921541" lvl="1" indent="-353759" defTabSz="1135565" eaLnBrk="1" hangingPunct="1">
              <a:lnSpc>
                <a:spcPct val="90000"/>
              </a:lnSpc>
            </a:pPr>
            <a:r>
              <a:rPr lang="zh-CN" altLang="en-US" sz="2200" dirty="0" smtClean="0">
                <a:latin typeface="微软雅黑" pitchFamily="34" charset="-122"/>
                <a:ea typeface="微软雅黑" pitchFamily="34" charset="-122"/>
              </a:rPr>
              <a:t>非法访问</a:t>
            </a:r>
          </a:p>
          <a:p>
            <a:pPr marL="921541" lvl="1" indent="-353759" defTabSz="1135565" eaLnBrk="1" hangingPunct="1">
              <a:lnSpc>
                <a:spcPct val="90000"/>
              </a:lnSpc>
            </a:pPr>
            <a:r>
              <a:rPr lang="en-US" altLang="zh-CN" sz="2200" dirty="0" smtClean="0">
                <a:latin typeface="微软雅黑" pitchFamily="34" charset="-122"/>
                <a:ea typeface="微软雅黑" pitchFamily="34" charset="-122"/>
              </a:rPr>
              <a:t>WEB</a:t>
            </a:r>
            <a:r>
              <a:rPr lang="zh-CN" altLang="en-US" sz="2200" dirty="0" smtClean="0">
                <a:latin typeface="微软雅黑" pitchFamily="34" charset="-122"/>
                <a:ea typeface="微软雅黑" pitchFamily="34" charset="-122"/>
              </a:rPr>
              <a:t>站点伪装</a:t>
            </a:r>
          </a:p>
          <a:p>
            <a:pPr marL="921541" lvl="1" indent="-353759" defTabSz="1135565" eaLnBrk="1" hangingPunct="1">
              <a:lnSpc>
                <a:spcPct val="90000"/>
              </a:lnSpc>
            </a:pPr>
            <a:r>
              <a:rPr lang="en-US" altLang="zh-CN" sz="2200" dirty="0" smtClean="0">
                <a:latin typeface="微软雅黑" pitchFamily="34" charset="-122"/>
                <a:ea typeface="微软雅黑" pitchFamily="34" charset="-122"/>
              </a:rPr>
              <a:t>WEB</a:t>
            </a:r>
            <a:r>
              <a:rPr lang="zh-CN" altLang="en-US" sz="2200" dirty="0" smtClean="0">
                <a:latin typeface="微软雅黑" pitchFamily="34" charset="-122"/>
                <a:ea typeface="微软雅黑" pitchFamily="34" charset="-122"/>
              </a:rPr>
              <a:t>站点篡改</a:t>
            </a:r>
          </a:p>
          <a:p>
            <a:pPr marL="921541" lvl="1" indent="-353759" defTabSz="1135565" eaLnBrk="1" hangingPunct="1">
              <a:lnSpc>
                <a:spcPct val="90000"/>
              </a:lnSpc>
            </a:pPr>
            <a:r>
              <a:rPr lang="en-US" altLang="zh-CN" sz="2200" dirty="0" smtClean="0">
                <a:latin typeface="微软雅黑" pitchFamily="34" charset="-122"/>
                <a:ea typeface="微软雅黑" pitchFamily="34" charset="-122"/>
              </a:rPr>
              <a:t>Outbound </a:t>
            </a:r>
            <a:r>
              <a:rPr lang="zh-CN" altLang="en-US" sz="2200" dirty="0" smtClean="0">
                <a:latin typeface="微软雅黑" pitchFamily="34" charset="-122"/>
                <a:ea typeface="微软雅黑" pitchFamily="34" charset="-122"/>
              </a:rPr>
              <a:t>数据窃取防护</a:t>
            </a:r>
          </a:p>
          <a:p>
            <a:pPr marL="426280" indent="-426280" defTabSz="1135565" eaLnBrk="1" hangingPunct="1">
              <a:lnSpc>
                <a:spcPct val="90000"/>
              </a:lnSpc>
            </a:pPr>
            <a:r>
              <a:rPr lang="zh-CN" altLang="en-US" sz="2700" b="1" dirty="0" smtClean="0">
                <a:latin typeface="微软雅黑" pitchFamily="34" charset="-122"/>
                <a:ea typeface="微软雅黑" pitchFamily="34" charset="-122"/>
                <a:cs typeface="Times New Roman" pitchFamily="18" charset="0"/>
              </a:rPr>
              <a:t>应用传输加速</a:t>
            </a:r>
          </a:p>
          <a:p>
            <a:pPr marL="921541" lvl="1" indent="-353759" defTabSz="1135565">
              <a:lnSpc>
                <a:spcPct val="90000"/>
              </a:lnSpc>
            </a:pPr>
            <a:r>
              <a:rPr lang="zh-CN" altLang="en-US" sz="2200" dirty="0" smtClean="0">
                <a:latin typeface="微软雅黑" pitchFamily="34" charset="-122"/>
                <a:ea typeface="微软雅黑" pitchFamily="34" charset="-122"/>
              </a:rPr>
              <a:t>缓存 、压缩、</a:t>
            </a:r>
            <a:r>
              <a:rPr lang="en-US" altLang="ja-JP" sz="2200" dirty="0" smtClean="0">
                <a:latin typeface="微软雅黑" pitchFamily="34" charset="-122"/>
                <a:ea typeface="微软雅黑" pitchFamily="34" charset="-122"/>
              </a:rPr>
              <a:t>TCP</a:t>
            </a:r>
            <a:r>
              <a:rPr lang="zh-CN" altLang="en-US" sz="2200" dirty="0" smtClean="0">
                <a:latin typeface="微软雅黑" pitchFamily="34" charset="-122"/>
                <a:ea typeface="微软雅黑" pitchFamily="34" charset="-122"/>
              </a:rPr>
              <a:t>连接复用、</a:t>
            </a:r>
            <a:r>
              <a:rPr lang="en-US" altLang="ja-JP" sz="2200" dirty="0" err="1" smtClean="0">
                <a:latin typeface="微软雅黑" pitchFamily="34" charset="-122"/>
                <a:ea typeface="微软雅黑" pitchFamily="34" charset="-122"/>
              </a:rPr>
              <a:t>SSL</a:t>
            </a:r>
            <a:r>
              <a:rPr lang="zh-CN" altLang="en-US" sz="2200" dirty="0" smtClean="0">
                <a:latin typeface="微软雅黑" pitchFamily="34" charset="-122"/>
                <a:ea typeface="微软雅黑" pitchFamily="34" charset="-122"/>
              </a:rPr>
              <a:t>卸载和加速、负载均衡</a:t>
            </a:r>
          </a:p>
          <a:p>
            <a:pPr marL="426280" indent="-426280" defTabSz="1135565">
              <a:lnSpc>
                <a:spcPct val="90000"/>
              </a:lnSpc>
            </a:pPr>
            <a:r>
              <a:rPr lang="zh-CN" altLang="en-US" sz="2700" b="1" dirty="0" smtClean="0">
                <a:latin typeface="微软雅黑" pitchFamily="34" charset="-122"/>
                <a:ea typeface="微软雅黑" pitchFamily="34" charset="-122"/>
              </a:rPr>
              <a:t>审计及合规</a:t>
            </a:r>
          </a:p>
          <a:p>
            <a:pPr marL="426280" indent="-426280" defTabSz="1135565">
              <a:lnSpc>
                <a:spcPct val="90000"/>
              </a:lnSpc>
              <a:buNone/>
            </a:pPr>
            <a:r>
              <a:rPr lang="zh-CN" altLang="en-US" sz="2700" dirty="0" smtClean="0">
                <a:latin typeface="微软雅黑" pitchFamily="34" charset="-122"/>
                <a:ea typeface="微软雅黑" pitchFamily="34" charset="-122"/>
              </a:rPr>
              <a:t>	 </a:t>
            </a:r>
            <a:r>
              <a:rPr lang="en-US" altLang="zh-CN" sz="2700" dirty="0" smtClean="0">
                <a:latin typeface="微软雅黑" pitchFamily="34" charset="-122"/>
                <a:ea typeface="微软雅黑" pitchFamily="34" charset="-122"/>
              </a:rPr>
              <a:t>- </a:t>
            </a:r>
            <a:r>
              <a:rPr lang="zh-CN" altLang="en-US" sz="2700" dirty="0" smtClean="0">
                <a:latin typeface="微软雅黑" pitchFamily="34" charset="-122"/>
                <a:ea typeface="微软雅黑" pitchFamily="34" charset="-122"/>
              </a:rPr>
              <a:t>帮助企业通过安全审计</a:t>
            </a:r>
            <a:r>
              <a:rPr lang="en-US" altLang="zh-CN" sz="2700" dirty="0" smtClean="0">
                <a:latin typeface="微软雅黑" pitchFamily="34" charset="-122"/>
                <a:ea typeface="微软雅黑" pitchFamily="34" charset="-122"/>
              </a:rPr>
              <a:t> </a:t>
            </a:r>
          </a:p>
          <a:p>
            <a:pPr marL="426280" indent="-426280" defTabSz="1135565">
              <a:lnSpc>
                <a:spcPct val="90000"/>
              </a:lnSpc>
              <a:buNone/>
            </a:pPr>
            <a:r>
              <a:rPr lang="zh-CN" altLang="en-US" sz="2700" dirty="0" smtClean="0">
                <a:latin typeface="微软雅黑" pitchFamily="34" charset="-122"/>
                <a:ea typeface="微软雅黑" pitchFamily="34" charset="-122"/>
              </a:rPr>
              <a:t>	 </a:t>
            </a:r>
            <a:r>
              <a:rPr lang="en-US" altLang="zh-CN" sz="2700" dirty="0" smtClean="0">
                <a:latin typeface="微软雅黑" pitchFamily="34" charset="-122"/>
                <a:ea typeface="微软雅黑" pitchFamily="34" charset="-122"/>
              </a:rPr>
              <a:t>- </a:t>
            </a:r>
            <a:r>
              <a:rPr lang="zh-CN" altLang="en-US" sz="2700" dirty="0" smtClean="0">
                <a:latin typeface="微软雅黑" pitchFamily="34" charset="-122"/>
                <a:ea typeface="微软雅黑" pitchFamily="34" charset="-122"/>
              </a:rPr>
              <a:t>达到</a:t>
            </a:r>
            <a:r>
              <a:rPr lang="en-US" altLang="zh-CN" sz="2700" dirty="0" smtClean="0">
                <a:latin typeface="微软雅黑" pitchFamily="34" charset="-122"/>
                <a:ea typeface="微软雅黑" pitchFamily="34" charset="-122"/>
              </a:rPr>
              <a:t>PCI (</a:t>
            </a:r>
            <a:r>
              <a:rPr lang="zh-CN" altLang="en-US" sz="2700" dirty="0" smtClean="0">
                <a:latin typeface="微软雅黑" pitchFamily="34" charset="-122"/>
                <a:ea typeface="微软雅黑" pitchFamily="34" charset="-122"/>
              </a:rPr>
              <a:t>支付卡</a:t>
            </a:r>
            <a:r>
              <a:rPr lang="en-US" altLang="zh-CN" sz="2700" dirty="0" smtClean="0">
                <a:latin typeface="微软雅黑" pitchFamily="34" charset="-122"/>
                <a:ea typeface="微软雅黑" pitchFamily="34" charset="-122"/>
              </a:rPr>
              <a:t>) </a:t>
            </a:r>
            <a:r>
              <a:rPr lang="zh-CN" altLang="en-US" sz="2700" dirty="0" smtClean="0">
                <a:latin typeface="微软雅黑" pitchFamily="34" charset="-122"/>
                <a:ea typeface="微软雅黑" pitchFamily="34" charset="-122"/>
              </a:rPr>
              <a:t>应用安全规范要求</a:t>
            </a:r>
          </a:p>
          <a:p>
            <a:pPr marL="426280" indent="-426280" defTabSz="1135565">
              <a:lnSpc>
                <a:spcPct val="90000"/>
              </a:lnSpc>
              <a:buNone/>
            </a:pPr>
            <a:r>
              <a:rPr lang="zh-CN" altLang="en-US" sz="2700" dirty="0" smtClean="0">
                <a:latin typeface="微软雅黑" pitchFamily="34" charset="-122"/>
                <a:ea typeface="微软雅黑" pitchFamily="34" charset="-122"/>
              </a:rPr>
              <a:t>	 </a:t>
            </a:r>
            <a:r>
              <a:rPr lang="en-US" altLang="zh-CN" sz="2700" dirty="0" smtClean="0">
                <a:latin typeface="微软雅黑" pitchFamily="34" charset="-122"/>
                <a:ea typeface="微软雅黑" pitchFamily="34" charset="-122"/>
              </a:rPr>
              <a:t>- </a:t>
            </a:r>
            <a:r>
              <a:rPr lang="zh-CN" altLang="en-US" sz="2700" dirty="0" smtClean="0">
                <a:latin typeface="微软雅黑" pitchFamily="34" charset="-122"/>
                <a:ea typeface="微软雅黑" pitchFamily="34" charset="-122"/>
              </a:rPr>
              <a:t>美国萨班法案</a:t>
            </a:r>
            <a:r>
              <a:rPr lang="en-US" altLang="zh-CN" sz="2700" dirty="0" smtClean="0">
                <a:latin typeface="微软雅黑" pitchFamily="34" charset="-122"/>
                <a:ea typeface="微软雅黑" pitchFamily="34" charset="-122"/>
              </a:rPr>
              <a:t>(Sarbanes Oxley)</a:t>
            </a:r>
            <a:r>
              <a:rPr lang="zh-CN" altLang="en-US" sz="2700" dirty="0" smtClean="0">
                <a:latin typeface="微软雅黑" pitchFamily="34" charset="-122"/>
                <a:ea typeface="微软雅黑" pitchFamily="34" charset="-122"/>
              </a:rPr>
              <a:t>及其他合规性要求</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a:spLocks noChangeArrowheads="1"/>
          </p:cNvSpPr>
          <p:nvPr/>
        </p:nvSpPr>
        <p:spPr bwMode="auto">
          <a:xfrm>
            <a:off x="412115" y="1813560"/>
            <a:ext cx="9311005" cy="5129425"/>
          </a:xfrm>
          <a:prstGeom prst="rect">
            <a:avLst/>
          </a:prstGeom>
          <a:noFill/>
          <a:ln w="9525" algn="ctr">
            <a:noFill/>
            <a:miter lim="800000"/>
            <a:headEnd/>
            <a:tailEnd/>
          </a:ln>
        </p:spPr>
        <p:txBody>
          <a:bodyPr lIns="101882" tIns="50941" rIns="101882" bIns="50941"/>
          <a:lstStyle/>
          <a:p>
            <a:pPr>
              <a:spcBef>
                <a:spcPct val="20000"/>
              </a:spcBef>
            </a:pPr>
            <a:endParaRPr lang="en-GB" altLang="zh-CN" sz="3600" dirty="0">
              <a:ea typeface="宋体" pitchFamily="2" charset="-122"/>
            </a:endParaRPr>
          </a:p>
        </p:txBody>
      </p:sp>
      <p:pic>
        <p:nvPicPr>
          <p:cNvPr id="27651" name="Picture 3"/>
          <p:cNvPicPr>
            <a:picLocks noChangeAspect="1" noChangeArrowheads="1"/>
          </p:cNvPicPr>
          <p:nvPr/>
        </p:nvPicPr>
        <p:blipFill>
          <a:blip r:embed="rId2" cstate="print"/>
          <a:srcRect/>
          <a:stretch>
            <a:fillRect/>
          </a:stretch>
        </p:blipFill>
        <p:spPr bwMode="auto">
          <a:xfrm>
            <a:off x="172879" y="1788372"/>
            <a:ext cx="5196840" cy="3353647"/>
          </a:xfrm>
          <a:prstGeom prst="rect">
            <a:avLst/>
          </a:prstGeom>
          <a:noFill/>
          <a:ln w="9525" algn="ctr">
            <a:noFill/>
            <a:miter lim="800000"/>
            <a:headEnd/>
            <a:tailEnd/>
          </a:ln>
        </p:spPr>
      </p:pic>
      <p:sp>
        <p:nvSpPr>
          <p:cNvPr id="27652" name="Rectangle 4"/>
          <p:cNvSpPr>
            <a:spLocks noChangeArrowheads="1"/>
          </p:cNvSpPr>
          <p:nvPr/>
        </p:nvSpPr>
        <p:spPr bwMode="auto">
          <a:xfrm>
            <a:off x="89059" y="3449003"/>
            <a:ext cx="5364480" cy="345440"/>
          </a:xfrm>
          <a:prstGeom prst="rect">
            <a:avLst/>
          </a:prstGeom>
          <a:noFill/>
          <a:ln w="25400" algn="ctr">
            <a:solidFill>
              <a:schemeClr val="accent1"/>
            </a:solidFill>
            <a:miter lim="800000"/>
            <a:headEnd/>
            <a:tailEnd/>
          </a:ln>
        </p:spPr>
        <p:txBody>
          <a:bodyPr wrap="none" lIns="101882" tIns="50941" rIns="101882" bIns="50941" anchor="ctr"/>
          <a:lstStyle/>
          <a:p>
            <a:endParaRPr lang="zh-CN" altLang="en-US">
              <a:ea typeface="宋体" pitchFamily="2" charset="-122"/>
            </a:endParaRPr>
          </a:p>
        </p:txBody>
      </p:sp>
      <p:pic>
        <p:nvPicPr>
          <p:cNvPr id="27653" name="Picture 6"/>
          <p:cNvPicPr>
            <a:picLocks noChangeAspect="1" noChangeArrowheads="1"/>
          </p:cNvPicPr>
          <p:nvPr/>
        </p:nvPicPr>
        <p:blipFill>
          <a:blip r:embed="rId3" cstate="print"/>
          <a:srcRect/>
          <a:stretch>
            <a:fillRect/>
          </a:stretch>
        </p:blipFill>
        <p:spPr bwMode="auto">
          <a:xfrm>
            <a:off x="5537359" y="1721804"/>
            <a:ext cx="4294028" cy="4350385"/>
          </a:xfrm>
          <a:prstGeom prst="rect">
            <a:avLst/>
          </a:prstGeom>
          <a:noFill/>
          <a:ln w="9525" algn="ctr">
            <a:noFill/>
            <a:miter lim="800000"/>
            <a:headEnd/>
            <a:tailEnd/>
          </a:ln>
        </p:spPr>
      </p:pic>
      <p:sp>
        <p:nvSpPr>
          <p:cNvPr id="27654" name="Rectangle 8"/>
          <p:cNvSpPr>
            <a:spLocks noChangeArrowheads="1"/>
          </p:cNvSpPr>
          <p:nvPr/>
        </p:nvSpPr>
        <p:spPr bwMode="auto">
          <a:xfrm>
            <a:off x="5704999" y="6298883"/>
            <a:ext cx="4023360" cy="1036320"/>
          </a:xfrm>
          <a:prstGeom prst="rect">
            <a:avLst/>
          </a:prstGeom>
          <a:noFill/>
          <a:ln w="9525">
            <a:noFill/>
            <a:miter lim="800000"/>
            <a:headEnd/>
            <a:tailEnd/>
          </a:ln>
        </p:spPr>
        <p:txBody>
          <a:bodyPr lIns="101882" tIns="50941" rIns="101882" bIns="50941"/>
          <a:lstStyle/>
          <a:p>
            <a:pPr marL="123815" indent="-123815">
              <a:spcBef>
                <a:spcPct val="60000"/>
              </a:spcBef>
              <a:buClr>
                <a:schemeClr val="accent1"/>
              </a:buClr>
              <a:buFont typeface="Times" charset="0"/>
              <a:buChar char="•"/>
            </a:pPr>
            <a:r>
              <a:rPr lang="zh-CN" altLang="en-US" dirty="0">
                <a:latin typeface="微软雅黑" pitchFamily="34" charset="-122"/>
                <a:ea typeface="微软雅黑" pitchFamily="34" charset="-122"/>
              </a:rPr>
              <a:t>厂商</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咨询顾问的解决方案</a:t>
            </a:r>
            <a:endParaRPr lang="en-US" altLang="zh-CN" dirty="0">
              <a:latin typeface="微软雅黑" pitchFamily="34" charset="-122"/>
              <a:ea typeface="微软雅黑" pitchFamily="34" charset="-122"/>
            </a:endParaRPr>
          </a:p>
          <a:p>
            <a:pPr marL="123815" indent="-123815">
              <a:spcBef>
                <a:spcPct val="60000"/>
              </a:spcBef>
              <a:buClr>
                <a:schemeClr val="accent1"/>
              </a:buClr>
              <a:buFont typeface="Times" charset="0"/>
              <a:buChar char="•"/>
            </a:pPr>
            <a:r>
              <a:rPr lang="zh-CN" altLang="en-US" dirty="0">
                <a:latin typeface="微软雅黑" pitchFamily="34" charset="-122"/>
                <a:ea typeface="微软雅黑" pitchFamily="34" charset="-122"/>
              </a:rPr>
              <a:t>作为</a:t>
            </a:r>
            <a:r>
              <a:rPr lang="en-US" altLang="ja-JP" dirty="0" err="1">
                <a:latin typeface="微软雅黑" pitchFamily="34" charset="-122"/>
                <a:ea typeface="微软雅黑" pitchFamily="34" charset="-122"/>
              </a:rPr>
              <a:t>RFI</a:t>
            </a:r>
            <a:r>
              <a:rPr lang="en-US" altLang="ja-JP" dirty="0">
                <a:latin typeface="微软雅黑" pitchFamily="34" charset="-122"/>
                <a:ea typeface="微软雅黑" pitchFamily="34" charset="-122"/>
              </a:rPr>
              <a:t>/RFP</a:t>
            </a:r>
            <a:r>
              <a:rPr lang="zh-CN" altLang="en-US" dirty="0">
                <a:latin typeface="微软雅黑" pitchFamily="34" charset="-122"/>
                <a:ea typeface="微软雅黑" pitchFamily="34" charset="-122"/>
              </a:rPr>
              <a:t>模版</a:t>
            </a:r>
            <a:endParaRPr lang="en-US" altLang="ja-JP" dirty="0">
              <a:latin typeface="微软雅黑" pitchFamily="34" charset="-122"/>
              <a:ea typeface="微软雅黑" pitchFamily="34" charset="-122"/>
            </a:endParaRPr>
          </a:p>
        </p:txBody>
      </p:sp>
      <p:sp>
        <p:nvSpPr>
          <p:cNvPr id="27655" name="Rectangle 5"/>
          <p:cNvSpPr txBox="1">
            <a:spLocks noChangeArrowheads="1"/>
          </p:cNvSpPr>
          <p:nvPr/>
        </p:nvSpPr>
        <p:spPr bwMode="auto">
          <a:xfrm>
            <a:off x="356235" y="5262563"/>
            <a:ext cx="5615940" cy="2331720"/>
          </a:xfrm>
          <a:prstGeom prst="rect">
            <a:avLst/>
          </a:prstGeom>
          <a:noFill/>
          <a:ln w="9525">
            <a:noFill/>
            <a:miter lim="800000"/>
            <a:headEnd/>
            <a:tailEnd/>
          </a:ln>
        </p:spPr>
        <p:txBody>
          <a:bodyPr lIns="101882" tIns="50941" rIns="101882" bIns="50941"/>
          <a:lstStyle/>
          <a:p>
            <a:pPr marL="123815" indent="-123815" eaLnBrk="0" hangingPunct="0">
              <a:spcBef>
                <a:spcPct val="20000"/>
              </a:spcBef>
              <a:buFontTx/>
              <a:buChar char="•"/>
            </a:pPr>
            <a:r>
              <a:rPr lang="zh-CN" altLang="en-US" dirty="0">
                <a:latin typeface="微软雅黑" pitchFamily="34" charset="-122"/>
                <a:ea typeface="微软雅黑" pitchFamily="34" charset="-122"/>
              </a:rPr>
              <a:t>需求</a:t>
            </a:r>
            <a:r>
              <a:rPr lang="en-US" altLang="ja-JP" dirty="0">
                <a:latin typeface="微软雅黑" pitchFamily="34" charset="-122"/>
                <a:ea typeface="微软雅黑" pitchFamily="34" charset="-122"/>
              </a:rPr>
              <a:t> 6.5: </a:t>
            </a:r>
            <a:r>
              <a:rPr lang="zh-CN" altLang="en-US" dirty="0">
                <a:latin typeface="微软雅黑" pitchFamily="34" charset="-122"/>
                <a:ea typeface="微软雅黑" pitchFamily="34" charset="-122"/>
              </a:rPr>
              <a:t>开发安全的应用程序</a:t>
            </a:r>
            <a:endParaRPr lang="en-US" altLang="ja-JP" dirty="0">
              <a:latin typeface="微软雅黑" pitchFamily="34" charset="-122"/>
              <a:ea typeface="微软雅黑" pitchFamily="34" charset="-122"/>
            </a:endParaRPr>
          </a:p>
          <a:p>
            <a:pPr marL="123815" indent="-123815" eaLnBrk="0" hangingPunct="0">
              <a:spcBef>
                <a:spcPct val="20000"/>
              </a:spcBef>
              <a:buFontTx/>
              <a:buChar char="•"/>
            </a:pPr>
            <a:r>
              <a:rPr lang="zh-CN" altLang="en-US" dirty="0">
                <a:latin typeface="微软雅黑" pitchFamily="34" charset="-122"/>
                <a:ea typeface="微软雅黑" pitchFamily="34" charset="-122"/>
              </a:rPr>
              <a:t>需求</a:t>
            </a:r>
            <a:r>
              <a:rPr lang="en-US" altLang="ja-JP" dirty="0">
                <a:latin typeface="微软雅黑" pitchFamily="34" charset="-122"/>
                <a:ea typeface="微软雅黑" pitchFamily="34" charset="-122"/>
              </a:rPr>
              <a:t> 6.6: </a:t>
            </a:r>
            <a:r>
              <a:rPr lang="zh-CN" altLang="en-US" dirty="0">
                <a:latin typeface="微软雅黑" pitchFamily="34" charset="-122"/>
                <a:ea typeface="微软雅黑" pitchFamily="34" charset="-122"/>
              </a:rPr>
              <a:t>审核应用安全安全性</a:t>
            </a:r>
            <a:endParaRPr lang="en-US" altLang="ja-JP" dirty="0">
              <a:latin typeface="微软雅黑" pitchFamily="34" charset="-122"/>
              <a:ea typeface="微软雅黑" pitchFamily="34" charset="-122"/>
            </a:endParaRPr>
          </a:p>
          <a:p>
            <a:pPr marL="827795" lvl="1" indent="-318383" eaLnBrk="0" hangingPunct="0">
              <a:lnSpc>
                <a:spcPct val="120000"/>
              </a:lnSpc>
              <a:spcBef>
                <a:spcPct val="20000"/>
              </a:spcBef>
              <a:buFontTx/>
              <a:buChar char="–"/>
            </a:pPr>
            <a:r>
              <a:rPr lang="zh-CN" altLang="en-US" sz="1400" dirty="0">
                <a:latin typeface="微软雅黑" pitchFamily="34" charset="-122"/>
                <a:ea typeface="微软雅黑" pitchFamily="34" charset="-122"/>
              </a:rPr>
              <a:t>选择</a:t>
            </a:r>
            <a:r>
              <a:rPr lang="en-US" altLang="ja-JP" sz="1400" dirty="0">
                <a:latin typeface="微软雅黑" pitchFamily="34" charset="-122"/>
                <a:ea typeface="微软雅黑" pitchFamily="34" charset="-122"/>
              </a:rPr>
              <a:t> 1: </a:t>
            </a:r>
            <a:r>
              <a:rPr lang="zh-CN" altLang="en-US" sz="1400" dirty="0">
                <a:latin typeface="微软雅黑" pitchFamily="34" charset="-122"/>
                <a:ea typeface="微软雅黑" pitchFamily="34" charset="-122"/>
              </a:rPr>
              <a:t>专业公司进行代码审核</a:t>
            </a:r>
            <a:endParaRPr lang="en-US" altLang="ja-JP" sz="1400" dirty="0">
              <a:latin typeface="微软雅黑" pitchFamily="34" charset="-122"/>
              <a:ea typeface="微软雅黑" pitchFamily="34" charset="-122"/>
            </a:endParaRPr>
          </a:p>
          <a:p>
            <a:pPr marL="827795" lvl="1" indent="-318383" eaLnBrk="0" hangingPunct="0">
              <a:lnSpc>
                <a:spcPct val="120000"/>
              </a:lnSpc>
              <a:spcBef>
                <a:spcPct val="20000"/>
              </a:spcBef>
              <a:buFontTx/>
              <a:buChar char="–"/>
            </a:pPr>
            <a:r>
              <a:rPr lang="zh-CN" altLang="en-US" sz="1400" dirty="0">
                <a:latin typeface="微软雅黑" pitchFamily="34" charset="-122"/>
                <a:ea typeface="微软雅黑" pitchFamily="34" charset="-122"/>
              </a:rPr>
              <a:t>选择</a:t>
            </a:r>
            <a:r>
              <a:rPr lang="en-US" altLang="ja-JP" sz="1400" dirty="0">
                <a:latin typeface="微软雅黑" pitchFamily="34" charset="-122"/>
                <a:ea typeface="微软雅黑" pitchFamily="34" charset="-122"/>
              </a:rPr>
              <a:t> 2: </a:t>
            </a:r>
            <a:r>
              <a:rPr lang="zh-CN" altLang="en-US" sz="1400" dirty="0">
                <a:latin typeface="微软雅黑" pitchFamily="34" charset="-122"/>
                <a:ea typeface="微软雅黑" pitchFamily="34" charset="-122"/>
              </a:rPr>
              <a:t>部署应用防火墙</a:t>
            </a:r>
            <a:endParaRPr lang="en-US" altLang="ja-JP" sz="1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zh-CN" altLang="en-US" smtClean="0">
                <a:latin typeface="微软雅黑" pitchFamily="34" charset="-122"/>
                <a:ea typeface="微软雅黑" pitchFamily="34" charset="-122"/>
              </a:rPr>
              <a:t>梭子鱼公司背景</a:t>
            </a:r>
          </a:p>
        </p:txBody>
      </p:sp>
      <p:sp>
        <p:nvSpPr>
          <p:cNvPr id="5123" name="Rectangle 3"/>
          <p:cNvSpPr>
            <a:spLocks noGrp="1" noChangeArrowheads="1"/>
          </p:cNvSpPr>
          <p:nvPr>
            <p:ph type="body" idx="1"/>
          </p:nvPr>
        </p:nvSpPr>
        <p:spPr>
          <a:xfrm>
            <a:off x="471488" y="1857375"/>
            <a:ext cx="9051925" cy="5129213"/>
          </a:xfrm>
        </p:spPr>
        <p:txBody>
          <a:bodyPr/>
          <a:lstStyle/>
          <a:p>
            <a:pPr>
              <a:buFontTx/>
              <a:buNone/>
            </a:pPr>
            <a:r>
              <a:rPr lang="zh-CN" altLang="en-US" smtClean="0">
                <a:latin typeface="微软雅黑" pitchFamily="34" charset="-122"/>
                <a:ea typeface="微软雅黑" pitchFamily="34" charset="-122"/>
              </a:rPr>
              <a:t>发展历程</a:t>
            </a:r>
          </a:p>
        </p:txBody>
      </p:sp>
      <p:sp>
        <p:nvSpPr>
          <p:cNvPr id="5124" name="Arc 5"/>
          <p:cNvSpPr>
            <a:spLocks/>
          </p:cNvSpPr>
          <p:nvPr/>
        </p:nvSpPr>
        <p:spPr bwMode="auto">
          <a:xfrm flipV="1">
            <a:off x="1279525" y="2381250"/>
            <a:ext cx="4724400" cy="4267200"/>
          </a:xfrm>
          <a:custGeom>
            <a:avLst/>
            <a:gdLst>
              <a:gd name="T0" fmla="*/ 0 w 21600"/>
              <a:gd name="T1" fmla="*/ 0 h 21600"/>
              <a:gd name="T2" fmla="*/ 4724400 w 21600"/>
              <a:gd name="T3" fmla="*/ 4267200 h 21600"/>
              <a:gd name="T4" fmla="*/ 0 w 21600"/>
              <a:gd name="T5" fmla="*/ 42672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p:spPr>
        <p:txBody>
          <a:bodyPr wrap="none" anchor="ctr"/>
          <a:lstStyle/>
          <a:p>
            <a:endParaRPr lang="zh-CN" altLang="en-US"/>
          </a:p>
        </p:txBody>
      </p:sp>
      <p:sp>
        <p:nvSpPr>
          <p:cNvPr id="5125" name="Rectangle 6"/>
          <p:cNvSpPr>
            <a:spLocks noChangeArrowheads="1"/>
          </p:cNvSpPr>
          <p:nvPr/>
        </p:nvSpPr>
        <p:spPr bwMode="auto">
          <a:xfrm>
            <a:off x="1508125" y="64960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
        <p:nvSpPr>
          <p:cNvPr id="5126" name="Text Box 7"/>
          <p:cNvSpPr txBox="1">
            <a:spLocks noChangeArrowheads="1"/>
          </p:cNvSpPr>
          <p:nvPr/>
        </p:nvSpPr>
        <p:spPr bwMode="auto">
          <a:xfrm>
            <a:off x="2117725" y="6648450"/>
            <a:ext cx="5105400" cy="336550"/>
          </a:xfrm>
          <a:prstGeom prst="rect">
            <a:avLst/>
          </a:prstGeom>
          <a:noFill/>
          <a:ln w="9525">
            <a:noFill/>
            <a:miter lim="800000"/>
            <a:headEnd/>
            <a:tailEnd/>
          </a:ln>
        </p:spPr>
        <p:txBody>
          <a:bodyPr>
            <a:spAutoFit/>
          </a:bodyPr>
          <a:lstStyle/>
          <a:p>
            <a:pPr>
              <a:spcBef>
                <a:spcPct val="50000"/>
              </a:spcBef>
            </a:pPr>
            <a:r>
              <a:rPr lang="en-US" altLang="zh-CN" sz="1600" b="1">
                <a:latin typeface="微软雅黑" pitchFamily="34" charset="-122"/>
                <a:ea typeface="微软雅黑" pitchFamily="34" charset="-122"/>
              </a:rPr>
              <a:t>2002</a:t>
            </a:r>
            <a:r>
              <a:rPr lang="zh-CN" altLang="en-US" sz="1600" b="1">
                <a:latin typeface="微软雅黑" pitchFamily="34" charset="-122"/>
                <a:ea typeface="微软雅黑" pitchFamily="34" charset="-122"/>
              </a:rPr>
              <a:t>年</a:t>
            </a:r>
            <a:r>
              <a:rPr lang="en-US" altLang="zh-CN" sz="1600" b="1">
                <a:latin typeface="微软雅黑" pitchFamily="34" charset="-122"/>
                <a:ea typeface="微软雅黑" pitchFamily="34" charset="-122"/>
              </a:rPr>
              <a:t>Barracuda Networks</a:t>
            </a:r>
            <a:r>
              <a:rPr lang="zh-CN" altLang="en-US" sz="1600" b="1">
                <a:latin typeface="微软雅黑" pitchFamily="34" charset="-122"/>
                <a:ea typeface="微软雅黑" pitchFamily="34" charset="-122"/>
              </a:rPr>
              <a:t>在硅谷成立</a:t>
            </a:r>
          </a:p>
        </p:txBody>
      </p:sp>
      <p:sp>
        <p:nvSpPr>
          <p:cNvPr id="5127" name="Rectangle 8"/>
          <p:cNvSpPr>
            <a:spLocks noChangeArrowheads="1"/>
          </p:cNvSpPr>
          <p:nvPr/>
        </p:nvSpPr>
        <p:spPr bwMode="auto">
          <a:xfrm>
            <a:off x="2879725" y="61912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
        <p:nvSpPr>
          <p:cNvPr id="5128" name="Text Box 9"/>
          <p:cNvSpPr txBox="1">
            <a:spLocks noChangeArrowheads="1"/>
          </p:cNvSpPr>
          <p:nvPr/>
        </p:nvSpPr>
        <p:spPr bwMode="auto">
          <a:xfrm>
            <a:off x="3260725" y="6267450"/>
            <a:ext cx="3962400" cy="336550"/>
          </a:xfrm>
          <a:prstGeom prst="rect">
            <a:avLst/>
          </a:prstGeom>
          <a:noFill/>
          <a:ln w="9525">
            <a:noFill/>
            <a:miter lim="800000"/>
            <a:headEnd/>
            <a:tailEnd/>
          </a:ln>
        </p:spPr>
        <p:txBody>
          <a:bodyPr>
            <a:spAutoFit/>
          </a:bodyPr>
          <a:lstStyle/>
          <a:p>
            <a:pPr>
              <a:spcBef>
                <a:spcPct val="50000"/>
              </a:spcBef>
            </a:pPr>
            <a:r>
              <a:rPr lang="en-US" altLang="zh-CN" sz="1600" b="1">
                <a:latin typeface="微软雅黑" pitchFamily="34" charset="-122"/>
                <a:ea typeface="微软雅黑" pitchFamily="34" charset="-122"/>
              </a:rPr>
              <a:t>2003</a:t>
            </a:r>
            <a:r>
              <a:rPr lang="zh-CN" altLang="en-US" sz="1600" b="1">
                <a:latin typeface="微软雅黑" pitchFamily="34" charset="-122"/>
                <a:ea typeface="微软雅黑" pitchFamily="34" charset="-122"/>
              </a:rPr>
              <a:t>年旗舰产品反垃圾邮件防火墙发布</a:t>
            </a:r>
          </a:p>
        </p:txBody>
      </p:sp>
      <p:sp>
        <p:nvSpPr>
          <p:cNvPr id="5129" name="Rectangle 10"/>
          <p:cNvSpPr>
            <a:spLocks noChangeArrowheads="1"/>
          </p:cNvSpPr>
          <p:nvPr/>
        </p:nvSpPr>
        <p:spPr bwMode="auto">
          <a:xfrm>
            <a:off x="3641725" y="58864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
        <p:nvSpPr>
          <p:cNvPr id="5130" name="Text Box 11"/>
          <p:cNvSpPr txBox="1">
            <a:spLocks noChangeArrowheads="1"/>
          </p:cNvSpPr>
          <p:nvPr/>
        </p:nvSpPr>
        <p:spPr bwMode="auto">
          <a:xfrm>
            <a:off x="4098925" y="5886450"/>
            <a:ext cx="3886200" cy="336550"/>
          </a:xfrm>
          <a:prstGeom prst="rect">
            <a:avLst/>
          </a:prstGeom>
          <a:noFill/>
          <a:ln w="9525">
            <a:noFill/>
            <a:miter lim="800000"/>
            <a:headEnd/>
            <a:tailEnd/>
          </a:ln>
        </p:spPr>
        <p:txBody>
          <a:bodyPr>
            <a:spAutoFit/>
          </a:bodyPr>
          <a:lstStyle/>
          <a:p>
            <a:pPr>
              <a:spcBef>
                <a:spcPct val="50000"/>
              </a:spcBef>
            </a:pPr>
            <a:r>
              <a:rPr lang="en-US" altLang="zh-CN" sz="1600" b="1">
                <a:latin typeface="微软雅黑" pitchFamily="34" charset="-122"/>
                <a:ea typeface="微软雅黑" pitchFamily="34" charset="-122"/>
              </a:rPr>
              <a:t>2004</a:t>
            </a:r>
            <a:r>
              <a:rPr lang="zh-CN" altLang="en-US" sz="1600" b="1">
                <a:latin typeface="微软雅黑" pitchFamily="34" charset="-122"/>
                <a:ea typeface="微软雅黑" pitchFamily="34" charset="-122"/>
              </a:rPr>
              <a:t>年进入欧洲、日本、中国市场</a:t>
            </a:r>
            <a:endParaRPr lang="en-US" altLang="zh-CN" sz="1600" b="1">
              <a:latin typeface="微软雅黑" pitchFamily="34" charset="-122"/>
              <a:ea typeface="微软雅黑" pitchFamily="34" charset="-122"/>
            </a:endParaRPr>
          </a:p>
        </p:txBody>
      </p:sp>
      <p:sp>
        <p:nvSpPr>
          <p:cNvPr id="5131" name="Rectangle 12"/>
          <p:cNvSpPr>
            <a:spLocks noChangeArrowheads="1"/>
          </p:cNvSpPr>
          <p:nvPr/>
        </p:nvSpPr>
        <p:spPr bwMode="auto">
          <a:xfrm>
            <a:off x="4403725" y="52768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
        <p:nvSpPr>
          <p:cNvPr id="5132" name="Text Box 13"/>
          <p:cNvSpPr txBox="1">
            <a:spLocks noChangeArrowheads="1"/>
          </p:cNvSpPr>
          <p:nvPr/>
        </p:nvSpPr>
        <p:spPr bwMode="auto">
          <a:xfrm>
            <a:off x="4784725" y="5276850"/>
            <a:ext cx="3886200" cy="336550"/>
          </a:xfrm>
          <a:prstGeom prst="rect">
            <a:avLst/>
          </a:prstGeom>
          <a:noFill/>
          <a:ln w="9525">
            <a:noFill/>
            <a:miter lim="800000"/>
            <a:headEnd/>
            <a:tailEnd/>
          </a:ln>
        </p:spPr>
        <p:txBody>
          <a:bodyPr>
            <a:spAutoFit/>
          </a:bodyPr>
          <a:lstStyle/>
          <a:p>
            <a:pPr>
              <a:spcBef>
                <a:spcPct val="50000"/>
              </a:spcBef>
            </a:pPr>
            <a:r>
              <a:rPr lang="en-US" altLang="zh-CN" sz="1600" b="1">
                <a:latin typeface="微软雅黑" pitchFamily="34" charset="-122"/>
                <a:ea typeface="微软雅黑" pitchFamily="34" charset="-122"/>
              </a:rPr>
              <a:t>2005</a:t>
            </a:r>
            <a:r>
              <a:rPr lang="zh-CN" altLang="en-US" sz="1600" b="1">
                <a:latin typeface="微软雅黑" pitchFamily="34" charset="-122"/>
                <a:ea typeface="微软雅黑" pitchFamily="34" charset="-122"/>
              </a:rPr>
              <a:t>年销售达到</a:t>
            </a:r>
            <a:r>
              <a:rPr lang="en-US" altLang="zh-CN" sz="1600" b="1">
                <a:latin typeface="微软雅黑" pitchFamily="34" charset="-122"/>
                <a:ea typeface="微软雅黑" pitchFamily="34" charset="-122"/>
              </a:rPr>
              <a:t>20,000</a:t>
            </a:r>
            <a:r>
              <a:rPr lang="zh-CN" altLang="en-US" sz="1600" b="1">
                <a:latin typeface="微软雅黑" pitchFamily="34" charset="-122"/>
                <a:ea typeface="微软雅黑" pitchFamily="34" charset="-122"/>
              </a:rPr>
              <a:t>台，位居第一</a:t>
            </a:r>
          </a:p>
        </p:txBody>
      </p:sp>
      <p:sp>
        <p:nvSpPr>
          <p:cNvPr id="5133" name="Rectangle 14"/>
          <p:cNvSpPr>
            <a:spLocks noChangeArrowheads="1"/>
          </p:cNvSpPr>
          <p:nvPr/>
        </p:nvSpPr>
        <p:spPr bwMode="auto">
          <a:xfrm>
            <a:off x="4784725" y="48958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
        <p:nvSpPr>
          <p:cNvPr id="5134" name="Text Box 15"/>
          <p:cNvSpPr txBox="1">
            <a:spLocks noChangeArrowheads="1"/>
          </p:cNvSpPr>
          <p:nvPr/>
        </p:nvSpPr>
        <p:spPr bwMode="auto">
          <a:xfrm>
            <a:off x="5165725" y="4895850"/>
            <a:ext cx="3886200" cy="336550"/>
          </a:xfrm>
          <a:prstGeom prst="rect">
            <a:avLst/>
          </a:prstGeom>
          <a:noFill/>
          <a:ln w="9525">
            <a:noFill/>
            <a:miter lim="800000"/>
            <a:headEnd/>
            <a:tailEnd/>
          </a:ln>
        </p:spPr>
        <p:txBody>
          <a:bodyPr>
            <a:spAutoFit/>
          </a:bodyPr>
          <a:lstStyle/>
          <a:p>
            <a:pPr>
              <a:spcBef>
                <a:spcPct val="50000"/>
              </a:spcBef>
            </a:pPr>
            <a:r>
              <a:rPr lang="zh-CN" altLang="en-US" sz="1600" b="1">
                <a:latin typeface="微软雅黑" pitchFamily="34" charset="-122"/>
                <a:ea typeface="微软雅黑" pitchFamily="34" charset="-122"/>
              </a:rPr>
              <a:t>推出</a:t>
            </a:r>
            <a:r>
              <a:rPr lang="en-US" altLang="zh-CN" sz="1600" b="1">
                <a:latin typeface="微软雅黑" pitchFamily="34" charset="-122"/>
                <a:ea typeface="微软雅黑" pitchFamily="34" charset="-122"/>
              </a:rPr>
              <a:t>WEB</a:t>
            </a:r>
            <a:r>
              <a:rPr lang="zh-CN" altLang="en-US" sz="1600" b="1">
                <a:latin typeface="微软雅黑" pitchFamily="34" charset="-122"/>
                <a:ea typeface="微软雅黑" pitchFamily="34" charset="-122"/>
              </a:rPr>
              <a:t>安全、</a:t>
            </a:r>
            <a:r>
              <a:rPr lang="en-US" altLang="zh-CN" sz="1600" b="1">
                <a:latin typeface="微软雅黑" pitchFamily="34" charset="-122"/>
                <a:ea typeface="微软雅黑" pitchFamily="34" charset="-122"/>
              </a:rPr>
              <a:t>IM</a:t>
            </a:r>
            <a:r>
              <a:rPr lang="zh-CN" altLang="en-US" sz="1600" b="1">
                <a:latin typeface="微软雅黑" pitchFamily="34" charset="-122"/>
                <a:ea typeface="微软雅黑" pitchFamily="34" charset="-122"/>
              </a:rPr>
              <a:t>安全产品</a:t>
            </a:r>
          </a:p>
        </p:txBody>
      </p:sp>
      <p:sp>
        <p:nvSpPr>
          <p:cNvPr id="5135" name="Rectangle 16"/>
          <p:cNvSpPr>
            <a:spLocks noChangeArrowheads="1"/>
          </p:cNvSpPr>
          <p:nvPr/>
        </p:nvSpPr>
        <p:spPr bwMode="auto">
          <a:xfrm>
            <a:off x="5241925" y="42862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
        <p:nvSpPr>
          <p:cNvPr id="5136" name="Text Box 17"/>
          <p:cNvSpPr txBox="1">
            <a:spLocks noChangeArrowheads="1"/>
          </p:cNvSpPr>
          <p:nvPr/>
        </p:nvSpPr>
        <p:spPr bwMode="auto">
          <a:xfrm>
            <a:off x="5580063" y="4362450"/>
            <a:ext cx="3886200" cy="336550"/>
          </a:xfrm>
          <a:prstGeom prst="rect">
            <a:avLst/>
          </a:prstGeom>
          <a:noFill/>
          <a:ln w="9525">
            <a:noFill/>
            <a:miter lim="800000"/>
            <a:headEnd/>
            <a:tailEnd/>
          </a:ln>
        </p:spPr>
        <p:txBody>
          <a:bodyPr>
            <a:spAutoFit/>
          </a:bodyPr>
          <a:lstStyle/>
          <a:p>
            <a:pPr>
              <a:spcBef>
                <a:spcPct val="50000"/>
              </a:spcBef>
            </a:pPr>
            <a:r>
              <a:rPr lang="en-US" altLang="zh-CN" sz="1600" b="1">
                <a:latin typeface="微软雅黑" pitchFamily="34" charset="-122"/>
                <a:ea typeface="微软雅黑" pitchFamily="34" charset="-122"/>
              </a:rPr>
              <a:t>06</a:t>
            </a:r>
            <a:r>
              <a:rPr lang="zh-CN" altLang="en-US" sz="1600" b="1">
                <a:latin typeface="微软雅黑" pitchFamily="34" charset="-122"/>
                <a:ea typeface="微软雅黑" pitchFamily="34" charset="-122"/>
              </a:rPr>
              <a:t>年推出负载均衡产品</a:t>
            </a:r>
          </a:p>
        </p:txBody>
      </p:sp>
      <p:sp>
        <p:nvSpPr>
          <p:cNvPr id="5137" name="Rectangle 18"/>
          <p:cNvSpPr>
            <a:spLocks noChangeArrowheads="1"/>
          </p:cNvSpPr>
          <p:nvPr/>
        </p:nvSpPr>
        <p:spPr bwMode="auto">
          <a:xfrm>
            <a:off x="5470525" y="38290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
        <p:nvSpPr>
          <p:cNvPr id="5138" name="Text Box 19"/>
          <p:cNvSpPr txBox="1">
            <a:spLocks noChangeArrowheads="1"/>
          </p:cNvSpPr>
          <p:nvPr/>
        </p:nvSpPr>
        <p:spPr bwMode="auto">
          <a:xfrm>
            <a:off x="5851525" y="3829050"/>
            <a:ext cx="3886200" cy="336550"/>
          </a:xfrm>
          <a:prstGeom prst="rect">
            <a:avLst/>
          </a:prstGeom>
          <a:noFill/>
          <a:ln w="9525">
            <a:noFill/>
            <a:miter lim="800000"/>
            <a:headEnd/>
            <a:tailEnd/>
          </a:ln>
        </p:spPr>
        <p:txBody>
          <a:bodyPr>
            <a:spAutoFit/>
          </a:bodyPr>
          <a:lstStyle/>
          <a:p>
            <a:pPr>
              <a:spcBef>
                <a:spcPct val="50000"/>
              </a:spcBef>
            </a:pPr>
            <a:r>
              <a:rPr lang="en-US" altLang="zh-CN" sz="1600" b="1">
                <a:latin typeface="微软雅黑" pitchFamily="34" charset="-122"/>
                <a:ea typeface="微软雅黑" pitchFamily="34" charset="-122"/>
              </a:rPr>
              <a:t>2006</a:t>
            </a:r>
            <a:r>
              <a:rPr lang="zh-CN" altLang="en-US" sz="1600" b="1">
                <a:latin typeface="微软雅黑" pitchFamily="34" charset="-122"/>
                <a:ea typeface="微软雅黑" pitchFamily="34" charset="-122"/>
              </a:rPr>
              <a:t>年销售达到</a:t>
            </a:r>
            <a:r>
              <a:rPr lang="en-US" altLang="zh-CN" sz="1600" b="1">
                <a:latin typeface="微软雅黑" pitchFamily="34" charset="-122"/>
                <a:ea typeface="微软雅黑" pitchFamily="34" charset="-122"/>
              </a:rPr>
              <a:t>40,000</a:t>
            </a:r>
            <a:r>
              <a:rPr lang="zh-CN" altLang="en-US" sz="1600" b="1">
                <a:latin typeface="微软雅黑" pitchFamily="34" charset="-122"/>
                <a:ea typeface="微软雅黑" pitchFamily="34" charset="-122"/>
              </a:rPr>
              <a:t>台</a:t>
            </a:r>
          </a:p>
        </p:txBody>
      </p:sp>
      <p:sp>
        <p:nvSpPr>
          <p:cNvPr id="5139" name="Rectangle 20"/>
          <p:cNvSpPr>
            <a:spLocks noChangeArrowheads="1"/>
          </p:cNvSpPr>
          <p:nvPr/>
        </p:nvSpPr>
        <p:spPr bwMode="auto">
          <a:xfrm>
            <a:off x="5699125" y="32956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
        <p:nvSpPr>
          <p:cNvPr id="5140" name="Text Box 21"/>
          <p:cNvSpPr txBox="1">
            <a:spLocks noChangeArrowheads="1"/>
          </p:cNvSpPr>
          <p:nvPr/>
        </p:nvSpPr>
        <p:spPr bwMode="auto">
          <a:xfrm>
            <a:off x="6003925" y="3295650"/>
            <a:ext cx="3886200" cy="336550"/>
          </a:xfrm>
          <a:prstGeom prst="rect">
            <a:avLst/>
          </a:prstGeom>
          <a:noFill/>
          <a:ln w="9525">
            <a:noFill/>
            <a:miter lim="800000"/>
            <a:headEnd/>
            <a:tailEnd/>
          </a:ln>
        </p:spPr>
        <p:txBody>
          <a:bodyPr>
            <a:spAutoFit/>
          </a:bodyPr>
          <a:lstStyle/>
          <a:p>
            <a:pPr>
              <a:spcBef>
                <a:spcPct val="50000"/>
              </a:spcBef>
            </a:pPr>
            <a:r>
              <a:rPr lang="zh-CN" altLang="en-US" sz="1600" b="1">
                <a:latin typeface="微软雅黑" pitchFamily="34" charset="-122"/>
                <a:ea typeface="微软雅黑" pitchFamily="34" charset="-122"/>
              </a:rPr>
              <a:t>年度销售</a:t>
            </a:r>
            <a:r>
              <a:rPr lang="en-US" altLang="zh-CN" sz="1600" b="1">
                <a:latin typeface="微软雅黑" pitchFamily="34" charset="-122"/>
                <a:ea typeface="微软雅黑" pitchFamily="34" charset="-122"/>
              </a:rPr>
              <a:t>1</a:t>
            </a:r>
            <a:r>
              <a:rPr lang="zh-CN" altLang="en-US" sz="1600" b="1">
                <a:latin typeface="微软雅黑" pitchFamily="34" charset="-122"/>
                <a:ea typeface="微软雅黑" pitchFamily="34" charset="-122"/>
              </a:rPr>
              <a:t>亿美元</a:t>
            </a:r>
          </a:p>
        </p:txBody>
      </p:sp>
      <p:sp>
        <p:nvSpPr>
          <p:cNvPr id="5141" name="Rectangle 22"/>
          <p:cNvSpPr>
            <a:spLocks noChangeArrowheads="1"/>
          </p:cNvSpPr>
          <p:nvPr/>
        </p:nvSpPr>
        <p:spPr bwMode="auto">
          <a:xfrm>
            <a:off x="5819775" y="23177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
        <p:nvSpPr>
          <p:cNvPr id="5142" name="Text Box 23"/>
          <p:cNvSpPr txBox="1">
            <a:spLocks noChangeArrowheads="1"/>
          </p:cNvSpPr>
          <p:nvPr/>
        </p:nvSpPr>
        <p:spPr bwMode="auto">
          <a:xfrm>
            <a:off x="6156325" y="2381250"/>
            <a:ext cx="3886200" cy="336550"/>
          </a:xfrm>
          <a:prstGeom prst="rect">
            <a:avLst/>
          </a:prstGeom>
          <a:noFill/>
          <a:ln w="9525">
            <a:noFill/>
            <a:miter lim="800000"/>
            <a:headEnd/>
            <a:tailEnd/>
          </a:ln>
        </p:spPr>
        <p:txBody>
          <a:bodyPr>
            <a:spAutoFit/>
          </a:bodyPr>
          <a:lstStyle/>
          <a:p>
            <a:pPr>
              <a:spcBef>
                <a:spcPct val="50000"/>
              </a:spcBef>
            </a:pPr>
            <a:r>
              <a:rPr lang="en-US" altLang="zh-CN" sz="1600" b="1" dirty="0">
                <a:latin typeface="微软雅黑" pitchFamily="34" charset="-122"/>
                <a:ea typeface="微软雅黑" pitchFamily="34" charset="-122"/>
              </a:rPr>
              <a:t>2008</a:t>
            </a:r>
            <a:r>
              <a:rPr lang="zh-CN" altLang="en-US" sz="1600" b="1" dirty="0">
                <a:latin typeface="微软雅黑" pitchFamily="34" charset="-122"/>
                <a:ea typeface="微软雅黑" pitchFamily="34" charset="-122"/>
              </a:rPr>
              <a:t>年累计客户</a:t>
            </a:r>
            <a:r>
              <a:rPr lang="zh-CN" altLang="en-US" sz="1600" b="1" dirty="0" smtClean="0">
                <a:latin typeface="微软雅黑" pitchFamily="34" charset="-122"/>
                <a:ea typeface="微软雅黑" pitchFamily="34" charset="-122"/>
              </a:rPr>
              <a:t>达到</a:t>
            </a:r>
            <a:r>
              <a:rPr lang="en-US" altLang="zh-CN" sz="1600" b="1" smtClean="0">
                <a:latin typeface="微软雅黑" pitchFamily="34" charset="-122"/>
                <a:ea typeface="微软雅黑" pitchFamily="34" charset="-122"/>
              </a:rPr>
              <a:t>8</a:t>
            </a:r>
            <a:r>
              <a:rPr lang="en-US" altLang="zh-CN" sz="1600" b="1" smtClean="0">
                <a:latin typeface="微软雅黑" pitchFamily="34" charset="-122"/>
                <a:ea typeface="微软雅黑" pitchFamily="34" charset="-122"/>
              </a:rPr>
              <a:t>0000</a:t>
            </a:r>
            <a:r>
              <a:rPr lang="zh-CN" altLang="en-US" sz="1600" b="1" dirty="0">
                <a:latin typeface="微软雅黑" pitchFamily="34" charset="-122"/>
                <a:ea typeface="微软雅黑" pitchFamily="34" charset="-122"/>
              </a:rPr>
              <a:t>家</a:t>
            </a:r>
          </a:p>
        </p:txBody>
      </p:sp>
      <p:sp>
        <p:nvSpPr>
          <p:cNvPr id="5143" name="Text Box 24"/>
          <p:cNvSpPr txBox="1">
            <a:spLocks noChangeArrowheads="1"/>
          </p:cNvSpPr>
          <p:nvPr/>
        </p:nvSpPr>
        <p:spPr bwMode="auto">
          <a:xfrm>
            <a:off x="6156325" y="2762250"/>
            <a:ext cx="3886200" cy="336550"/>
          </a:xfrm>
          <a:prstGeom prst="rect">
            <a:avLst/>
          </a:prstGeom>
          <a:noFill/>
          <a:ln w="9525">
            <a:noFill/>
            <a:miter lim="800000"/>
            <a:headEnd/>
            <a:tailEnd/>
          </a:ln>
        </p:spPr>
        <p:txBody>
          <a:bodyPr>
            <a:spAutoFit/>
          </a:bodyPr>
          <a:lstStyle/>
          <a:p>
            <a:pPr>
              <a:spcBef>
                <a:spcPct val="50000"/>
              </a:spcBef>
            </a:pPr>
            <a:r>
              <a:rPr lang="zh-CN" altLang="en-US" sz="1600" b="1">
                <a:latin typeface="微软雅黑" pitchFamily="34" charset="-122"/>
                <a:ea typeface="微软雅黑" pitchFamily="34" charset="-122"/>
              </a:rPr>
              <a:t>收购</a:t>
            </a:r>
            <a:r>
              <a:rPr lang="en-US" altLang="zh-CN" sz="1600" b="1">
                <a:latin typeface="微软雅黑" pitchFamily="34" charset="-122"/>
                <a:ea typeface="微软雅黑" pitchFamily="34" charset="-122"/>
              </a:rPr>
              <a:t>Netcontinuum</a:t>
            </a:r>
          </a:p>
        </p:txBody>
      </p:sp>
      <p:sp>
        <p:nvSpPr>
          <p:cNvPr id="5144" name="Rectangle 25"/>
          <p:cNvSpPr>
            <a:spLocks noChangeArrowheads="1"/>
          </p:cNvSpPr>
          <p:nvPr/>
        </p:nvSpPr>
        <p:spPr bwMode="auto">
          <a:xfrm>
            <a:off x="5775325" y="27622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a:xfrm>
            <a:off x="503238" y="1268640"/>
            <a:ext cx="9051925" cy="1295400"/>
          </a:xfrm>
        </p:spPr>
        <p:txBody>
          <a:bodyPr anchor="t"/>
          <a:lstStyle/>
          <a:p>
            <a:pPr eaLnBrk="1" hangingPunct="1"/>
            <a:r>
              <a:rPr lang="zh-CN" altLang="en-US" dirty="0" smtClean="0">
                <a:latin typeface="微软雅黑" pitchFamily="34" charset="-122"/>
                <a:ea typeface="微软雅黑" pitchFamily="34" charset="-122"/>
              </a:rPr>
              <a:t>十大功能、十大技术</a:t>
            </a:r>
          </a:p>
        </p:txBody>
      </p:sp>
      <p:sp>
        <p:nvSpPr>
          <p:cNvPr id="29699" name="内容占位符 2"/>
          <p:cNvSpPr>
            <a:spLocks noGrp="1"/>
          </p:cNvSpPr>
          <p:nvPr>
            <p:ph idx="1"/>
          </p:nvPr>
        </p:nvSpPr>
        <p:spPr/>
        <p:txBody>
          <a:bodyPr/>
          <a:lstStyle/>
          <a:p>
            <a:pPr eaLnBrk="1" hangingPunct="1">
              <a:buFontTx/>
              <a:buNone/>
            </a:pPr>
            <a:r>
              <a:rPr lang="zh-CN" altLang="en-US" sz="2700" dirty="0" smtClean="0">
                <a:latin typeface="微软雅黑" pitchFamily="34" charset="-122"/>
                <a:ea typeface="微软雅黑" pitchFamily="34" charset="-122"/>
              </a:rPr>
              <a:t>    </a:t>
            </a:r>
            <a:endParaRPr lang="en-US" altLang="zh-CN" sz="2700" dirty="0" smtClean="0">
              <a:latin typeface="微软雅黑" pitchFamily="34" charset="-122"/>
              <a:ea typeface="微软雅黑" pitchFamily="34" charset="-122"/>
            </a:endParaRPr>
          </a:p>
          <a:p>
            <a:pPr eaLnBrk="1" hangingPunct="1">
              <a:buFontTx/>
              <a:buNone/>
            </a:pPr>
            <a:endParaRPr lang="zh-CN" altLang="en-US" sz="1800" dirty="0" smtClean="0">
              <a:latin typeface="微软雅黑" pitchFamily="34" charset="-122"/>
              <a:ea typeface="微软雅黑" pitchFamily="34" charset="-122"/>
            </a:endParaRPr>
          </a:p>
        </p:txBody>
      </p:sp>
      <p:graphicFrame>
        <p:nvGraphicFramePr>
          <p:cNvPr id="4" name="表格 3"/>
          <p:cNvGraphicFramePr>
            <a:graphicFrameLocks noGrp="1"/>
          </p:cNvGraphicFramePr>
          <p:nvPr/>
        </p:nvGraphicFramePr>
        <p:xfrm>
          <a:off x="1592580" y="1986281"/>
          <a:ext cx="6789421" cy="4663439"/>
        </p:xfrm>
        <a:graphic>
          <a:graphicData uri="http://schemas.openxmlformats.org/drawingml/2006/table">
            <a:tbl>
              <a:tblPr/>
              <a:tblGrid>
                <a:gridCol w="3181910"/>
                <a:gridCol w="3607511"/>
              </a:tblGrid>
              <a:tr h="423949">
                <a:tc>
                  <a:txBody>
                    <a:bodyPr/>
                    <a:lstStyle/>
                    <a:p>
                      <a:pPr algn="just">
                        <a:spcAft>
                          <a:spcPts val="0"/>
                        </a:spcAft>
                      </a:pPr>
                      <a:r>
                        <a:rPr lang="zh-CN" sz="1800" b="1" kern="100" dirty="0">
                          <a:solidFill>
                            <a:srgbClr val="FFFFFF"/>
                          </a:solidFill>
                          <a:latin typeface="微软雅黑" pitchFamily="34" charset="-122"/>
                          <a:ea typeface="微软雅黑" pitchFamily="34" charset="-122"/>
                          <a:cs typeface="Times New Roman"/>
                        </a:rPr>
                        <a:t>十大功能</a:t>
                      </a:r>
                      <a:endParaRPr lang="zh-CN" sz="1800" kern="100" dirty="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4F81BD"/>
                    </a:solidFill>
                  </a:tcPr>
                </a:tc>
                <a:tc>
                  <a:txBody>
                    <a:bodyPr/>
                    <a:lstStyle/>
                    <a:p>
                      <a:pPr algn="just">
                        <a:spcAft>
                          <a:spcPts val="0"/>
                        </a:spcAft>
                      </a:pPr>
                      <a:r>
                        <a:rPr lang="zh-CN" sz="1800" b="1" kern="100" dirty="0">
                          <a:solidFill>
                            <a:srgbClr val="FFFFFF"/>
                          </a:solidFill>
                          <a:latin typeface="微软雅黑" pitchFamily="34" charset="-122"/>
                          <a:ea typeface="微软雅黑" pitchFamily="34" charset="-122"/>
                          <a:cs typeface="Times New Roman"/>
                        </a:rPr>
                        <a:t>十大技术</a:t>
                      </a:r>
                      <a:endParaRPr lang="zh-CN" sz="1800" kern="100" dirty="0">
                        <a:latin typeface="微软雅黑" pitchFamily="34" charset="-122"/>
                        <a:ea typeface="微软雅黑" pitchFamily="34" charset="-122"/>
                        <a:cs typeface="Times New Roman"/>
                      </a:endParaRP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4F81BD"/>
                    </a:solidFill>
                  </a:tcPr>
                </a:tc>
              </a:tr>
              <a:tr h="423949">
                <a:tc>
                  <a:txBody>
                    <a:bodyPr/>
                    <a:lstStyle/>
                    <a:p>
                      <a:pPr algn="just">
                        <a:spcAft>
                          <a:spcPts val="0"/>
                        </a:spcAft>
                      </a:pPr>
                      <a:r>
                        <a:rPr lang="zh-CN" sz="1800" b="1" kern="100" dirty="0">
                          <a:latin typeface="微软雅黑" pitchFamily="34" charset="-122"/>
                          <a:ea typeface="微软雅黑" pitchFamily="34" charset="-122"/>
                          <a:cs typeface="Times New Roman"/>
                        </a:rPr>
                        <a:t>网站隐身</a:t>
                      </a:r>
                      <a:endParaRPr lang="zh-CN" sz="1800" kern="100" dirty="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zh-CN" sz="1800" kern="100" dirty="0">
                          <a:latin typeface="微软雅黑" pitchFamily="34" charset="-122"/>
                          <a:ea typeface="微软雅黑" pitchFamily="34" charset="-122"/>
                          <a:cs typeface="Times New Roman"/>
                        </a:rPr>
                        <a:t>反向代理</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423949">
                <a:tc>
                  <a:txBody>
                    <a:bodyPr/>
                    <a:lstStyle/>
                    <a:p>
                      <a:pPr algn="just">
                        <a:spcAft>
                          <a:spcPts val="0"/>
                        </a:spcAft>
                      </a:pPr>
                      <a:r>
                        <a:rPr lang="zh-CN" sz="1800" b="1" kern="100" dirty="0">
                          <a:latin typeface="微软雅黑" pitchFamily="34" charset="-122"/>
                          <a:ea typeface="微软雅黑" pitchFamily="34" charset="-122"/>
                          <a:cs typeface="Times New Roman"/>
                        </a:rPr>
                        <a:t>网站防篡改</a:t>
                      </a:r>
                      <a:endParaRPr lang="zh-CN" sz="1800" kern="100" dirty="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zh-CN" sz="1800" kern="100" dirty="0">
                          <a:latin typeface="微软雅黑" pitchFamily="34" charset="-122"/>
                          <a:ea typeface="微软雅黑" pitchFamily="34" charset="-122"/>
                          <a:cs typeface="Times New Roman"/>
                        </a:rPr>
                        <a:t>应用层深度包检测技术</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423949">
                <a:tc>
                  <a:txBody>
                    <a:bodyPr/>
                    <a:lstStyle/>
                    <a:p>
                      <a:pPr algn="just">
                        <a:spcAft>
                          <a:spcPts val="0"/>
                        </a:spcAft>
                      </a:pPr>
                      <a:r>
                        <a:rPr lang="zh-CN" sz="1800" b="1" kern="100" dirty="0">
                          <a:latin typeface="微软雅黑" pitchFamily="34" charset="-122"/>
                          <a:ea typeface="微软雅黑" pitchFamily="34" charset="-122"/>
                          <a:cs typeface="Times New Roman"/>
                        </a:rPr>
                        <a:t>网站主动防攻击</a:t>
                      </a:r>
                      <a:endParaRPr lang="zh-CN" sz="1800" kern="100" dirty="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zh-CN" sz="1800" kern="100" dirty="0">
                          <a:latin typeface="微软雅黑" pitchFamily="34" charset="-122"/>
                          <a:ea typeface="微软雅黑" pitchFamily="34" charset="-122"/>
                          <a:cs typeface="Times New Roman"/>
                        </a:rPr>
                        <a:t>基于规则的攻击模式匹配技术</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423949">
                <a:tc>
                  <a:txBody>
                    <a:bodyPr/>
                    <a:lstStyle/>
                    <a:p>
                      <a:pPr algn="just">
                        <a:spcAft>
                          <a:spcPts val="0"/>
                        </a:spcAft>
                      </a:pPr>
                      <a:r>
                        <a:rPr lang="zh-CN" sz="1800" b="1" kern="100">
                          <a:latin typeface="微软雅黑" pitchFamily="34" charset="-122"/>
                          <a:ea typeface="微软雅黑" pitchFamily="34" charset="-122"/>
                          <a:cs typeface="Times New Roman"/>
                        </a:rPr>
                        <a:t>网站防信息泄露</a:t>
                      </a:r>
                      <a:endParaRPr lang="zh-CN" sz="1800" kern="10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en-US" sz="1800" kern="100" dirty="0">
                          <a:latin typeface="微软雅黑" pitchFamily="34" charset="-122"/>
                          <a:ea typeface="微软雅黑" pitchFamily="34" charset="-122"/>
                          <a:cs typeface="Times New Roman"/>
                        </a:rPr>
                        <a:t>http</a:t>
                      </a:r>
                      <a:r>
                        <a:rPr lang="zh-CN" sz="1800" kern="100" dirty="0">
                          <a:latin typeface="微软雅黑" pitchFamily="34" charset="-122"/>
                          <a:ea typeface="微软雅黑" pitchFamily="34" charset="-122"/>
                          <a:cs typeface="Times New Roman"/>
                        </a:rPr>
                        <a:t>数据标准化技术</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423949">
                <a:tc>
                  <a:txBody>
                    <a:bodyPr/>
                    <a:lstStyle/>
                    <a:p>
                      <a:pPr algn="just">
                        <a:spcAft>
                          <a:spcPts val="0"/>
                        </a:spcAft>
                      </a:pPr>
                      <a:r>
                        <a:rPr lang="zh-CN" sz="1800" b="1" kern="100">
                          <a:latin typeface="微软雅黑" pitchFamily="34" charset="-122"/>
                          <a:ea typeface="微软雅黑" pitchFamily="34" charset="-122"/>
                          <a:cs typeface="Times New Roman"/>
                        </a:rPr>
                        <a:t>网站防</a:t>
                      </a:r>
                      <a:r>
                        <a:rPr lang="en-US" sz="1800" b="1" kern="100">
                          <a:latin typeface="微软雅黑" pitchFamily="34" charset="-122"/>
                          <a:ea typeface="微软雅黑" pitchFamily="34" charset="-122"/>
                          <a:cs typeface="Times New Roman"/>
                        </a:rPr>
                        <a:t>DDoS</a:t>
                      </a:r>
                      <a:r>
                        <a:rPr lang="zh-CN" sz="1800" b="1" kern="100">
                          <a:latin typeface="微软雅黑" pitchFamily="34" charset="-122"/>
                          <a:ea typeface="微软雅黑" pitchFamily="34" charset="-122"/>
                          <a:cs typeface="Times New Roman"/>
                        </a:rPr>
                        <a:t>、</a:t>
                      </a:r>
                      <a:r>
                        <a:rPr lang="en-US" sz="1800" b="1" kern="100">
                          <a:latin typeface="微软雅黑" pitchFamily="34" charset="-122"/>
                          <a:ea typeface="微软雅黑" pitchFamily="34" charset="-122"/>
                          <a:cs typeface="Times New Roman"/>
                        </a:rPr>
                        <a:t>CC</a:t>
                      </a:r>
                      <a:r>
                        <a:rPr lang="zh-CN" sz="1800" b="1" kern="100">
                          <a:latin typeface="微软雅黑" pitchFamily="34" charset="-122"/>
                          <a:ea typeface="微软雅黑" pitchFamily="34" charset="-122"/>
                          <a:cs typeface="Times New Roman"/>
                        </a:rPr>
                        <a:t>攻击</a:t>
                      </a:r>
                      <a:endParaRPr lang="zh-CN" sz="1800" kern="10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en-US" sz="1800" kern="100" dirty="0">
                          <a:latin typeface="微软雅黑" pitchFamily="34" charset="-122"/>
                          <a:ea typeface="微软雅黑" pitchFamily="34" charset="-122"/>
                          <a:cs typeface="Times New Roman"/>
                        </a:rPr>
                        <a:t>Cookie</a:t>
                      </a:r>
                      <a:r>
                        <a:rPr lang="zh-CN" sz="1800" kern="100" dirty="0">
                          <a:latin typeface="微软雅黑" pitchFamily="34" charset="-122"/>
                          <a:ea typeface="微软雅黑" pitchFamily="34" charset="-122"/>
                          <a:cs typeface="Times New Roman"/>
                        </a:rPr>
                        <a:t>加密签名及重放保护技术</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423949">
                <a:tc>
                  <a:txBody>
                    <a:bodyPr/>
                    <a:lstStyle/>
                    <a:p>
                      <a:pPr algn="just">
                        <a:spcAft>
                          <a:spcPts val="0"/>
                        </a:spcAft>
                      </a:pPr>
                      <a:r>
                        <a:rPr lang="zh-CN" sz="1800" b="1" kern="100">
                          <a:latin typeface="微软雅黑" pitchFamily="34" charset="-122"/>
                          <a:ea typeface="微软雅黑" pitchFamily="34" charset="-122"/>
                          <a:cs typeface="Times New Roman"/>
                        </a:rPr>
                        <a:t>网站负载均衡</a:t>
                      </a:r>
                      <a:endParaRPr lang="zh-CN" sz="1800" kern="10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en-US" sz="1800" kern="100" dirty="0">
                          <a:latin typeface="微软雅黑" pitchFamily="34" charset="-122"/>
                          <a:ea typeface="微软雅黑" pitchFamily="34" charset="-122"/>
                          <a:cs typeface="Times New Roman"/>
                        </a:rPr>
                        <a:t>IP</a:t>
                      </a:r>
                      <a:r>
                        <a:rPr lang="zh-CN" sz="1800" kern="100" dirty="0">
                          <a:latin typeface="微软雅黑" pitchFamily="34" charset="-122"/>
                          <a:ea typeface="微软雅黑" pitchFamily="34" charset="-122"/>
                          <a:cs typeface="Times New Roman"/>
                        </a:rPr>
                        <a:t>复用、缓存、压缩等加速技术</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423949">
                <a:tc>
                  <a:txBody>
                    <a:bodyPr/>
                    <a:lstStyle/>
                    <a:p>
                      <a:pPr algn="just">
                        <a:spcAft>
                          <a:spcPts val="0"/>
                        </a:spcAft>
                      </a:pPr>
                      <a:r>
                        <a:rPr lang="zh-CN" sz="1800" b="1" kern="100">
                          <a:latin typeface="微软雅黑" pitchFamily="34" charset="-122"/>
                          <a:ea typeface="微软雅黑" pitchFamily="34" charset="-122"/>
                          <a:cs typeface="Times New Roman"/>
                        </a:rPr>
                        <a:t>网站加速</a:t>
                      </a:r>
                      <a:endParaRPr lang="zh-CN" sz="1800" kern="10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zh-CN" sz="1800" kern="100" dirty="0">
                          <a:latin typeface="微软雅黑" pitchFamily="34" charset="-122"/>
                          <a:ea typeface="微软雅黑" pitchFamily="34" charset="-122"/>
                          <a:cs typeface="Times New Roman"/>
                        </a:rPr>
                        <a:t>认证授权代理技术</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423949">
                <a:tc>
                  <a:txBody>
                    <a:bodyPr/>
                    <a:lstStyle/>
                    <a:p>
                      <a:pPr algn="just">
                        <a:spcAft>
                          <a:spcPts val="0"/>
                        </a:spcAft>
                      </a:pPr>
                      <a:r>
                        <a:rPr lang="zh-CN" sz="1800" b="1" kern="100">
                          <a:latin typeface="微软雅黑" pitchFamily="34" charset="-122"/>
                          <a:ea typeface="微软雅黑" pitchFamily="34" charset="-122"/>
                          <a:cs typeface="Times New Roman"/>
                        </a:rPr>
                        <a:t>网站安全访问</a:t>
                      </a:r>
                      <a:endParaRPr lang="zh-CN" sz="1800" kern="10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zh-CN" sz="1800" kern="100" dirty="0">
                          <a:latin typeface="微软雅黑" pitchFamily="34" charset="-122"/>
                          <a:ea typeface="微软雅黑" pitchFamily="34" charset="-122"/>
                          <a:cs typeface="Times New Roman"/>
                        </a:rPr>
                        <a:t>数据窃取防护技术</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423949">
                <a:tc>
                  <a:txBody>
                    <a:bodyPr/>
                    <a:lstStyle/>
                    <a:p>
                      <a:pPr algn="just">
                        <a:spcAft>
                          <a:spcPts val="0"/>
                        </a:spcAft>
                      </a:pPr>
                      <a:r>
                        <a:rPr lang="zh-CN" sz="1800" b="1" kern="100">
                          <a:latin typeface="微软雅黑" pitchFamily="34" charset="-122"/>
                          <a:ea typeface="微软雅黑" pitchFamily="34" charset="-122"/>
                          <a:cs typeface="Times New Roman"/>
                        </a:rPr>
                        <a:t>网站安全审计</a:t>
                      </a:r>
                      <a:endParaRPr lang="zh-CN" sz="1800" kern="10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zh-CN" sz="1800" kern="100" dirty="0">
                          <a:latin typeface="微软雅黑" pitchFamily="34" charset="-122"/>
                          <a:ea typeface="微软雅黑" pitchFamily="34" charset="-122"/>
                          <a:cs typeface="Times New Roman"/>
                        </a:rPr>
                        <a:t>高可用性综合技术</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423949">
                <a:tc>
                  <a:txBody>
                    <a:bodyPr/>
                    <a:lstStyle/>
                    <a:p>
                      <a:pPr algn="just">
                        <a:spcAft>
                          <a:spcPts val="0"/>
                        </a:spcAft>
                      </a:pPr>
                      <a:r>
                        <a:rPr lang="zh-CN" sz="1800" b="1" kern="100">
                          <a:latin typeface="微软雅黑" pitchFamily="34" charset="-122"/>
                          <a:ea typeface="微软雅黑" pitchFamily="34" charset="-122"/>
                          <a:cs typeface="Times New Roman"/>
                        </a:rPr>
                        <a:t>网站安全合规</a:t>
                      </a:r>
                      <a:endParaRPr lang="zh-CN" sz="1800" kern="10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zh-CN" sz="1800" kern="100" dirty="0">
                          <a:latin typeface="微软雅黑" pitchFamily="34" charset="-122"/>
                          <a:ea typeface="微软雅黑" pitchFamily="34" charset="-122"/>
                          <a:cs typeface="Times New Roman"/>
                        </a:rPr>
                        <a:t>智能模式学习技术</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charset="-122"/>
              </a:rPr>
              <a:t>有哪些常见的应用层攻击方式？</a:t>
            </a:r>
            <a:endParaRPr lang="zh-CN" altLang="en-US" dirty="0"/>
          </a:p>
        </p:txBody>
      </p:sp>
      <p:sp>
        <p:nvSpPr>
          <p:cNvPr id="3" name="内容占位符 2"/>
          <p:cNvSpPr>
            <a:spLocks noGrp="1"/>
          </p:cNvSpPr>
          <p:nvPr>
            <p:ph idx="1"/>
          </p:nvPr>
        </p:nvSpPr>
        <p:spPr/>
        <p:txBody>
          <a:bodyPr/>
          <a:lstStyle/>
          <a:p>
            <a:pPr eaLnBrk="1" hangingPunct="1">
              <a:buFontTx/>
              <a:buNone/>
            </a:pPr>
            <a:r>
              <a:rPr lang="en-US" altLang="zh-CN" sz="2000" dirty="0" smtClean="0">
                <a:ea typeface="宋体" charset="-122"/>
              </a:rPr>
              <a:t>OWASP TOP 10 </a:t>
            </a:r>
            <a:r>
              <a:rPr lang="zh-CN" altLang="en-US" sz="2000" dirty="0" smtClean="0">
                <a:ea typeface="宋体" charset="-122"/>
              </a:rPr>
              <a:t>（需补充）</a:t>
            </a:r>
            <a:endParaRPr lang="zh-CN" altLang="en-US" sz="2000" dirty="0" smtClean="0">
              <a:solidFill>
                <a:srgbClr val="FF0000"/>
              </a:solidFill>
              <a:ea typeface="宋体" charset="-122"/>
            </a:endParaRPr>
          </a:p>
          <a:p>
            <a:r>
              <a:rPr lang="zh-CN" altLang="en-US" sz="2000" dirty="0" smtClean="0">
                <a:ea typeface="宋体" charset="-122"/>
              </a:rPr>
              <a:t>缓冲区溢出</a:t>
            </a:r>
            <a:r>
              <a:rPr lang="en-US" altLang="zh-CN" sz="2000" dirty="0" smtClean="0">
                <a:ea typeface="宋体" charset="-122"/>
              </a:rPr>
              <a:t>——</a:t>
            </a:r>
            <a:r>
              <a:rPr lang="zh-CN" altLang="en-US" sz="2000" dirty="0" smtClean="0">
                <a:ea typeface="宋体" charset="-122"/>
              </a:rPr>
              <a:t>攻击者利用超出缓冲区大小的请求和构造的二进制代码让服务器执行溢出堆栈中的恶意指令</a:t>
            </a:r>
          </a:p>
          <a:p>
            <a:r>
              <a:rPr lang="en-US" altLang="zh-CN" sz="2000" dirty="0" smtClean="0">
                <a:ea typeface="宋体" charset="-122"/>
              </a:rPr>
              <a:t>Cookie</a:t>
            </a:r>
            <a:r>
              <a:rPr lang="zh-CN" altLang="en-US" sz="2000" dirty="0" smtClean="0">
                <a:ea typeface="宋体" charset="-122"/>
              </a:rPr>
              <a:t>假冒</a:t>
            </a:r>
            <a:r>
              <a:rPr lang="en-US" altLang="zh-CN" sz="2000" dirty="0" smtClean="0">
                <a:ea typeface="宋体" charset="-122"/>
              </a:rPr>
              <a:t>——</a:t>
            </a:r>
            <a:r>
              <a:rPr lang="zh-CN" altLang="en-US" sz="2000" dirty="0" smtClean="0">
                <a:ea typeface="宋体" charset="-122"/>
              </a:rPr>
              <a:t>精心修改</a:t>
            </a:r>
            <a:r>
              <a:rPr lang="en-US" altLang="zh-CN" sz="2000" dirty="0" smtClean="0">
                <a:ea typeface="宋体" charset="-122"/>
              </a:rPr>
              <a:t>cookie</a:t>
            </a:r>
            <a:r>
              <a:rPr lang="zh-CN" altLang="en-US" sz="2000" dirty="0" smtClean="0">
                <a:ea typeface="宋体" charset="-122"/>
              </a:rPr>
              <a:t>数据进行用户假冒</a:t>
            </a:r>
          </a:p>
          <a:p>
            <a:r>
              <a:rPr lang="zh-CN" altLang="en-US" sz="2000" dirty="0" smtClean="0">
                <a:ea typeface="宋体" charset="-122"/>
              </a:rPr>
              <a:t>认证逃避</a:t>
            </a:r>
            <a:r>
              <a:rPr lang="en-US" altLang="zh-CN" sz="2000" dirty="0" smtClean="0">
                <a:ea typeface="宋体" charset="-122"/>
              </a:rPr>
              <a:t>——</a:t>
            </a:r>
            <a:r>
              <a:rPr lang="zh-CN" altLang="en-US" sz="2000" dirty="0" smtClean="0">
                <a:ea typeface="宋体" charset="-122"/>
              </a:rPr>
              <a:t>攻击者利用不安全的证书和身份管理</a:t>
            </a:r>
          </a:p>
          <a:p>
            <a:r>
              <a:rPr lang="zh-CN" altLang="en-US" sz="2000" dirty="0" smtClean="0">
                <a:ea typeface="宋体" charset="-122"/>
              </a:rPr>
              <a:t>非法输入</a:t>
            </a:r>
            <a:r>
              <a:rPr lang="en-US" altLang="zh-CN" sz="2000" dirty="0" smtClean="0">
                <a:ea typeface="宋体" charset="-122"/>
              </a:rPr>
              <a:t>——</a:t>
            </a:r>
            <a:r>
              <a:rPr lang="zh-CN" altLang="en-US" sz="2000" dirty="0" smtClean="0">
                <a:ea typeface="宋体" charset="-122"/>
              </a:rPr>
              <a:t>在动态网页的输入中使用各种非法数据，获取服务器敏感数据</a:t>
            </a:r>
          </a:p>
          <a:p>
            <a:r>
              <a:rPr lang="zh-CN" altLang="en-US" sz="2000" dirty="0" smtClean="0">
                <a:ea typeface="宋体" charset="-122"/>
              </a:rPr>
              <a:t>强制访问</a:t>
            </a:r>
            <a:r>
              <a:rPr lang="en-US" altLang="zh-CN" sz="2000" dirty="0" smtClean="0">
                <a:ea typeface="宋体" charset="-122"/>
              </a:rPr>
              <a:t>——</a:t>
            </a:r>
            <a:r>
              <a:rPr lang="zh-CN" altLang="en-US" sz="2000" dirty="0" smtClean="0">
                <a:ea typeface="宋体" charset="-122"/>
              </a:rPr>
              <a:t>访问未授权的网页</a:t>
            </a:r>
          </a:p>
          <a:p>
            <a:r>
              <a:rPr lang="zh-CN" altLang="en-US" sz="2000" dirty="0" smtClean="0">
                <a:ea typeface="宋体" charset="-122"/>
              </a:rPr>
              <a:t>隐藏变量篡改</a:t>
            </a:r>
            <a:r>
              <a:rPr lang="en-US" altLang="zh-CN" sz="2000" dirty="0" smtClean="0">
                <a:ea typeface="宋体" charset="-122"/>
              </a:rPr>
              <a:t>——</a:t>
            </a:r>
            <a:r>
              <a:rPr lang="zh-CN" altLang="en-US" sz="2000" dirty="0" smtClean="0">
                <a:ea typeface="宋体" charset="-122"/>
              </a:rPr>
              <a:t>对网页中的隐藏变量进行修改，欺骗服务器程序</a:t>
            </a:r>
          </a:p>
          <a:p>
            <a:r>
              <a:rPr lang="zh-CN" altLang="en-US" sz="2000" dirty="0" smtClean="0">
                <a:ea typeface="宋体" charset="-122"/>
              </a:rPr>
              <a:t>跨站脚本攻击</a:t>
            </a:r>
            <a:r>
              <a:rPr lang="en-US" altLang="zh-CN" sz="2000" dirty="0" smtClean="0">
                <a:ea typeface="宋体" charset="-122"/>
              </a:rPr>
              <a:t>——</a:t>
            </a:r>
            <a:r>
              <a:rPr lang="zh-CN" altLang="en-US" sz="2000" dirty="0" smtClean="0">
                <a:ea typeface="宋体" charset="-122"/>
              </a:rPr>
              <a:t>提交非法脚本，其他用户浏览时盗取用户帐号等信息</a:t>
            </a:r>
          </a:p>
          <a:p>
            <a:r>
              <a:rPr lang="en-US" altLang="zh-CN" sz="2000" dirty="0" smtClean="0">
                <a:ea typeface="宋体" charset="-122"/>
              </a:rPr>
              <a:t>SQL</a:t>
            </a:r>
            <a:r>
              <a:rPr lang="zh-CN" altLang="en-US" sz="2000" dirty="0" smtClean="0">
                <a:ea typeface="宋体" charset="-122"/>
              </a:rPr>
              <a:t>注入</a:t>
            </a:r>
            <a:r>
              <a:rPr lang="en-US" altLang="zh-CN" sz="2000" dirty="0" smtClean="0">
                <a:ea typeface="宋体" charset="-122"/>
              </a:rPr>
              <a:t>——</a:t>
            </a:r>
            <a:r>
              <a:rPr lang="zh-CN" altLang="en-US" sz="2000" dirty="0" smtClean="0">
                <a:ea typeface="宋体" charset="-122"/>
              </a:rPr>
              <a:t>构造</a:t>
            </a:r>
            <a:r>
              <a:rPr lang="en-US" altLang="zh-CN" sz="2000" dirty="0" smtClean="0">
                <a:ea typeface="宋体" charset="-122"/>
              </a:rPr>
              <a:t>SQL</a:t>
            </a:r>
            <a:r>
              <a:rPr lang="zh-CN" altLang="en-US" sz="2000" dirty="0" smtClean="0">
                <a:ea typeface="宋体" charset="-122"/>
              </a:rPr>
              <a:t>代码让服务器执行，获取敏感数据</a:t>
            </a:r>
            <a:endParaRPr lang="zh-CN" altLang="en-US" sz="2000" dirty="0"/>
          </a:p>
        </p:txBody>
      </p:sp>
      <p:sp>
        <p:nvSpPr>
          <p:cNvPr id="4" name="页脚占位符 3"/>
          <p:cNvSpPr>
            <a:spLocks noGrp="1"/>
          </p:cNvSpPr>
          <p:nvPr>
            <p:ph type="ftr" sz="quarter" idx="10"/>
          </p:nvPr>
        </p:nvSpPr>
        <p:spPr/>
        <p:txBody>
          <a:bodyPr/>
          <a:lstStyle/>
          <a:p>
            <a:pPr>
              <a:defRPr/>
            </a:pPr>
            <a:r>
              <a:rPr lang="en-US" smtClean="0"/>
              <a:t>Barracuda Networks Confidential</a:t>
            </a:r>
            <a:endParaRPr lang="en-US"/>
          </a:p>
        </p:txBody>
      </p:sp>
      <p:sp>
        <p:nvSpPr>
          <p:cNvPr id="5" name="灯片编号占位符 4"/>
          <p:cNvSpPr>
            <a:spLocks noGrp="1"/>
          </p:cNvSpPr>
          <p:nvPr>
            <p:ph type="sldNum" sz="quarter" idx="11"/>
          </p:nvPr>
        </p:nvSpPr>
        <p:spPr/>
        <p:txBody>
          <a:bodyPr/>
          <a:lstStyle/>
          <a:p>
            <a:pPr>
              <a:defRPr/>
            </a:pPr>
            <a:fld id="{08F2345C-BA12-44E2-99D4-06D78DAD37D3}" type="slidenum">
              <a:rPr lang="zh-CN" altLang="en-US" smtClean="0"/>
              <a:pPr>
                <a:defRPr/>
              </a:pPr>
              <a:t>21</a:t>
            </a:fld>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Line 2"/>
          <p:cNvSpPr>
            <a:spLocks noChangeShapeType="1"/>
          </p:cNvSpPr>
          <p:nvPr/>
        </p:nvSpPr>
        <p:spPr bwMode="auto">
          <a:xfrm>
            <a:off x="754380" y="5152813"/>
            <a:ext cx="8717280" cy="28787"/>
          </a:xfrm>
          <a:prstGeom prst="line">
            <a:avLst/>
          </a:prstGeom>
          <a:noFill/>
          <a:ln w="38100">
            <a:solidFill>
              <a:srgbClr val="F6A502"/>
            </a:solidFill>
            <a:round/>
            <a:headEnd type="triangle" w="med" len="med"/>
            <a:tailEnd/>
          </a:ln>
        </p:spPr>
        <p:txBody>
          <a:bodyPr lIns="101882" tIns="50941" rIns="101882" bIns="50941"/>
          <a:lstStyle/>
          <a:p>
            <a:endParaRPr lang="zh-CN" altLang="en-US">
              <a:latin typeface="微软雅黑" pitchFamily="34" charset="-122"/>
              <a:ea typeface="微软雅黑" pitchFamily="34" charset="-122"/>
            </a:endParaRPr>
          </a:p>
        </p:txBody>
      </p:sp>
      <p:sp>
        <p:nvSpPr>
          <p:cNvPr id="31749" name="Line 3"/>
          <p:cNvSpPr>
            <a:spLocks noChangeShapeType="1"/>
          </p:cNvSpPr>
          <p:nvPr/>
        </p:nvSpPr>
        <p:spPr bwMode="auto">
          <a:xfrm>
            <a:off x="754380" y="4980093"/>
            <a:ext cx="8717280" cy="28787"/>
          </a:xfrm>
          <a:prstGeom prst="line">
            <a:avLst/>
          </a:prstGeom>
          <a:noFill/>
          <a:ln w="38100">
            <a:solidFill>
              <a:schemeClr val="accent1"/>
            </a:solidFill>
            <a:round/>
            <a:headEn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sp>
        <p:nvSpPr>
          <p:cNvPr id="31750" name="AutoShape 4"/>
          <p:cNvSpPr>
            <a:spLocks noChangeArrowheads="1"/>
          </p:cNvSpPr>
          <p:nvPr/>
        </p:nvSpPr>
        <p:spPr bwMode="auto">
          <a:xfrm>
            <a:off x="2263140" y="5267960"/>
            <a:ext cx="5448300" cy="103632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E1CFF3"/>
          </a:solidFill>
          <a:ln w="9525" algn="ctr">
            <a:noFill/>
            <a:miter lim="800000"/>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pic>
        <p:nvPicPr>
          <p:cNvPr id="31751" name="Picture 6"/>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670560" y="5962438"/>
            <a:ext cx="506413" cy="863600"/>
          </a:xfrm>
          <a:prstGeom prst="rect">
            <a:avLst/>
          </a:prstGeom>
          <a:noFill/>
          <a:ln w="9525">
            <a:noFill/>
            <a:miter lim="800000"/>
            <a:headEnd/>
            <a:tailEnd/>
          </a:ln>
        </p:spPr>
      </p:pic>
      <p:pic>
        <p:nvPicPr>
          <p:cNvPr id="31752" name="Picture 7"/>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464502" y="6221518"/>
            <a:ext cx="523875" cy="892387"/>
          </a:xfrm>
          <a:prstGeom prst="rect">
            <a:avLst/>
          </a:prstGeom>
          <a:noFill/>
          <a:ln w="9525">
            <a:noFill/>
            <a:miter lim="800000"/>
            <a:headEnd/>
            <a:tailEnd/>
          </a:ln>
        </p:spPr>
      </p:pic>
      <p:sp>
        <p:nvSpPr>
          <p:cNvPr id="31753" name="Rectangle 8"/>
          <p:cNvSpPr>
            <a:spLocks noChangeArrowheads="1"/>
          </p:cNvSpPr>
          <p:nvPr/>
        </p:nvSpPr>
        <p:spPr bwMode="auto">
          <a:xfrm>
            <a:off x="494189" y="7241646"/>
            <a:ext cx="616123" cy="349098"/>
          </a:xfrm>
          <a:prstGeom prst="rect">
            <a:avLst/>
          </a:prstGeom>
          <a:noFill/>
          <a:ln w="9525" algn="ctr">
            <a:noFill/>
            <a:miter lim="800000"/>
            <a:headEnd/>
            <a:tailEnd/>
          </a:ln>
        </p:spPr>
        <p:txBody>
          <a:bodyPr wrap="none" lIns="101882" tIns="50941" rIns="101882" bIns="50941">
            <a:spAutoFit/>
          </a:bodyPr>
          <a:lstStyle/>
          <a:p>
            <a:r>
              <a:rPr lang="zh-CN" altLang="en-US" sz="1600" dirty="0">
                <a:latin typeface="微软雅黑" pitchFamily="34" charset="-122"/>
                <a:ea typeface="微软雅黑" pitchFamily="34" charset="-122"/>
              </a:rPr>
              <a:t>用户</a:t>
            </a:r>
          </a:p>
        </p:txBody>
      </p:sp>
      <p:pic>
        <p:nvPicPr>
          <p:cNvPr id="31754" name="Picture 9"/>
          <p:cNvPicPr>
            <a:picLocks noChangeAspect="1" noChangeArrowheads="1"/>
          </p:cNvPicPr>
          <p:nvPr/>
        </p:nvPicPr>
        <p:blipFill>
          <a:blip r:embed="rId4" cstate="print">
            <a:clrChange>
              <a:clrFrom>
                <a:srgbClr val="FEFEFE"/>
              </a:clrFrom>
              <a:clrTo>
                <a:srgbClr val="FEFEFE">
                  <a:alpha val="0"/>
                </a:srgbClr>
              </a:clrTo>
            </a:clrChange>
          </a:blip>
          <a:srcRect/>
          <a:stretch>
            <a:fillRect/>
          </a:stretch>
        </p:blipFill>
        <p:spPr bwMode="auto">
          <a:xfrm>
            <a:off x="845185" y="6307878"/>
            <a:ext cx="495935" cy="863600"/>
          </a:xfrm>
          <a:prstGeom prst="rect">
            <a:avLst/>
          </a:prstGeom>
          <a:noFill/>
          <a:ln w="9525">
            <a:noFill/>
            <a:miter lim="800000"/>
            <a:headEnd/>
            <a:tailEnd/>
          </a:ln>
        </p:spPr>
      </p:pic>
      <p:sp>
        <p:nvSpPr>
          <p:cNvPr id="31755" name="Line 10"/>
          <p:cNvSpPr>
            <a:spLocks noChangeShapeType="1"/>
          </p:cNvSpPr>
          <p:nvPr/>
        </p:nvSpPr>
        <p:spPr bwMode="auto">
          <a:xfrm>
            <a:off x="1341120" y="6822440"/>
            <a:ext cx="6454140" cy="0"/>
          </a:xfrm>
          <a:prstGeom prst="line">
            <a:avLst/>
          </a:prstGeom>
          <a:noFill/>
          <a:ln w="38100">
            <a:solidFill>
              <a:srgbClr val="F6A502"/>
            </a:solidFill>
            <a:round/>
            <a:headEnd type="triangle" w="med" len="med"/>
            <a:tailEnd/>
          </a:ln>
        </p:spPr>
        <p:txBody>
          <a:bodyPr lIns="101882" tIns="50941" rIns="101882" bIns="50941"/>
          <a:lstStyle/>
          <a:p>
            <a:endParaRPr lang="zh-CN" altLang="en-US">
              <a:latin typeface="微软雅黑" pitchFamily="34" charset="-122"/>
              <a:ea typeface="微软雅黑" pitchFamily="34" charset="-122"/>
            </a:endParaRPr>
          </a:p>
        </p:txBody>
      </p:sp>
      <p:sp>
        <p:nvSpPr>
          <p:cNvPr id="31756" name="Line 11"/>
          <p:cNvSpPr>
            <a:spLocks noChangeShapeType="1"/>
          </p:cNvSpPr>
          <p:nvPr/>
        </p:nvSpPr>
        <p:spPr bwMode="auto">
          <a:xfrm>
            <a:off x="1341120" y="6649720"/>
            <a:ext cx="6454140" cy="0"/>
          </a:xfrm>
          <a:prstGeom prst="line">
            <a:avLst/>
          </a:prstGeom>
          <a:noFill/>
          <a:ln w="38100">
            <a:solidFill>
              <a:schemeClr val="accent1"/>
            </a:solidFill>
            <a:round/>
            <a:headEn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pic>
        <p:nvPicPr>
          <p:cNvPr id="31757" name="Picture 12"/>
          <p:cNvPicPr>
            <a:picLocks noChangeAspect="1" noChangeArrowheads="1"/>
          </p:cNvPicPr>
          <p:nvPr/>
        </p:nvPicPr>
        <p:blipFill>
          <a:blip r:embed="rId5" cstate="print"/>
          <a:srcRect/>
          <a:stretch>
            <a:fillRect/>
          </a:stretch>
        </p:blipFill>
        <p:spPr bwMode="auto">
          <a:xfrm>
            <a:off x="3436620" y="6156749"/>
            <a:ext cx="3111818" cy="1183852"/>
          </a:xfrm>
          <a:prstGeom prst="rect">
            <a:avLst/>
          </a:prstGeom>
          <a:noFill/>
          <a:ln w="9525">
            <a:noFill/>
            <a:miter lim="800000"/>
            <a:headEnd/>
            <a:tailEnd/>
          </a:ln>
        </p:spPr>
      </p:pic>
      <p:sp>
        <p:nvSpPr>
          <p:cNvPr id="31758" name="Text Box 13"/>
          <p:cNvSpPr txBox="1">
            <a:spLocks noChangeArrowheads="1"/>
          </p:cNvSpPr>
          <p:nvPr/>
        </p:nvSpPr>
        <p:spPr bwMode="auto">
          <a:xfrm>
            <a:off x="8088630" y="7261437"/>
            <a:ext cx="1105377" cy="349038"/>
          </a:xfrm>
          <a:prstGeom prst="rect">
            <a:avLst/>
          </a:prstGeom>
          <a:noFill/>
          <a:ln w="9525" algn="ctr">
            <a:noFill/>
            <a:miter lim="800000"/>
            <a:headEnd/>
            <a:tailEnd/>
          </a:ln>
        </p:spPr>
        <p:txBody>
          <a:bodyPr lIns="101882" tIns="50941" rIns="101882" bIns="50941">
            <a:spAutoFit/>
          </a:bodyPr>
          <a:lstStyle/>
          <a:p>
            <a:r>
              <a:rPr lang="en-US" altLang="zh-CN" sz="1600" dirty="0">
                <a:latin typeface="微软雅黑" pitchFamily="34" charset="-122"/>
                <a:ea typeface="微软雅黑" pitchFamily="34" charset="-122"/>
              </a:rPr>
              <a:t>Web</a:t>
            </a:r>
            <a:r>
              <a:rPr lang="zh-CN" altLang="en-US" sz="1600" dirty="0">
                <a:latin typeface="微软雅黑" pitchFamily="34" charset="-122"/>
                <a:ea typeface="微软雅黑" pitchFamily="34" charset="-122"/>
              </a:rPr>
              <a:t>应用</a:t>
            </a:r>
            <a:endParaRPr lang="zh-CN" altLang="en-US" dirty="0">
              <a:latin typeface="微软雅黑" pitchFamily="34" charset="-122"/>
              <a:ea typeface="微软雅黑" pitchFamily="34" charset="-122"/>
            </a:endParaRPr>
          </a:p>
        </p:txBody>
      </p:sp>
      <p:sp>
        <p:nvSpPr>
          <p:cNvPr id="31759" name="Rectangle 14"/>
          <p:cNvSpPr>
            <a:spLocks noChangeArrowheads="1"/>
          </p:cNvSpPr>
          <p:nvPr/>
        </p:nvSpPr>
        <p:spPr bwMode="auto">
          <a:xfrm>
            <a:off x="1173480" y="4836160"/>
            <a:ext cx="7879080" cy="431800"/>
          </a:xfrm>
          <a:prstGeom prst="rect">
            <a:avLst/>
          </a:prstGeom>
          <a:solidFill>
            <a:srgbClr val="9351D5">
              <a:alpha val="81960"/>
            </a:srgbClr>
          </a:solidFill>
          <a:ln w="9525" algn="ctr">
            <a:solidFill>
              <a:schemeClr val="accent1"/>
            </a:solidFill>
            <a:miter lim="800000"/>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31760" name="Line 15"/>
          <p:cNvSpPr>
            <a:spLocks noChangeShapeType="1"/>
          </p:cNvSpPr>
          <p:nvPr/>
        </p:nvSpPr>
        <p:spPr bwMode="auto">
          <a:xfrm>
            <a:off x="3688080" y="4836160"/>
            <a:ext cx="0" cy="431800"/>
          </a:xfrm>
          <a:prstGeom prst="line">
            <a:avLst/>
          </a:prstGeom>
          <a:noFill/>
          <a:ln w="9525">
            <a:solidFill>
              <a:schemeClr val="accent1"/>
            </a:solid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31761" name="Line 16"/>
          <p:cNvSpPr>
            <a:spLocks noChangeShapeType="1"/>
          </p:cNvSpPr>
          <p:nvPr/>
        </p:nvSpPr>
        <p:spPr bwMode="auto">
          <a:xfrm>
            <a:off x="6537960" y="4836160"/>
            <a:ext cx="0" cy="431800"/>
          </a:xfrm>
          <a:prstGeom prst="line">
            <a:avLst/>
          </a:prstGeom>
          <a:noFill/>
          <a:ln w="9525">
            <a:solidFill>
              <a:schemeClr val="accent1"/>
            </a:solid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pic>
        <p:nvPicPr>
          <p:cNvPr id="31762" name="Picture 17"/>
          <p:cNvPicPr>
            <a:picLocks noChangeAspect="1" noChangeArrowheads="1"/>
          </p:cNvPicPr>
          <p:nvPr/>
        </p:nvPicPr>
        <p:blipFill>
          <a:blip r:embed="rId6" cstate="print"/>
          <a:srcRect/>
          <a:stretch>
            <a:fillRect/>
          </a:stretch>
        </p:blipFill>
        <p:spPr bwMode="auto">
          <a:xfrm>
            <a:off x="8123555" y="6872817"/>
            <a:ext cx="1344613" cy="295063"/>
          </a:xfrm>
          <a:prstGeom prst="rect">
            <a:avLst/>
          </a:prstGeom>
          <a:noFill/>
          <a:ln w="9525">
            <a:noFill/>
            <a:miter lim="800000"/>
            <a:headEnd/>
            <a:tailEnd/>
          </a:ln>
        </p:spPr>
      </p:pic>
      <p:pic>
        <p:nvPicPr>
          <p:cNvPr id="31763" name="Picture 18"/>
          <p:cNvPicPr>
            <a:picLocks noChangeAspect="1" noChangeArrowheads="1"/>
          </p:cNvPicPr>
          <p:nvPr/>
        </p:nvPicPr>
        <p:blipFill>
          <a:blip r:embed="rId6" cstate="print"/>
          <a:srcRect/>
          <a:stretch>
            <a:fillRect/>
          </a:stretch>
        </p:blipFill>
        <p:spPr bwMode="auto">
          <a:xfrm>
            <a:off x="8123555" y="6527377"/>
            <a:ext cx="1344613" cy="295063"/>
          </a:xfrm>
          <a:prstGeom prst="rect">
            <a:avLst/>
          </a:prstGeom>
          <a:noFill/>
          <a:ln w="9525">
            <a:noFill/>
            <a:miter lim="800000"/>
            <a:headEnd/>
            <a:tailEnd/>
          </a:ln>
        </p:spPr>
      </p:pic>
      <p:pic>
        <p:nvPicPr>
          <p:cNvPr id="31764" name="Picture 19"/>
          <p:cNvPicPr>
            <a:picLocks noChangeAspect="1" noChangeArrowheads="1"/>
          </p:cNvPicPr>
          <p:nvPr/>
        </p:nvPicPr>
        <p:blipFill>
          <a:blip r:embed="rId6" cstate="print"/>
          <a:srcRect/>
          <a:stretch>
            <a:fillRect/>
          </a:stretch>
        </p:blipFill>
        <p:spPr bwMode="auto">
          <a:xfrm>
            <a:off x="8123555" y="6174740"/>
            <a:ext cx="1348105" cy="295063"/>
          </a:xfrm>
          <a:prstGeom prst="rect">
            <a:avLst/>
          </a:prstGeom>
          <a:noFill/>
          <a:ln w="9525">
            <a:noFill/>
            <a:miter lim="800000"/>
            <a:headEnd/>
            <a:tailEnd/>
          </a:ln>
        </p:spPr>
      </p:pic>
      <p:sp>
        <p:nvSpPr>
          <p:cNvPr id="31765" name="AutoShape 20"/>
          <p:cNvSpPr>
            <a:spLocks noChangeArrowheads="1"/>
          </p:cNvSpPr>
          <p:nvPr/>
        </p:nvSpPr>
        <p:spPr bwMode="auto">
          <a:xfrm>
            <a:off x="9412288" y="6477000"/>
            <a:ext cx="562293" cy="557742"/>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24" name="Text Box 21"/>
          <p:cNvSpPr txBox="1">
            <a:spLocks noChangeArrowheads="1"/>
          </p:cNvSpPr>
          <p:nvPr/>
        </p:nvSpPr>
        <p:spPr bwMode="auto">
          <a:xfrm>
            <a:off x="251460" y="1376363"/>
            <a:ext cx="3352800" cy="2164397"/>
          </a:xfrm>
          <a:prstGeom prst="rect">
            <a:avLst/>
          </a:prstGeom>
          <a:solidFill>
            <a:srgbClr val="57A751"/>
          </a:solidFill>
          <a:ln w="9525">
            <a:miter lim="800000"/>
            <a:headEnd/>
            <a:tailEnd/>
          </a:ln>
          <a:scene3d>
            <a:camera prst="legacyPerspectiveBottom"/>
            <a:lightRig rig="legacyFlat3" dir="t"/>
          </a:scene3d>
          <a:sp3d extrusionH="121893000" prstMaterial="legacyMatte">
            <a:bevelT w="13500" h="13500" prst="angle"/>
            <a:bevelB w="13500" h="13500" prst="angle"/>
            <a:extrusionClr>
              <a:srgbClr val="57A751"/>
            </a:extrusionClr>
          </a:sp3d>
        </p:spPr>
        <p:txBody>
          <a:bodyPr lIns="101882" tIns="50941" rIns="101882" bIns="50941">
            <a:flatTx/>
          </a:bodyPr>
          <a:lstStyle/>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TCP</a:t>
            </a:r>
            <a:r>
              <a:rPr lang="zh-CN" altLang="en-US" sz="1300" dirty="0">
                <a:solidFill>
                  <a:schemeClr val="bg1"/>
                </a:solidFill>
                <a:latin typeface="微软雅黑" pitchFamily="34" charset="-122"/>
                <a:ea typeface="微软雅黑" pitchFamily="34" charset="-122"/>
              </a:rPr>
              <a:t>进程代理</a:t>
            </a:r>
            <a:r>
              <a:rPr lang="en-US" altLang="zh-CN" sz="1300" dirty="0">
                <a:solidFill>
                  <a:schemeClr val="bg1"/>
                </a:solidFill>
                <a:latin typeface="微软雅黑" pitchFamily="34" charset="-122"/>
                <a:ea typeface="微软雅黑" pitchFamily="34" charset="-122"/>
              </a:rPr>
              <a:t>(TCP Session Full Proxy)</a:t>
            </a:r>
          </a:p>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Net</a:t>
            </a:r>
            <a:r>
              <a:rPr lang="zh-CN" altLang="en-US" sz="1300" dirty="0">
                <a:solidFill>
                  <a:schemeClr val="bg1"/>
                </a:solidFill>
                <a:latin typeface="微软雅黑" pitchFamily="34" charset="-122"/>
                <a:ea typeface="微软雅黑" pitchFamily="34" charset="-122"/>
              </a:rPr>
              <a:t>防火墙</a:t>
            </a:r>
          </a:p>
          <a:p>
            <a:pPr marL="636765" lvl="1" indent="-127353">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NAT, ACL, PAT</a:t>
            </a:r>
          </a:p>
          <a:p>
            <a:pPr marL="198105" indent="-198105">
              <a:lnSpc>
                <a:spcPct val="80000"/>
              </a:lnSpc>
              <a:spcBef>
                <a:spcPct val="50000"/>
              </a:spcBef>
              <a:buFontTx/>
              <a:buChar char="•"/>
            </a:pPr>
            <a:r>
              <a:rPr lang="zh-CN" altLang="en-US" sz="1300" dirty="0">
                <a:solidFill>
                  <a:schemeClr val="bg1"/>
                </a:solidFill>
                <a:latin typeface="微软雅黑" pitchFamily="34" charset="-122"/>
                <a:ea typeface="微软雅黑" pitchFamily="34" charset="-122"/>
              </a:rPr>
              <a:t>进程维护</a:t>
            </a:r>
            <a:r>
              <a:rPr lang="en-US" altLang="zh-CN" sz="1300" dirty="0">
                <a:solidFill>
                  <a:schemeClr val="bg1"/>
                </a:solidFill>
                <a:latin typeface="微软雅黑" pitchFamily="34" charset="-122"/>
                <a:ea typeface="微软雅黑" pitchFamily="34" charset="-122"/>
              </a:rPr>
              <a:t>(Normalize Session)</a:t>
            </a:r>
            <a:endParaRPr lang="zh-CN" altLang="en-US"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zh-CN" altLang="en-US" sz="1300" dirty="0">
                <a:solidFill>
                  <a:schemeClr val="bg1"/>
                </a:solidFill>
                <a:latin typeface="微软雅黑" pitchFamily="34" charset="-122"/>
                <a:ea typeface="微软雅黑" pitchFamily="34" charset="-122"/>
              </a:rPr>
              <a:t>协议遵从</a:t>
            </a:r>
            <a:r>
              <a:rPr lang="en-US" altLang="zh-CN" sz="1300" dirty="0">
                <a:solidFill>
                  <a:schemeClr val="bg1"/>
                </a:solidFill>
                <a:latin typeface="微软雅黑" pitchFamily="34" charset="-122"/>
                <a:ea typeface="微软雅黑" pitchFamily="34" charset="-122"/>
              </a:rPr>
              <a:t>(Protocol Compliance)</a:t>
            </a:r>
          </a:p>
          <a:p>
            <a:pPr marL="198105" indent="-198105">
              <a:lnSpc>
                <a:spcPct val="80000"/>
              </a:lnSpc>
              <a:spcBef>
                <a:spcPct val="50000"/>
              </a:spcBef>
              <a:buFontTx/>
              <a:buChar char="•"/>
            </a:pPr>
            <a:r>
              <a:rPr lang="en-US" altLang="zh-CN" sz="1300" dirty="0" err="1">
                <a:solidFill>
                  <a:schemeClr val="bg1"/>
                </a:solidFill>
                <a:latin typeface="微软雅黑" pitchFamily="34" charset="-122"/>
                <a:ea typeface="微软雅黑" pitchFamily="34" charset="-122"/>
              </a:rPr>
              <a:t>SSL</a:t>
            </a:r>
            <a:r>
              <a:rPr lang="zh-CN" altLang="en-US" sz="1300" dirty="0">
                <a:solidFill>
                  <a:schemeClr val="bg1"/>
                </a:solidFill>
                <a:latin typeface="微软雅黑" pitchFamily="34" charset="-122"/>
                <a:ea typeface="微软雅黑" pitchFamily="34" charset="-122"/>
              </a:rPr>
              <a:t>加密／解密</a:t>
            </a:r>
            <a:endParaRPr lang="en-US" altLang="zh-CN"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HTTP</a:t>
            </a:r>
            <a:r>
              <a:rPr lang="zh-CN" altLang="en-US" sz="1300" dirty="0">
                <a:solidFill>
                  <a:schemeClr val="bg1"/>
                </a:solidFill>
                <a:latin typeface="微软雅黑" pitchFamily="34" charset="-122"/>
                <a:ea typeface="微软雅黑" pitchFamily="34" charset="-122"/>
              </a:rPr>
              <a:t>信头重写</a:t>
            </a:r>
            <a:endParaRPr lang="en-US" altLang="zh-CN"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URL</a:t>
            </a:r>
            <a:r>
              <a:rPr lang="zh-CN" altLang="en-US" sz="1300" dirty="0">
                <a:solidFill>
                  <a:schemeClr val="bg1"/>
                </a:solidFill>
                <a:latin typeface="微软雅黑" pitchFamily="34" charset="-122"/>
                <a:ea typeface="微软雅黑" pitchFamily="34" charset="-122"/>
              </a:rPr>
              <a:t>翻译</a:t>
            </a:r>
          </a:p>
        </p:txBody>
      </p:sp>
      <p:sp>
        <p:nvSpPr>
          <p:cNvPr id="25" name="Text Box 22"/>
          <p:cNvSpPr txBox="1">
            <a:spLocks noChangeArrowheads="1"/>
          </p:cNvSpPr>
          <p:nvPr/>
        </p:nvSpPr>
        <p:spPr bwMode="auto">
          <a:xfrm>
            <a:off x="3520440" y="1381761"/>
            <a:ext cx="3101340" cy="2164398"/>
          </a:xfrm>
          <a:prstGeom prst="rect">
            <a:avLst/>
          </a:prstGeom>
          <a:solidFill>
            <a:srgbClr val="57A751"/>
          </a:solidFill>
          <a:ln w="9525">
            <a:miter lim="800000"/>
            <a:headEnd/>
            <a:tailEnd/>
          </a:ln>
          <a:scene3d>
            <a:camera prst="legacyPerspectiveBottom"/>
            <a:lightRig rig="legacyFlat3" dir="t"/>
          </a:scene3d>
          <a:sp3d extrusionH="121893000" prstMaterial="legacyMatte">
            <a:bevelT w="13500" h="13500" prst="angle"/>
            <a:bevelB w="13500" h="13500" prst="angle"/>
            <a:extrusionClr>
              <a:srgbClr val="57A751"/>
            </a:extrusionClr>
          </a:sp3d>
        </p:spPr>
        <p:txBody>
          <a:bodyPr lIns="101882" tIns="50941" rIns="101882" bIns="50941">
            <a:flatTx/>
          </a:bodyPr>
          <a:lstStyle/>
          <a:p>
            <a:pPr marL="198105" indent="-198105">
              <a:lnSpc>
                <a:spcPct val="80000"/>
              </a:lnSpc>
              <a:spcBef>
                <a:spcPct val="50000"/>
              </a:spcBef>
              <a:buFontTx/>
              <a:buChar char="•"/>
            </a:pPr>
            <a:r>
              <a:rPr lang="zh-CN" altLang="en-US" sz="1300" dirty="0">
                <a:solidFill>
                  <a:schemeClr val="bg1"/>
                </a:solidFill>
                <a:latin typeface="微软雅黑" pitchFamily="34" charset="-122"/>
                <a:ea typeface="微软雅黑" pitchFamily="34" charset="-122"/>
              </a:rPr>
              <a:t>网站隐藏</a:t>
            </a: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防爬行</a:t>
            </a:r>
            <a:r>
              <a:rPr lang="en-US" altLang="zh-CN" sz="1300" dirty="0">
                <a:solidFill>
                  <a:schemeClr val="bg1"/>
                </a:solidFill>
                <a:latin typeface="微软雅黑" pitchFamily="34" charset="-122"/>
                <a:ea typeface="微软雅黑" pitchFamily="34" charset="-122"/>
              </a:rPr>
              <a:t>, Web</a:t>
            </a:r>
            <a:r>
              <a:rPr lang="zh-CN" altLang="en-US" sz="1300" dirty="0">
                <a:solidFill>
                  <a:schemeClr val="bg1"/>
                </a:solidFill>
                <a:latin typeface="微软雅黑" pitchFamily="34" charset="-122"/>
                <a:ea typeface="微软雅黑" pitchFamily="34" charset="-122"/>
              </a:rPr>
              <a:t>地址转换</a:t>
            </a:r>
          </a:p>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AAA</a:t>
            </a:r>
          </a:p>
          <a:p>
            <a:pPr marL="198105" indent="-198105">
              <a:lnSpc>
                <a:spcPct val="80000"/>
              </a:lnSpc>
              <a:spcBef>
                <a:spcPct val="50000"/>
              </a:spcBef>
              <a:buFontTx/>
              <a:buChar char="•"/>
            </a:pPr>
            <a:r>
              <a:rPr lang="zh-CN" altLang="en-US" sz="1300" dirty="0">
                <a:solidFill>
                  <a:schemeClr val="bg1"/>
                </a:solidFill>
                <a:latin typeface="微软雅黑" pitchFamily="34" charset="-122"/>
                <a:ea typeface="微软雅黑" pitchFamily="34" charset="-122"/>
              </a:rPr>
              <a:t>应用防</a:t>
            </a:r>
            <a:r>
              <a:rPr lang="en-US" altLang="zh-CN" sz="1300" dirty="0" err="1">
                <a:solidFill>
                  <a:schemeClr val="bg1"/>
                </a:solidFill>
                <a:latin typeface="微软雅黑" pitchFamily="34" charset="-122"/>
                <a:ea typeface="微软雅黑" pitchFamily="34" charset="-122"/>
              </a:rPr>
              <a:t>DoS</a:t>
            </a:r>
            <a:endParaRPr lang="en-US" altLang="zh-CN"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SQL/</a:t>
            </a:r>
            <a:r>
              <a:rPr lang="zh-CN" altLang="en-US" sz="1300" dirty="0">
                <a:solidFill>
                  <a:schemeClr val="bg1"/>
                </a:solidFill>
                <a:latin typeface="微软雅黑" pitchFamily="34" charset="-122"/>
                <a:ea typeface="微软雅黑" pitchFamily="34" charset="-122"/>
              </a:rPr>
              <a:t>命令注入</a:t>
            </a:r>
            <a:endParaRPr lang="en-US" altLang="zh-CN"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DAP (Global and Session)</a:t>
            </a:r>
          </a:p>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URL </a:t>
            </a:r>
            <a:r>
              <a:rPr lang="en-US" altLang="zh-CN" sz="1300" dirty="0" err="1">
                <a:solidFill>
                  <a:schemeClr val="bg1"/>
                </a:solidFill>
                <a:latin typeface="微软雅黑" pitchFamily="34" charset="-122"/>
                <a:ea typeface="微软雅黑" pitchFamily="34" charset="-122"/>
              </a:rPr>
              <a:t>ACLs</a:t>
            </a:r>
            <a:endParaRPr lang="en-US" altLang="zh-CN"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Forms</a:t>
            </a:r>
            <a:r>
              <a:rPr lang="zh-CN" altLang="en-US" sz="1300" dirty="0">
                <a:solidFill>
                  <a:schemeClr val="bg1"/>
                </a:solidFill>
                <a:latin typeface="微软雅黑" pitchFamily="34" charset="-122"/>
                <a:ea typeface="微软雅黑" pitchFamily="34" charset="-122"/>
              </a:rPr>
              <a:t>及</a:t>
            </a:r>
            <a:r>
              <a:rPr lang="en-US" altLang="zh-CN" sz="1300" dirty="0">
                <a:solidFill>
                  <a:schemeClr val="bg1"/>
                </a:solidFill>
                <a:latin typeface="微软雅黑" pitchFamily="34" charset="-122"/>
                <a:ea typeface="微软雅黑" pitchFamily="34" charset="-122"/>
              </a:rPr>
              <a:t>Cookie</a:t>
            </a:r>
            <a:r>
              <a:rPr lang="zh-CN" altLang="en-US" sz="1300" dirty="0">
                <a:solidFill>
                  <a:schemeClr val="bg1"/>
                </a:solidFill>
                <a:latin typeface="微软雅黑" pitchFamily="34" charset="-122"/>
                <a:ea typeface="微软雅黑" pitchFamily="34" charset="-122"/>
              </a:rPr>
              <a:t>窃取</a:t>
            </a:r>
          </a:p>
          <a:p>
            <a:pPr marL="198105" indent="-198105">
              <a:lnSpc>
                <a:spcPct val="80000"/>
              </a:lnSpc>
              <a:spcBef>
                <a:spcPct val="50000"/>
              </a:spcBef>
              <a:buFontTx/>
              <a:buChar char="•"/>
            </a:pPr>
            <a:r>
              <a:rPr lang="en-US" altLang="zh-CN" sz="1300" dirty="0" err="1">
                <a:solidFill>
                  <a:schemeClr val="bg1"/>
                </a:solidFill>
                <a:latin typeface="微软雅黑" pitchFamily="34" charset="-122"/>
                <a:ea typeface="微软雅黑" pitchFamily="34" charset="-122"/>
              </a:rPr>
              <a:t>REGEX</a:t>
            </a:r>
            <a:r>
              <a:rPr lang="zh-CN" altLang="en-US" sz="1300" dirty="0">
                <a:solidFill>
                  <a:schemeClr val="bg1"/>
                </a:solidFill>
                <a:latin typeface="微软雅黑" pitchFamily="34" charset="-122"/>
                <a:ea typeface="微软雅黑" pitchFamily="34" charset="-122"/>
              </a:rPr>
              <a:t>保护</a:t>
            </a:r>
          </a:p>
        </p:txBody>
      </p:sp>
      <p:sp>
        <p:nvSpPr>
          <p:cNvPr id="26" name="Text Box 23"/>
          <p:cNvSpPr txBox="1">
            <a:spLocks noChangeArrowheads="1"/>
          </p:cNvSpPr>
          <p:nvPr/>
        </p:nvSpPr>
        <p:spPr bwMode="auto">
          <a:xfrm>
            <a:off x="6705600" y="1381761"/>
            <a:ext cx="3101340" cy="2164398"/>
          </a:xfrm>
          <a:prstGeom prst="rect">
            <a:avLst/>
          </a:prstGeom>
          <a:solidFill>
            <a:srgbClr val="57A751"/>
          </a:solidFill>
          <a:ln w="9525">
            <a:miter lim="800000"/>
            <a:headEnd/>
            <a:tailEnd/>
          </a:ln>
          <a:scene3d>
            <a:camera prst="legacyPerspectiveBottom"/>
            <a:lightRig rig="legacyFlat3" dir="t"/>
          </a:scene3d>
          <a:sp3d extrusionH="121893000" prstMaterial="legacyMatte">
            <a:bevelT w="13500" h="13500" prst="angle"/>
            <a:bevelB w="13500" h="13500" prst="angle"/>
            <a:extrusionClr>
              <a:srgbClr val="57A751"/>
            </a:extrusionClr>
          </a:sp3d>
        </p:spPr>
        <p:txBody>
          <a:bodyPr lIns="101882" tIns="50941" rIns="101882" bIns="50941">
            <a:flatTx/>
          </a:bodyPr>
          <a:lstStyle/>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TCP Pooling</a:t>
            </a:r>
          </a:p>
          <a:p>
            <a:pPr marL="198105" indent="-198105">
              <a:lnSpc>
                <a:spcPct val="80000"/>
              </a:lnSpc>
              <a:spcBef>
                <a:spcPct val="50000"/>
              </a:spcBef>
              <a:buFontTx/>
              <a:buChar char="•"/>
            </a:pPr>
            <a:r>
              <a:rPr lang="zh-CN" altLang="en-US" sz="1300" dirty="0">
                <a:solidFill>
                  <a:schemeClr val="bg1"/>
                </a:solidFill>
                <a:latin typeface="微软雅黑" pitchFamily="34" charset="-122"/>
                <a:ea typeface="微软雅黑" pitchFamily="34" charset="-122"/>
              </a:rPr>
              <a:t>缓存</a:t>
            </a:r>
            <a:r>
              <a:rPr lang="en-US" altLang="zh-CN" sz="1300" dirty="0">
                <a:solidFill>
                  <a:schemeClr val="bg1"/>
                </a:solidFill>
                <a:latin typeface="微软雅黑" pitchFamily="34" charset="-122"/>
                <a:ea typeface="微软雅黑" pitchFamily="34" charset="-122"/>
              </a:rPr>
              <a:t>, </a:t>
            </a:r>
            <a:r>
              <a:rPr lang="en-US" altLang="zh-CN" sz="1300" dirty="0" err="1">
                <a:solidFill>
                  <a:schemeClr val="bg1"/>
                </a:solidFill>
                <a:latin typeface="微软雅黑" pitchFamily="34" charset="-122"/>
                <a:ea typeface="微软雅黑" pitchFamily="34" charset="-122"/>
              </a:rPr>
              <a:t>GZIP</a:t>
            </a:r>
            <a:r>
              <a:rPr lang="zh-CN" altLang="en-US" sz="1300" dirty="0">
                <a:solidFill>
                  <a:schemeClr val="bg1"/>
                </a:solidFill>
                <a:latin typeface="微软雅黑" pitchFamily="34" charset="-122"/>
                <a:ea typeface="微软雅黑" pitchFamily="34" charset="-122"/>
              </a:rPr>
              <a:t>压缩</a:t>
            </a:r>
            <a:endParaRPr lang="en-US" altLang="zh-CN"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en-US" altLang="zh-CN" sz="1300" dirty="0" err="1">
                <a:solidFill>
                  <a:schemeClr val="bg1"/>
                </a:solidFill>
                <a:latin typeface="微软雅黑" pitchFamily="34" charset="-122"/>
                <a:ea typeface="微软雅黑" pitchFamily="34" charset="-122"/>
              </a:rPr>
              <a:t>SSL</a:t>
            </a:r>
            <a:r>
              <a:rPr lang="zh-CN" altLang="en-US" sz="1300" dirty="0">
                <a:solidFill>
                  <a:schemeClr val="bg1"/>
                </a:solidFill>
                <a:latin typeface="微软雅黑" pitchFamily="34" charset="-122"/>
                <a:ea typeface="微软雅黑" pitchFamily="34" charset="-122"/>
              </a:rPr>
              <a:t>卸载</a:t>
            </a: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重新加密</a:t>
            </a:r>
            <a:endParaRPr lang="en-US" altLang="zh-CN"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zh-CN" altLang="en-US" sz="1300" dirty="0">
                <a:solidFill>
                  <a:schemeClr val="bg1"/>
                </a:solidFill>
                <a:latin typeface="微软雅黑" pitchFamily="34" charset="-122"/>
                <a:ea typeface="微软雅黑" pitchFamily="34" charset="-122"/>
              </a:rPr>
              <a:t>应用及服务器健康检查</a:t>
            </a:r>
            <a:endParaRPr lang="en-US" altLang="zh-CN"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zh-CN" altLang="en-US" sz="1300" dirty="0">
                <a:solidFill>
                  <a:schemeClr val="bg1"/>
                </a:solidFill>
                <a:latin typeface="微软雅黑" pitchFamily="34" charset="-122"/>
                <a:ea typeface="微软雅黑" pitchFamily="34" charset="-122"/>
              </a:rPr>
              <a:t>内容交换</a:t>
            </a:r>
            <a:r>
              <a:rPr lang="en-US" altLang="zh-CN" sz="1300" dirty="0">
                <a:solidFill>
                  <a:schemeClr val="bg1"/>
                </a:solidFill>
                <a:latin typeface="微软雅黑" pitchFamily="34" charset="-122"/>
                <a:ea typeface="微软雅黑" pitchFamily="34" charset="-122"/>
              </a:rPr>
              <a:t>(Content Switching)</a:t>
            </a:r>
          </a:p>
          <a:p>
            <a:pPr marL="198105" indent="-198105">
              <a:lnSpc>
                <a:spcPct val="80000"/>
              </a:lnSpc>
              <a:spcBef>
                <a:spcPct val="50000"/>
              </a:spcBef>
              <a:buFontTx/>
              <a:buChar char="•"/>
            </a:pPr>
            <a:r>
              <a:rPr lang="zh-CN" altLang="en-US" sz="1300" dirty="0">
                <a:solidFill>
                  <a:schemeClr val="bg1"/>
                </a:solidFill>
                <a:latin typeface="微软雅黑" pitchFamily="34" charset="-122"/>
                <a:ea typeface="微软雅黑" pitchFamily="34" charset="-122"/>
              </a:rPr>
              <a:t>负载均衡</a:t>
            </a:r>
            <a:endParaRPr lang="en-US" altLang="zh-CN"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zh-CN" altLang="en-US" sz="1300" dirty="0">
                <a:solidFill>
                  <a:schemeClr val="bg1"/>
                </a:solidFill>
                <a:latin typeface="微软雅黑" pitchFamily="34" charset="-122"/>
                <a:ea typeface="微软雅黑" pitchFamily="34" charset="-122"/>
              </a:rPr>
              <a:t>记录、监控、报告</a:t>
            </a:r>
            <a:endParaRPr lang="en-US" altLang="zh-CN" sz="1300" dirty="0">
              <a:solidFill>
                <a:schemeClr val="bg1"/>
              </a:solidFill>
              <a:latin typeface="微软雅黑" pitchFamily="34" charset="-122"/>
              <a:ea typeface="微软雅黑" pitchFamily="34" charset="-122"/>
            </a:endParaRPr>
          </a:p>
        </p:txBody>
      </p:sp>
      <p:sp>
        <p:nvSpPr>
          <p:cNvPr id="31769" name="Text Box 24"/>
          <p:cNvSpPr txBox="1">
            <a:spLocks noChangeArrowheads="1"/>
          </p:cNvSpPr>
          <p:nvPr/>
        </p:nvSpPr>
        <p:spPr bwMode="auto">
          <a:xfrm>
            <a:off x="2147888" y="4841558"/>
            <a:ext cx="718715" cy="410654"/>
          </a:xfrm>
          <a:prstGeom prst="rect">
            <a:avLst/>
          </a:prstGeom>
          <a:noFill/>
          <a:ln w="9525" algn="ctr">
            <a:noFill/>
            <a:miter lim="800000"/>
            <a:headEnd/>
            <a:tailEnd/>
          </a:ln>
        </p:spPr>
        <p:txBody>
          <a:bodyPr wrap="none" lIns="101882" tIns="50941" rIns="101882" bIns="50941">
            <a:spAutoFit/>
          </a:bodyPr>
          <a:lstStyle/>
          <a:p>
            <a:r>
              <a:rPr lang="zh-CN" altLang="en-US">
                <a:solidFill>
                  <a:schemeClr val="bg1"/>
                </a:solidFill>
                <a:latin typeface="微软雅黑" pitchFamily="34" charset="-122"/>
                <a:ea typeface="微软雅黑" pitchFamily="34" charset="-122"/>
              </a:rPr>
              <a:t>终止</a:t>
            </a:r>
          </a:p>
        </p:txBody>
      </p:sp>
      <p:sp>
        <p:nvSpPr>
          <p:cNvPr id="31770" name="Text Box 25"/>
          <p:cNvSpPr txBox="1">
            <a:spLocks noChangeArrowheads="1"/>
          </p:cNvSpPr>
          <p:nvPr/>
        </p:nvSpPr>
        <p:spPr bwMode="auto">
          <a:xfrm>
            <a:off x="4762024" y="4825366"/>
            <a:ext cx="718715" cy="410654"/>
          </a:xfrm>
          <a:prstGeom prst="rect">
            <a:avLst/>
          </a:prstGeom>
          <a:noFill/>
          <a:ln w="9525" algn="ctr">
            <a:noFill/>
            <a:miter lim="800000"/>
            <a:headEnd/>
            <a:tailEnd/>
          </a:ln>
        </p:spPr>
        <p:txBody>
          <a:bodyPr wrap="none" lIns="101882" tIns="50941" rIns="101882" bIns="50941">
            <a:spAutoFit/>
          </a:bodyPr>
          <a:lstStyle/>
          <a:p>
            <a:r>
              <a:rPr lang="zh-CN" altLang="en-US">
                <a:solidFill>
                  <a:schemeClr val="bg1"/>
                </a:solidFill>
                <a:latin typeface="微软雅黑" pitchFamily="34" charset="-122"/>
                <a:ea typeface="微软雅黑" pitchFamily="34" charset="-122"/>
              </a:rPr>
              <a:t>安全</a:t>
            </a:r>
          </a:p>
        </p:txBody>
      </p:sp>
      <p:sp>
        <p:nvSpPr>
          <p:cNvPr id="31771" name="Text Box 26"/>
          <p:cNvSpPr txBox="1">
            <a:spLocks noChangeArrowheads="1"/>
          </p:cNvSpPr>
          <p:nvPr/>
        </p:nvSpPr>
        <p:spPr bwMode="auto">
          <a:xfrm>
            <a:off x="7533323" y="4825366"/>
            <a:ext cx="718715" cy="410654"/>
          </a:xfrm>
          <a:prstGeom prst="rect">
            <a:avLst/>
          </a:prstGeom>
          <a:noFill/>
          <a:ln w="9525" algn="ctr">
            <a:noFill/>
            <a:miter lim="800000"/>
            <a:headEnd/>
            <a:tailEnd/>
          </a:ln>
        </p:spPr>
        <p:txBody>
          <a:bodyPr wrap="none" lIns="101882" tIns="50941" rIns="101882" bIns="50941">
            <a:spAutoFit/>
          </a:bodyPr>
          <a:lstStyle/>
          <a:p>
            <a:r>
              <a:rPr lang="zh-CN" altLang="en-US">
                <a:solidFill>
                  <a:schemeClr val="bg1"/>
                </a:solidFill>
                <a:latin typeface="微软雅黑" pitchFamily="34" charset="-122"/>
                <a:ea typeface="微软雅黑" pitchFamily="34" charset="-122"/>
              </a:rPr>
              <a:t>加速</a:t>
            </a:r>
          </a:p>
        </p:txBody>
      </p:sp>
      <p:sp>
        <p:nvSpPr>
          <p:cNvPr id="31772" name="标题 1"/>
          <p:cNvSpPr>
            <a:spLocks noGrp="1"/>
          </p:cNvSpPr>
          <p:nvPr>
            <p:ph type="title"/>
          </p:nvPr>
        </p:nvSpPr>
        <p:spPr>
          <a:xfrm>
            <a:off x="2849255" y="449705"/>
            <a:ext cx="2772056" cy="614597"/>
          </a:xfrm>
        </p:spPr>
        <p:txBody>
          <a:bodyPr anchor="t"/>
          <a:lstStyle/>
          <a:p>
            <a:pPr eaLnBrk="1" hangingPunct="1"/>
            <a:r>
              <a:rPr lang="zh-CN" altLang="en-US" dirty="0" smtClean="0">
                <a:solidFill>
                  <a:schemeClr val="bg1"/>
                </a:solidFill>
                <a:latin typeface="微软雅黑" pitchFamily="34" charset="-122"/>
                <a:ea typeface="微软雅黑" pitchFamily="34" charset="-122"/>
              </a:rPr>
              <a:t>技术原理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checkerboard(across)">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3035301" y="478971"/>
            <a:ext cx="3688080" cy="1295400"/>
          </a:xfrm>
        </p:spPr>
        <p:txBody>
          <a:bodyPr anchor="t"/>
          <a:lstStyle/>
          <a:p>
            <a:pPr eaLnBrk="1" hangingPunct="1"/>
            <a:r>
              <a:rPr lang="zh-CN" altLang="en-US" dirty="0" smtClean="0">
                <a:solidFill>
                  <a:schemeClr val="bg1"/>
                </a:solidFill>
                <a:latin typeface="微软雅黑" pitchFamily="34" charset="-122"/>
                <a:ea typeface="微软雅黑" pitchFamily="34" charset="-122"/>
              </a:rPr>
              <a:t>技术原理</a:t>
            </a:r>
          </a:p>
        </p:txBody>
      </p:sp>
      <p:sp>
        <p:nvSpPr>
          <p:cNvPr id="30723" name="内容占位符 2"/>
          <p:cNvSpPr>
            <a:spLocks noGrp="1"/>
          </p:cNvSpPr>
          <p:nvPr>
            <p:ph idx="1"/>
          </p:nvPr>
        </p:nvSpPr>
        <p:spPr>
          <a:xfrm>
            <a:off x="415834" y="1320573"/>
            <a:ext cx="9052560" cy="6234113"/>
          </a:xfrm>
        </p:spPr>
        <p:txBody>
          <a:bodyPr/>
          <a:lstStyle/>
          <a:p>
            <a:pPr eaLnBrk="1" hangingPunct="1">
              <a:lnSpc>
                <a:spcPct val="90000"/>
              </a:lnSpc>
              <a:buFontTx/>
              <a:buNone/>
            </a:pPr>
            <a:r>
              <a:rPr lang="zh-CN" altLang="en-US" sz="2500" dirty="0" smtClean="0">
                <a:latin typeface="微软雅黑" pitchFamily="34" charset="-122"/>
                <a:ea typeface="微软雅黑" pitchFamily="34" charset="-122"/>
              </a:rPr>
              <a:t>应用层深度包检测技术，在应层上识别</a:t>
            </a:r>
            <a:r>
              <a:rPr lang="en-US" altLang="zh-CN" sz="2500" dirty="0" smtClean="0">
                <a:latin typeface="微软雅黑" pitchFamily="34" charset="-122"/>
                <a:ea typeface="微软雅黑" pitchFamily="34" charset="-122"/>
              </a:rPr>
              <a:t>HTTP</a:t>
            </a:r>
            <a:r>
              <a:rPr lang="zh-CN" altLang="en-US" sz="2500" dirty="0" smtClean="0">
                <a:latin typeface="微软雅黑" pitchFamily="34" charset="-122"/>
                <a:ea typeface="微软雅黑" pitchFamily="34" charset="-122"/>
              </a:rPr>
              <a:t>数据流，    </a:t>
            </a:r>
            <a:endParaRPr lang="en-US" altLang="zh-CN" sz="2500" dirty="0" smtClean="0">
              <a:latin typeface="微软雅黑" pitchFamily="34" charset="-122"/>
              <a:ea typeface="微软雅黑" pitchFamily="34" charset="-122"/>
            </a:endParaRPr>
          </a:p>
          <a:p>
            <a:pPr eaLnBrk="1" hangingPunct="1">
              <a:lnSpc>
                <a:spcPct val="90000"/>
              </a:lnSpc>
              <a:buFontTx/>
              <a:buNone/>
            </a:pPr>
            <a:r>
              <a:rPr lang="zh-CN" altLang="en-US" sz="2400" dirty="0" smtClean="0">
                <a:latin typeface="微软雅黑" pitchFamily="34" charset="-122"/>
                <a:ea typeface="微软雅黑" pitchFamily="34" charset="-122"/>
              </a:rPr>
              <a:t>攻击者的会话在应用防火墙被终止，然后应用防火墙会进行如下处理：</a:t>
            </a:r>
          </a:p>
          <a:p>
            <a:pPr>
              <a:lnSpc>
                <a:spcPct val="90000"/>
              </a:lnSpc>
            </a:pPr>
            <a:r>
              <a:rPr lang="zh-CN" altLang="en-US" sz="2400" dirty="0" smtClean="0">
                <a:latin typeface="微软雅黑" pitchFamily="34" charset="-122"/>
                <a:ea typeface="微软雅黑" pitchFamily="34" charset="-122"/>
              </a:rPr>
              <a:t>请求头检查：对</a:t>
            </a:r>
            <a:r>
              <a:rPr lang="en-US" altLang="zh-CN" sz="2400" dirty="0" smtClean="0">
                <a:latin typeface="微软雅黑" pitchFamily="34" charset="-122"/>
                <a:ea typeface="微软雅黑" pitchFamily="34" charset="-122"/>
              </a:rPr>
              <a:t>HTTP</a:t>
            </a:r>
            <a:r>
              <a:rPr lang="zh-CN" altLang="en-US" sz="2400" dirty="0" smtClean="0">
                <a:latin typeface="微软雅黑" pitchFamily="34" charset="-122"/>
                <a:ea typeface="微软雅黑" pitchFamily="34" charset="-122"/>
              </a:rPr>
              <a:t>报文中请求头的名字和长度进行检查。</a:t>
            </a:r>
          </a:p>
          <a:p>
            <a:pPr>
              <a:lnSpc>
                <a:spcPct val="90000"/>
              </a:lnSpc>
            </a:pPr>
            <a:r>
              <a:rPr lang="zh-CN" altLang="en-US" sz="2400" dirty="0" smtClean="0">
                <a:latin typeface="微软雅黑" pitchFamily="34" charset="-122"/>
                <a:ea typeface="微软雅黑" pitchFamily="34" charset="-122"/>
              </a:rPr>
              <a:t>请求方法过滤：限制对指定</a:t>
            </a:r>
            <a:r>
              <a:rPr lang="en-US" altLang="zh-CN" sz="2400" dirty="0" smtClean="0">
                <a:latin typeface="微软雅黑" pitchFamily="34" charset="-122"/>
                <a:ea typeface="微软雅黑" pitchFamily="34" charset="-122"/>
              </a:rPr>
              <a:t>HTTP</a:t>
            </a:r>
            <a:r>
              <a:rPr lang="zh-CN" altLang="en-US" sz="2400" dirty="0" smtClean="0">
                <a:latin typeface="微软雅黑" pitchFamily="34" charset="-122"/>
                <a:ea typeface="微软雅黑" pitchFamily="34" charset="-122"/>
              </a:rPr>
              <a:t>请求方法的访问。</a:t>
            </a:r>
          </a:p>
          <a:p>
            <a:pPr>
              <a:lnSpc>
                <a:spcPct val="90000"/>
              </a:lnSpc>
            </a:pPr>
            <a:r>
              <a:rPr lang="zh-CN" altLang="en-US" sz="2400" dirty="0" smtClean="0">
                <a:latin typeface="微软雅黑" pitchFamily="34" charset="-122"/>
                <a:ea typeface="微软雅黑" pitchFamily="34" charset="-122"/>
              </a:rPr>
              <a:t>请求地址过滤：限制对指定</a:t>
            </a:r>
            <a:r>
              <a:rPr lang="en-US" altLang="zh-CN" sz="2400" dirty="0" smtClean="0">
                <a:latin typeface="微软雅黑" pitchFamily="34" charset="-122"/>
                <a:ea typeface="微软雅黑" pitchFamily="34" charset="-122"/>
              </a:rPr>
              <a:t>HTTP</a:t>
            </a:r>
            <a:r>
              <a:rPr lang="zh-CN" altLang="en-US" sz="2400" dirty="0" smtClean="0">
                <a:latin typeface="微软雅黑" pitchFamily="34" charset="-122"/>
                <a:ea typeface="微软雅黑" pitchFamily="34" charset="-122"/>
              </a:rPr>
              <a:t>请求地址的访问。</a:t>
            </a:r>
          </a:p>
          <a:p>
            <a:pPr>
              <a:lnSpc>
                <a:spcPct val="90000"/>
              </a:lnSpc>
            </a:pPr>
            <a:r>
              <a:rPr lang="zh-CN" altLang="en-US" sz="2400" dirty="0" smtClean="0">
                <a:latin typeface="微软雅黑" pitchFamily="34" charset="-122"/>
                <a:ea typeface="微软雅黑" pitchFamily="34" charset="-122"/>
              </a:rPr>
              <a:t>请求开始路径过滤：限制</a:t>
            </a:r>
            <a:r>
              <a:rPr lang="en-US" altLang="zh-CN" sz="2400" dirty="0" smtClean="0">
                <a:latin typeface="微软雅黑" pitchFamily="34" charset="-122"/>
                <a:ea typeface="微软雅黑" pitchFamily="34" charset="-122"/>
              </a:rPr>
              <a:t>HTTP</a:t>
            </a:r>
            <a:r>
              <a:rPr lang="zh-CN" altLang="en-US" sz="2400" dirty="0" smtClean="0">
                <a:latin typeface="微软雅黑" pitchFamily="34" charset="-122"/>
                <a:ea typeface="微软雅黑" pitchFamily="34" charset="-122"/>
              </a:rPr>
              <a:t>请求中的对指定开始路径地址的访问。</a:t>
            </a:r>
          </a:p>
          <a:p>
            <a:pPr>
              <a:lnSpc>
                <a:spcPct val="90000"/>
              </a:lnSpc>
            </a:pPr>
            <a:r>
              <a:rPr lang="zh-CN" altLang="en-US" sz="2400" dirty="0" smtClean="0">
                <a:latin typeface="微软雅黑" pitchFamily="34" charset="-122"/>
                <a:ea typeface="微软雅黑" pitchFamily="34" charset="-122"/>
              </a:rPr>
              <a:t>请求文件过滤：限制</a:t>
            </a:r>
            <a:r>
              <a:rPr lang="en-US" altLang="zh-CN" sz="2400" dirty="0" smtClean="0">
                <a:latin typeface="微软雅黑" pitchFamily="34" charset="-122"/>
                <a:ea typeface="微软雅黑" pitchFamily="34" charset="-122"/>
              </a:rPr>
              <a:t>HTTP</a:t>
            </a:r>
            <a:r>
              <a:rPr lang="zh-CN" altLang="en-US" sz="2400" dirty="0" smtClean="0">
                <a:latin typeface="微软雅黑" pitchFamily="34" charset="-122"/>
                <a:ea typeface="微软雅黑" pitchFamily="34" charset="-122"/>
              </a:rPr>
              <a:t>请求中的对指定文件的访问。</a:t>
            </a:r>
          </a:p>
          <a:p>
            <a:pPr>
              <a:lnSpc>
                <a:spcPct val="90000"/>
              </a:lnSpc>
            </a:pPr>
            <a:r>
              <a:rPr lang="zh-CN" altLang="en-US" sz="2400" dirty="0" smtClean="0">
                <a:latin typeface="微软雅黑" pitchFamily="34" charset="-122"/>
                <a:ea typeface="微软雅黑" pitchFamily="34" charset="-122"/>
              </a:rPr>
              <a:t>请求文件类型过滤：限制</a:t>
            </a:r>
            <a:r>
              <a:rPr lang="en-US" altLang="zh-CN" sz="2400" dirty="0" smtClean="0">
                <a:latin typeface="微软雅黑" pitchFamily="34" charset="-122"/>
                <a:ea typeface="微软雅黑" pitchFamily="34" charset="-122"/>
              </a:rPr>
              <a:t>HTTP</a:t>
            </a:r>
            <a:r>
              <a:rPr lang="zh-CN" altLang="en-US" sz="2400" dirty="0" smtClean="0">
                <a:latin typeface="微软雅黑" pitchFamily="34" charset="-122"/>
                <a:ea typeface="微软雅黑" pitchFamily="34" charset="-122"/>
              </a:rPr>
              <a:t>请求中的对指定文件类型的访问。</a:t>
            </a:r>
          </a:p>
          <a:p>
            <a:pPr>
              <a:lnSpc>
                <a:spcPct val="90000"/>
              </a:lnSpc>
            </a:pPr>
            <a:r>
              <a:rPr lang="zh-CN" altLang="en-US" sz="2400" dirty="0" smtClean="0">
                <a:latin typeface="微软雅黑" pitchFamily="34" charset="-122"/>
                <a:ea typeface="微软雅黑" pitchFamily="34" charset="-122"/>
              </a:rPr>
              <a:t>请求版本过滤：限制对指定</a:t>
            </a:r>
            <a:r>
              <a:rPr lang="en-US" altLang="zh-CN" sz="2400" dirty="0" smtClean="0">
                <a:latin typeface="微软雅黑" pitchFamily="34" charset="-122"/>
                <a:ea typeface="微软雅黑" pitchFamily="34" charset="-122"/>
              </a:rPr>
              <a:t>HTTP</a:t>
            </a:r>
            <a:r>
              <a:rPr lang="zh-CN" altLang="en-US" sz="2400" dirty="0" smtClean="0">
                <a:latin typeface="微软雅黑" pitchFamily="34" charset="-122"/>
                <a:ea typeface="微软雅黑" pitchFamily="34" charset="-122"/>
              </a:rPr>
              <a:t>版本的访问及完整性检查。</a:t>
            </a:r>
          </a:p>
          <a:p>
            <a:pPr>
              <a:lnSpc>
                <a:spcPct val="90000"/>
              </a:lnSpc>
            </a:pPr>
            <a:r>
              <a:rPr lang="zh-CN" altLang="en-US" sz="2400" dirty="0" smtClean="0">
                <a:latin typeface="微软雅黑" pitchFamily="34" charset="-122"/>
                <a:ea typeface="微软雅黑" pitchFamily="34" charset="-122"/>
              </a:rPr>
              <a:t>请求客户端过滤：限制对指定</a:t>
            </a:r>
            <a:r>
              <a:rPr lang="en-US" altLang="zh-CN" sz="2400" dirty="0" smtClean="0">
                <a:latin typeface="微软雅黑" pitchFamily="34" charset="-122"/>
                <a:ea typeface="微软雅黑" pitchFamily="34" charset="-122"/>
              </a:rPr>
              <a:t>HTTP</a:t>
            </a:r>
            <a:r>
              <a:rPr lang="zh-CN" altLang="en-US" sz="2400" dirty="0" smtClean="0">
                <a:latin typeface="微软雅黑" pitchFamily="34" charset="-122"/>
                <a:ea typeface="微软雅黑" pitchFamily="34" charset="-122"/>
              </a:rPr>
              <a:t>客户端的访问及完整性检查。</a:t>
            </a:r>
          </a:p>
          <a:p>
            <a:pPr>
              <a:lnSpc>
                <a:spcPct val="90000"/>
              </a:lnSpc>
            </a:pPr>
            <a:r>
              <a:rPr lang="zh-CN" altLang="en-US" sz="2400" dirty="0" smtClean="0">
                <a:latin typeface="微软雅黑" pitchFamily="34" charset="-122"/>
                <a:ea typeface="微软雅黑" pitchFamily="34" charset="-122"/>
              </a:rPr>
              <a:t>请求链接过滤：限制链接字段中含有的字符及完整性检查。</a:t>
            </a:r>
          </a:p>
          <a:p>
            <a:pPr>
              <a:lnSpc>
                <a:spcPct val="90000"/>
              </a:lnSpc>
            </a:pPr>
            <a:endParaRPr lang="zh-CN" altLang="en-US" sz="1700" dirty="0" smtClean="0">
              <a:latin typeface="微软雅黑" pitchFamily="34" charset="-122"/>
              <a:ea typeface="微软雅黑" pitchFamily="34" charset="-122"/>
            </a:endParaRPr>
          </a:p>
          <a:p>
            <a:pPr eaLnBrk="1" hangingPunct="1">
              <a:lnSpc>
                <a:spcPct val="90000"/>
              </a:lnSpc>
              <a:buFontTx/>
              <a:buNone/>
            </a:pPr>
            <a:endParaRPr lang="zh-CN" altLang="en-US" sz="17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8724" y="1705882"/>
            <a:ext cx="9051925" cy="5129213"/>
          </a:xfrm>
        </p:spPr>
        <p:txBody>
          <a:bodyPr/>
          <a:lstStyle/>
          <a:p>
            <a:pPr>
              <a:lnSpc>
                <a:spcPct val="90000"/>
              </a:lnSpc>
            </a:pPr>
            <a:r>
              <a:rPr lang="zh-CN" altLang="en-US" sz="2400" dirty="0" smtClean="0">
                <a:latin typeface="微软雅黑" pitchFamily="34" charset="-122"/>
                <a:ea typeface="微软雅黑" pitchFamily="34" charset="-122"/>
              </a:rPr>
              <a:t>鉴别类型过滤：限制对指定</a:t>
            </a:r>
            <a:r>
              <a:rPr lang="en-US" altLang="zh-CN" sz="2400" dirty="0" smtClean="0">
                <a:latin typeface="微软雅黑" pitchFamily="34" charset="-122"/>
                <a:ea typeface="微软雅黑" pitchFamily="34" charset="-122"/>
              </a:rPr>
              <a:t>HTTP</a:t>
            </a:r>
            <a:r>
              <a:rPr lang="zh-CN" altLang="en-US" sz="2400" dirty="0" smtClean="0">
                <a:latin typeface="微软雅黑" pitchFamily="34" charset="-122"/>
                <a:ea typeface="微软雅黑" pitchFamily="34" charset="-122"/>
              </a:rPr>
              <a:t>鉴别类型的访问。</a:t>
            </a:r>
          </a:p>
          <a:p>
            <a:pPr>
              <a:lnSpc>
                <a:spcPct val="90000"/>
              </a:lnSpc>
            </a:pPr>
            <a:r>
              <a:rPr lang="zh-CN" altLang="en-US" sz="2400" dirty="0" smtClean="0">
                <a:latin typeface="微软雅黑" pitchFamily="34" charset="-122"/>
                <a:ea typeface="微软雅黑" pitchFamily="34" charset="-122"/>
              </a:rPr>
              <a:t>鉴别帐号过滤：限制对指定</a:t>
            </a:r>
            <a:r>
              <a:rPr lang="en-US" altLang="zh-CN" sz="2400" dirty="0" smtClean="0">
                <a:latin typeface="微软雅黑" pitchFamily="34" charset="-122"/>
                <a:ea typeface="微软雅黑" pitchFamily="34" charset="-122"/>
              </a:rPr>
              <a:t>HTTP</a:t>
            </a:r>
            <a:r>
              <a:rPr lang="zh-CN" altLang="en-US" sz="2400" dirty="0" smtClean="0">
                <a:latin typeface="微软雅黑" pitchFamily="34" charset="-122"/>
                <a:ea typeface="微软雅黑" pitchFamily="34" charset="-122"/>
              </a:rPr>
              <a:t>鉴别帐号的访问。</a:t>
            </a:r>
          </a:p>
          <a:p>
            <a:pPr>
              <a:lnSpc>
                <a:spcPct val="90000"/>
              </a:lnSpc>
            </a:pPr>
            <a:r>
              <a:rPr lang="zh-CN" altLang="en-US" sz="2400" dirty="0" smtClean="0">
                <a:latin typeface="微软雅黑" pitchFamily="34" charset="-122"/>
                <a:ea typeface="微软雅黑" pitchFamily="34" charset="-122"/>
              </a:rPr>
              <a:t>内容长度过滤：限制对指定</a:t>
            </a:r>
            <a:r>
              <a:rPr lang="en-US" altLang="zh-CN" sz="2400" dirty="0" smtClean="0">
                <a:latin typeface="微软雅黑" pitchFamily="34" charset="-122"/>
                <a:ea typeface="微软雅黑" pitchFamily="34" charset="-122"/>
              </a:rPr>
              <a:t>HTTP</a:t>
            </a:r>
            <a:r>
              <a:rPr lang="zh-CN" altLang="en-US" sz="2400" dirty="0" smtClean="0">
                <a:latin typeface="微软雅黑" pitchFamily="34" charset="-122"/>
                <a:ea typeface="微软雅黑" pitchFamily="34" charset="-122"/>
              </a:rPr>
              <a:t>请求内容长度的访问。</a:t>
            </a:r>
          </a:p>
          <a:p>
            <a:pPr>
              <a:lnSpc>
                <a:spcPct val="90000"/>
              </a:lnSpc>
            </a:pPr>
            <a:r>
              <a:rPr lang="zh-CN" altLang="en-US" sz="2400" dirty="0" smtClean="0">
                <a:latin typeface="微软雅黑" pitchFamily="34" charset="-122"/>
                <a:ea typeface="微软雅黑" pitchFamily="34" charset="-122"/>
              </a:rPr>
              <a:t>内容类型过滤：限制对指定</a:t>
            </a:r>
            <a:r>
              <a:rPr lang="en-US" altLang="zh-CN" sz="2400" dirty="0" smtClean="0">
                <a:latin typeface="微软雅黑" pitchFamily="34" charset="-122"/>
                <a:ea typeface="微软雅黑" pitchFamily="34" charset="-122"/>
              </a:rPr>
              <a:t>HTTP</a:t>
            </a:r>
            <a:r>
              <a:rPr lang="zh-CN" altLang="en-US" sz="2400" dirty="0" smtClean="0">
                <a:latin typeface="微软雅黑" pitchFamily="34" charset="-122"/>
                <a:ea typeface="微软雅黑" pitchFamily="34" charset="-122"/>
              </a:rPr>
              <a:t>请求内容类型的访问。</a:t>
            </a:r>
          </a:p>
          <a:p>
            <a:pPr>
              <a:lnSpc>
                <a:spcPct val="90000"/>
              </a:lnSpc>
            </a:pPr>
            <a:r>
              <a:rPr lang="en-US" altLang="zh-CN" sz="2400" dirty="0" smtClean="0">
                <a:latin typeface="微软雅黑" pitchFamily="34" charset="-122"/>
                <a:ea typeface="微软雅黑" pitchFamily="34" charset="-122"/>
              </a:rPr>
              <a:t>URL</a:t>
            </a:r>
            <a:r>
              <a:rPr lang="zh-CN" altLang="en-US" sz="2400" dirty="0" smtClean="0">
                <a:latin typeface="微软雅黑" pitchFamily="34" charset="-122"/>
                <a:ea typeface="微软雅黑" pitchFamily="34" charset="-122"/>
              </a:rPr>
              <a:t>过滤：对提交的</a:t>
            </a:r>
            <a:r>
              <a:rPr lang="en-US" altLang="zh-CN" sz="2400" dirty="0" smtClean="0">
                <a:latin typeface="微软雅黑" pitchFamily="34" charset="-122"/>
                <a:ea typeface="微软雅黑" pitchFamily="34" charset="-122"/>
              </a:rPr>
              <a:t>URL</a:t>
            </a:r>
            <a:r>
              <a:rPr lang="zh-CN" altLang="en-US" sz="2400" dirty="0" smtClean="0">
                <a:latin typeface="微软雅黑" pitchFamily="34" charset="-122"/>
                <a:ea typeface="微软雅黑" pitchFamily="34" charset="-122"/>
              </a:rPr>
              <a:t>请求中的字符进行限制。</a:t>
            </a:r>
          </a:p>
          <a:p>
            <a:pPr>
              <a:lnSpc>
                <a:spcPct val="90000"/>
              </a:lnSpc>
            </a:pPr>
            <a:r>
              <a:rPr lang="zh-CN" altLang="en-US" sz="2400" dirty="0" smtClean="0">
                <a:latin typeface="微软雅黑" pitchFamily="34" charset="-122"/>
                <a:ea typeface="微软雅黑" pitchFamily="34" charset="-122"/>
              </a:rPr>
              <a:t>请求参数过滤：对</a:t>
            </a:r>
            <a:r>
              <a:rPr lang="en-US" altLang="zh-CN" sz="2400" dirty="0" smtClean="0">
                <a:latin typeface="微软雅黑" pitchFamily="34" charset="-122"/>
                <a:ea typeface="微软雅黑" pitchFamily="34" charset="-122"/>
              </a:rPr>
              <a:t>GET</a:t>
            </a:r>
            <a:r>
              <a:rPr lang="zh-CN" altLang="en-US" sz="2400" dirty="0" smtClean="0">
                <a:latin typeface="微软雅黑" pitchFamily="34" charset="-122"/>
                <a:ea typeface="微软雅黑" pitchFamily="34" charset="-122"/>
              </a:rPr>
              <a:t>方法提交的参数进行检查（包括注入式攻击和代码攻击）。</a:t>
            </a:r>
          </a:p>
          <a:p>
            <a:pPr>
              <a:lnSpc>
                <a:spcPct val="90000"/>
              </a:lnSpc>
            </a:pPr>
            <a:r>
              <a:rPr lang="zh-CN" altLang="en-US" sz="2400" dirty="0" smtClean="0">
                <a:latin typeface="微软雅黑" pitchFamily="34" charset="-122"/>
                <a:ea typeface="微软雅黑" pitchFamily="34" charset="-122"/>
              </a:rPr>
              <a:t>请求数据过滤：对</a:t>
            </a:r>
            <a:r>
              <a:rPr lang="en-US" altLang="zh-CN" sz="2400" dirty="0" smtClean="0">
                <a:latin typeface="微软雅黑" pitchFamily="34" charset="-122"/>
                <a:ea typeface="微软雅黑" pitchFamily="34" charset="-122"/>
              </a:rPr>
              <a:t>POST</a:t>
            </a:r>
            <a:r>
              <a:rPr lang="zh-CN" altLang="en-US" sz="2400" dirty="0" smtClean="0">
                <a:latin typeface="微软雅黑" pitchFamily="34" charset="-122"/>
                <a:ea typeface="微软雅黑" pitchFamily="34" charset="-122"/>
              </a:rPr>
              <a:t>方法提交的数据进行检查（包括注入式攻击和代码攻击）。</a:t>
            </a:r>
          </a:p>
          <a:p>
            <a:pPr>
              <a:lnSpc>
                <a:spcPct val="90000"/>
              </a:lnSpc>
            </a:pPr>
            <a:r>
              <a:rPr lang="en-US" altLang="zh-CN" sz="2400" dirty="0" smtClean="0">
                <a:latin typeface="微软雅黑" pitchFamily="34" charset="-122"/>
                <a:ea typeface="微软雅黑" pitchFamily="34" charset="-122"/>
              </a:rPr>
              <a:t>Cookie</a:t>
            </a:r>
            <a:r>
              <a:rPr lang="zh-CN" altLang="en-US" sz="2400" dirty="0" smtClean="0">
                <a:latin typeface="微软雅黑" pitchFamily="34" charset="-122"/>
                <a:ea typeface="微软雅黑" pitchFamily="34" charset="-122"/>
              </a:rPr>
              <a:t>过滤：对</a:t>
            </a:r>
            <a:r>
              <a:rPr lang="en-US" altLang="zh-CN" sz="2400" dirty="0" smtClean="0">
                <a:latin typeface="微软雅黑" pitchFamily="34" charset="-122"/>
                <a:ea typeface="微软雅黑" pitchFamily="34" charset="-122"/>
              </a:rPr>
              <a:t>Cookie</a:t>
            </a:r>
            <a:r>
              <a:rPr lang="zh-CN" altLang="en-US" sz="2400" dirty="0" smtClean="0">
                <a:latin typeface="微软雅黑" pitchFamily="34" charset="-122"/>
                <a:ea typeface="微软雅黑" pitchFamily="34" charset="-122"/>
              </a:rPr>
              <a:t>内容进行检查。</a:t>
            </a:r>
          </a:p>
          <a:p>
            <a:pPr>
              <a:lnSpc>
                <a:spcPct val="90000"/>
              </a:lnSpc>
            </a:pPr>
            <a:r>
              <a:rPr lang="zh-CN" altLang="en-US" sz="2400" dirty="0" smtClean="0">
                <a:latin typeface="微软雅黑" pitchFamily="34" charset="-122"/>
                <a:ea typeface="微软雅黑" pitchFamily="34" charset="-122"/>
              </a:rPr>
              <a:t>盗链检查：对指定的文件类型进行参考域的检查。</a:t>
            </a:r>
          </a:p>
          <a:p>
            <a:pPr>
              <a:lnSpc>
                <a:spcPct val="90000"/>
              </a:lnSpc>
            </a:pPr>
            <a:r>
              <a:rPr lang="zh-CN" altLang="en-US" sz="2400" dirty="0" smtClean="0">
                <a:latin typeface="微软雅黑" pitchFamily="34" charset="-122"/>
                <a:ea typeface="微软雅黑" pitchFamily="34" charset="-122"/>
              </a:rPr>
              <a:t>跨站脚本攻击检查：对指定的文件类型进行参考开始路径的检查。</a:t>
            </a:r>
            <a:endParaRPr lang="zh-CN" altLang="en-US" sz="2400" dirty="0">
              <a:latin typeface="微软雅黑" pitchFamily="34" charset="-122"/>
              <a:ea typeface="微软雅黑" pitchFamily="34" charset="-122"/>
            </a:endParaRPr>
          </a:p>
        </p:txBody>
      </p:sp>
      <p:sp>
        <p:nvSpPr>
          <p:cNvPr id="4" name="页脚占位符 3"/>
          <p:cNvSpPr>
            <a:spLocks noGrp="1"/>
          </p:cNvSpPr>
          <p:nvPr>
            <p:ph type="ftr" sz="quarter" idx="10"/>
          </p:nvPr>
        </p:nvSpPr>
        <p:spPr/>
        <p:txBody>
          <a:bodyPr/>
          <a:lstStyle/>
          <a:p>
            <a:pPr>
              <a:defRPr/>
            </a:pPr>
            <a:r>
              <a:rPr lang="en-US" smtClean="0"/>
              <a:t>Barracuda Networks Confidential</a:t>
            </a:r>
            <a:endParaRPr lang="en-US"/>
          </a:p>
        </p:txBody>
      </p:sp>
      <p:sp>
        <p:nvSpPr>
          <p:cNvPr id="5" name="灯片编号占位符 4"/>
          <p:cNvSpPr>
            <a:spLocks noGrp="1"/>
          </p:cNvSpPr>
          <p:nvPr>
            <p:ph type="sldNum" sz="quarter" idx="11"/>
          </p:nvPr>
        </p:nvSpPr>
        <p:spPr/>
        <p:txBody>
          <a:bodyPr/>
          <a:lstStyle/>
          <a:p>
            <a:pPr>
              <a:defRPr/>
            </a:pPr>
            <a:fld id="{08F2345C-BA12-44E2-99D4-06D78DAD37D3}" type="slidenum">
              <a:rPr lang="zh-CN" altLang="en-US" smtClean="0"/>
              <a:pPr>
                <a:defRPr/>
              </a:pPr>
              <a:t>24</a:t>
            </a:fld>
            <a:endParaRPr lang="en-US" altLang="zh-CN"/>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3238" y="1065439"/>
            <a:ext cx="9051925" cy="1295400"/>
          </a:xfrm>
        </p:spPr>
        <p:txBody>
          <a:bodyPr/>
          <a:lstStyle/>
          <a:p>
            <a:r>
              <a:rPr lang="zh-CN" altLang="zh-CN" dirty="0" smtClean="0"/>
              <a:t>来自用户的</a:t>
            </a:r>
            <a:r>
              <a:rPr lang="en-US" altLang="zh-CN" dirty="0" smtClean="0"/>
              <a:t>INBOUND</a:t>
            </a:r>
            <a:r>
              <a:rPr lang="zh-CN" altLang="zh-CN" dirty="0" smtClean="0"/>
              <a:t>流量</a:t>
            </a:r>
            <a:br>
              <a:rPr lang="zh-CN" altLang="zh-CN" dirty="0" smtClean="0"/>
            </a:br>
            <a:endParaRPr lang="zh-CN" altLang="en-US" dirty="0"/>
          </a:p>
        </p:txBody>
      </p:sp>
      <p:sp>
        <p:nvSpPr>
          <p:cNvPr id="4" name="页脚占位符 3"/>
          <p:cNvSpPr>
            <a:spLocks noGrp="1"/>
          </p:cNvSpPr>
          <p:nvPr>
            <p:ph type="ftr" sz="quarter" idx="10"/>
          </p:nvPr>
        </p:nvSpPr>
        <p:spPr/>
        <p:txBody>
          <a:bodyPr/>
          <a:lstStyle/>
          <a:p>
            <a:pPr>
              <a:defRPr/>
            </a:pPr>
            <a:r>
              <a:rPr lang="en-US" smtClean="0"/>
              <a:t>Barracuda Networks Confidential</a:t>
            </a:r>
            <a:endParaRPr lang="en-US"/>
          </a:p>
        </p:txBody>
      </p:sp>
      <p:sp>
        <p:nvSpPr>
          <p:cNvPr id="5" name="灯片编号占位符 4"/>
          <p:cNvSpPr>
            <a:spLocks noGrp="1"/>
          </p:cNvSpPr>
          <p:nvPr>
            <p:ph type="sldNum" sz="quarter" idx="11"/>
          </p:nvPr>
        </p:nvSpPr>
        <p:spPr/>
        <p:txBody>
          <a:bodyPr/>
          <a:lstStyle/>
          <a:p>
            <a:pPr>
              <a:defRPr/>
            </a:pPr>
            <a:fld id="{08F2345C-BA12-44E2-99D4-06D78DAD37D3}" type="slidenum">
              <a:rPr lang="zh-CN" altLang="en-US" smtClean="0"/>
              <a:pPr>
                <a:defRPr/>
              </a:pPr>
              <a:t>25</a:t>
            </a:fld>
            <a:endParaRPr lang="en-US" altLang="zh-CN"/>
          </a:p>
        </p:txBody>
      </p:sp>
      <p:pic>
        <p:nvPicPr>
          <p:cNvPr id="196610" name="Picture 2"/>
          <p:cNvPicPr>
            <a:picLocks noGrp="1" noChangeAspect="1" noChangeArrowheads="1"/>
          </p:cNvPicPr>
          <p:nvPr>
            <p:ph idx="1"/>
          </p:nvPr>
        </p:nvPicPr>
        <p:blipFill>
          <a:blip r:embed="rId2" cstate="print"/>
          <a:srcRect/>
          <a:stretch>
            <a:fillRect/>
          </a:stretch>
        </p:blipFill>
        <p:spPr bwMode="auto">
          <a:xfrm>
            <a:off x="675367" y="1751806"/>
            <a:ext cx="8192861" cy="5367158"/>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发送给用户的</a:t>
            </a:r>
            <a:r>
              <a:rPr lang="en-US" altLang="zh-CN" dirty="0" smtClean="0"/>
              <a:t>OUTBOUND</a:t>
            </a:r>
            <a:r>
              <a:rPr lang="zh-CN" altLang="zh-CN" dirty="0" smtClean="0"/>
              <a:t>流量</a:t>
            </a:r>
            <a:endParaRPr lang="zh-CN" altLang="zh-CN" dirty="0"/>
          </a:p>
        </p:txBody>
      </p:sp>
      <p:sp>
        <p:nvSpPr>
          <p:cNvPr id="4" name="页脚占位符 3"/>
          <p:cNvSpPr>
            <a:spLocks noGrp="1"/>
          </p:cNvSpPr>
          <p:nvPr>
            <p:ph type="ftr" sz="quarter" idx="10"/>
          </p:nvPr>
        </p:nvSpPr>
        <p:spPr/>
        <p:txBody>
          <a:bodyPr/>
          <a:lstStyle/>
          <a:p>
            <a:pPr>
              <a:defRPr/>
            </a:pPr>
            <a:r>
              <a:rPr lang="en-US" smtClean="0"/>
              <a:t>Barracuda Networks Confidential</a:t>
            </a:r>
            <a:endParaRPr lang="en-US"/>
          </a:p>
        </p:txBody>
      </p:sp>
      <p:sp>
        <p:nvSpPr>
          <p:cNvPr id="5" name="灯片编号占位符 4"/>
          <p:cNvSpPr>
            <a:spLocks noGrp="1"/>
          </p:cNvSpPr>
          <p:nvPr>
            <p:ph type="sldNum" sz="quarter" idx="11"/>
          </p:nvPr>
        </p:nvSpPr>
        <p:spPr/>
        <p:txBody>
          <a:bodyPr/>
          <a:lstStyle/>
          <a:p>
            <a:pPr>
              <a:defRPr/>
            </a:pPr>
            <a:fld id="{08F2345C-BA12-44E2-99D4-06D78DAD37D3}" type="slidenum">
              <a:rPr lang="zh-CN" altLang="en-US" smtClean="0"/>
              <a:pPr>
                <a:defRPr/>
              </a:pPr>
              <a:t>26</a:t>
            </a:fld>
            <a:endParaRPr lang="en-US" altLang="zh-CN"/>
          </a:p>
        </p:txBody>
      </p:sp>
      <p:pic>
        <p:nvPicPr>
          <p:cNvPr id="197634" name="Picture 2"/>
          <p:cNvPicPr>
            <a:picLocks noGrp="1" noChangeAspect="1" noChangeArrowheads="1"/>
          </p:cNvPicPr>
          <p:nvPr>
            <p:ph idx="1"/>
          </p:nvPr>
        </p:nvPicPr>
        <p:blipFill>
          <a:blip r:embed="rId2" cstate="print"/>
          <a:srcRect/>
          <a:stretch>
            <a:fillRect/>
          </a:stretch>
        </p:blipFill>
        <p:spPr bwMode="auto">
          <a:xfrm>
            <a:off x="646113" y="1963852"/>
            <a:ext cx="9093819" cy="4785291"/>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body" idx="4294967295"/>
          </p:nvPr>
        </p:nvSpPr>
        <p:spPr>
          <a:xfrm>
            <a:off x="644639" y="2162629"/>
            <a:ext cx="9413761" cy="4955949"/>
          </a:xfrm>
        </p:spPr>
        <p:txBody>
          <a:bodyPr/>
          <a:lstStyle/>
          <a:p>
            <a:pPr marL="551863" indent="-551863">
              <a:buFont typeface="Times" charset="0"/>
              <a:buAutoNum type="arabicPeriod"/>
            </a:pPr>
            <a:r>
              <a:rPr lang="zh-CN" altLang="en-US" sz="3900" dirty="0" smtClean="0">
                <a:latin typeface="微软雅黑" pitchFamily="34" charset="-122"/>
                <a:ea typeface="微软雅黑" pitchFamily="34" charset="-122"/>
              </a:rPr>
              <a:t>保护应用基础架构</a:t>
            </a:r>
            <a:endParaRPr lang="en-US" altLang="zh-CN" sz="3900" dirty="0" smtClean="0">
              <a:latin typeface="微软雅黑" pitchFamily="34" charset="-122"/>
              <a:ea typeface="微软雅黑" pitchFamily="34" charset="-122"/>
            </a:endParaRPr>
          </a:p>
          <a:p>
            <a:pPr marL="933922" lvl="1" indent="-424510">
              <a:buFont typeface="Wingdings" pitchFamily="2" charset="2"/>
              <a:buChar char="ü"/>
            </a:pPr>
            <a:r>
              <a:rPr lang="zh-CN" altLang="en-US" dirty="0" smtClean="0">
                <a:latin typeface="微软雅黑" pitchFamily="34" charset="-122"/>
                <a:ea typeface="微软雅黑" pitchFamily="34" charset="-122"/>
              </a:rPr>
              <a:t>隐藏</a:t>
            </a:r>
            <a:endParaRPr lang="en-US" altLang="zh-CN" dirty="0" smtClean="0">
              <a:latin typeface="微软雅黑" pitchFamily="34" charset="-122"/>
              <a:ea typeface="微软雅黑" pitchFamily="34" charset="-122"/>
            </a:endParaRPr>
          </a:p>
          <a:p>
            <a:pPr marL="933922" lvl="1" indent="-424510">
              <a:buFont typeface="Wingdings" pitchFamily="2" charset="2"/>
              <a:buChar char="ü"/>
            </a:pPr>
            <a:r>
              <a:rPr lang="en-US" altLang="zh-CN" dirty="0" smtClean="0">
                <a:latin typeface="微软雅黑" pitchFamily="34" charset="-122"/>
                <a:ea typeface="微软雅黑" pitchFamily="34" charset="-122"/>
              </a:rPr>
              <a:t>Cookie </a:t>
            </a:r>
            <a:r>
              <a:rPr lang="zh-CN" altLang="en-US" dirty="0" smtClean="0">
                <a:latin typeface="微软雅黑" pitchFamily="34" charset="-122"/>
                <a:ea typeface="微软雅黑" pitchFamily="34" charset="-122"/>
              </a:rPr>
              <a:t>安全</a:t>
            </a:r>
            <a:endParaRPr lang="en-US" altLang="zh-CN" dirty="0" smtClean="0">
              <a:latin typeface="微软雅黑" pitchFamily="34" charset="-122"/>
              <a:ea typeface="微软雅黑" pitchFamily="34" charset="-122"/>
            </a:endParaRPr>
          </a:p>
          <a:p>
            <a:pPr marL="933922" lvl="1" indent="-424510">
              <a:buFont typeface="Wingdings" pitchFamily="2" charset="2"/>
              <a:buChar char="ü"/>
            </a:pPr>
            <a:r>
              <a:rPr lang="en-US" altLang="zh-CN" dirty="0" smtClean="0">
                <a:latin typeface="微软雅黑" pitchFamily="34" charset="-122"/>
                <a:ea typeface="微软雅黑" pitchFamily="34" charset="-122"/>
              </a:rPr>
              <a:t>Web </a:t>
            </a:r>
            <a:r>
              <a:rPr lang="zh-CN" altLang="en-US" dirty="0" smtClean="0">
                <a:latin typeface="微软雅黑" pitchFamily="34" charset="-122"/>
                <a:ea typeface="微软雅黑" pitchFamily="34" charset="-122"/>
              </a:rPr>
              <a:t>地址转换</a:t>
            </a:r>
            <a:endParaRPr lang="en-US" altLang="zh-CN" dirty="0" smtClean="0">
              <a:latin typeface="微软雅黑" pitchFamily="34" charset="-122"/>
              <a:ea typeface="微软雅黑" pitchFamily="34" charset="-122"/>
            </a:endParaRPr>
          </a:p>
          <a:p>
            <a:pPr marL="551863" indent="-551863">
              <a:buFont typeface="Times" charset="0"/>
              <a:buAutoNum type="arabicPeriod"/>
            </a:pPr>
            <a:r>
              <a:rPr lang="en-US" altLang="zh-CN" sz="3900" dirty="0" smtClean="0">
                <a:latin typeface="微软雅黑" pitchFamily="34" charset="-122"/>
                <a:ea typeface="微软雅黑" pitchFamily="34" charset="-122"/>
              </a:rPr>
              <a:t> </a:t>
            </a:r>
            <a:r>
              <a:rPr lang="zh-CN" altLang="en-US" sz="3900" dirty="0" smtClean="0">
                <a:latin typeface="微软雅黑" pitchFamily="34" charset="-122"/>
                <a:ea typeface="微软雅黑" pitchFamily="34" charset="-122"/>
              </a:rPr>
              <a:t>根据应用强化安全</a:t>
            </a:r>
            <a:endParaRPr lang="en-US" altLang="zh-CN" sz="3900" dirty="0" smtClean="0">
              <a:latin typeface="微软雅黑" pitchFamily="34" charset="-122"/>
              <a:ea typeface="微软雅黑" pitchFamily="34" charset="-122"/>
            </a:endParaRPr>
          </a:p>
          <a:p>
            <a:pPr marL="933922" lvl="1" indent="-424510">
              <a:buFont typeface="Wingdings" pitchFamily="2" charset="2"/>
              <a:buChar char="ü"/>
            </a:pPr>
            <a:r>
              <a:rPr lang="zh-CN" altLang="en-US" dirty="0" smtClean="0">
                <a:latin typeface="微软雅黑" pitchFamily="34" charset="-122"/>
                <a:ea typeface="微软雅黑" pitchFamily="34" charset="-122"/>
              </a:rPr>
              <a:t>动态应用建模</a:t>
            </a:r>
            <a:endParaRPr lang="en-US" altLang="zh-CN" dirty="0" smtClean="0">
              <a:latin typeface="微软雅黑" pitchFamily="34" charset="-122"/>
              <a:ea typeface="微软雅黑" pitchFamily="34" charset="-122"/>
            </a:endParaRPr>
          </a:p>
          <a:p>
            <a:pPr marL="551863" indent="-551863">
              <a:buFont typeface="Times" charset="0"/>
              <a:buAutoNum type="arabicPeriod"/>
            </a:pPr>
            <a:r>
              <a:rPr lang="en-US" altLang="zh-CN" sz="3900" dirty="0" smtClean="0">
                <a:latin typeface="微软雅黑" pitchFamily="34" charset="-122"/>
                <a:ea typeface="微软雅黑" pitchFamily="34" charset="-122"/>
              </a:rPr>
              <a:t> </a:t>
            </a:r>
            <a:r>
              <a:rPr lang="zh-CN" altLang="en-US" sz="3900" dirty="0" smtClean="0">
                <a:latin typeface="微软雅黑" pitchFamily="34" charset="-122"/>
                <a:ea typeface="微软雅黑" pitchFamily="34" charset="-122"/>
              </a:rPr>
              <a:t>弹性安全策略</a:t>
            </a:r>
            <a:endParaRPr lang="en-US" altLang="zh-CN" sz="3900" dirty="0" smtClean="0">
              <a:latin typeface="微软雅黑" pitchFamily="34" charset="-122"/>
              <a:ea typeface="微软雅黑" pitchFamily="34" charset="-122"/>
            </a:endParaRPr>
          </a:p>
          <a:p>
            <a:pPr marL="933922" lvl="1" indent="-424510">
              <a:buFont typeface="Wingdings" pitchFamily="2" charset="2"/>
              <a:buChar char="ü"/>
            </a:pPr>
            <a:r>
              <a:rPr lang="zh-CN" altLang="en-US" dirty="0" smtClean="0">
                <a:latin typeface="微软雅黑" pitchFamily="34" charset="-122"/>
                <a:ea typeface="微软雅黑" pitchFamily="34" charset="-122"/>
              </a:rPr>
              <a:t>颗粒度极小，可高度自定义的</a:t>
            </a:r>
            <a:r>
              <a:rPr lang="en-US" altLang="zh-CN" dirty="0" smtClean="0">
                <a:latin typeface="微软雅黑" pitchFamily="34" charset="-122"/>
                <a:ea typeface="微软雅黑" pitchFamily="34" charset="-122"/>
              </a:rPr>
              <a:t>Web </a:t>
            </a:r>
            <a:r>
              <a:rPr lang="zh-CN" altLang="en-US" dirty="0" smtClean="0">
                <a:latin typeface="微软雅黑" pitchFamily="34" charset="-122"/>
                <a:ea typeface="微软雅黑" pitchFamily="34" charset="-122"/>
              </a:rPr>
              <a:t>访问控制列表</a:t>
            </a:r>
            <a:endParaRPr lang="en-US" altLang="zh-CN" dirty="0" smtClean="0">
              <a:latin typeface="微软雅黑" pitchFamily="34" charset="-122"/>
              <a:ea typeface="微软雅黑" pitchFamily="34" charset="-122"/>
            </a:endParaRPr>
          </a:p>
        </p:txBody>
      </p:sp>
      <p:sp>
        <p:nvSpPr>
          <p:cNvPr id="32771" name="Rectangle 4"/>
          <p:cNvSpPr>
            <a:spLocks noChangeArrowheads="1"/>
          </p:cNvSpPr>
          <p:nvPr/>
        </p:nvSpPr>
        <p:spPr bwMode="auto">
          <a:xfrm>
            <a:off x="449943" y="1190172"/>
            <a:ext cx="4442460" cy="949960"/>
          </a:xfrm>
          <a:prstGeom prst="rect">
            <a:avLst/>
          </a:prstGeom>
          <a:noFill/>
          <a:ln w="9525" algn="ctr">
            <a:noFill/>
            <a:miter lim="800000"/>
            <a:headEnd/>
            <a:tailEnd/>
          </a:ln>
        </p:spPr>
        <p:txBody>
          <a:bodyPr lIns="101882" tIns="50941" rIns="101882" bIns="50941" anchor="ctr"/>
          <a:lstStyle/>
          <a:p>
            <a:r>
              <a:rPr lang="zh-CN" altLang="en-US" sz="3900" dirty="0">
                <a:latin typeface="+mj-ea"/>
                <a:ea typeface="+mj-ea"/>
              </a:rPr>
              <a:t>三步实现应用安全</a:t>
            </a:r>
            <a:endParaRPr lang="en-GB" altLang="zh-CN" sz="3900" dirty="0">
              <a:latin typeface="+mj-ea"/>
              <a:ea typeface="+mj-ea"/>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reeform 2"/>
          <p:cNvSpPr>
            <a:spLocks noChangeArrowheads="1"/>
          </p:cNvSpPr>
          <p:nvPr/>
        </p:nvSpPr>
        <p:spPr bwMode="auto">
          <a:xfrm>
            <a:off x="2406333" y="4681432"/>
            <a:ext cx="3314383" cy="1322388"/>
          </a:xfrm>
          <a:custGeom>
            <a:avLst/>
            <a:gdLst>
              <a:gd name="T0" fmla="*/ 2147483647 w 8370"/>
              <a:gd name="T1" fmla="*/ 2147483647 h 3241"/>
              <a:gd name="T2" fmla="*/ 2147483647 w 8370"/>
              <a:gd name="T3" fmla="*/ 2147483647 h 3241"/>
              <a:gd name="T4" fmla="*/ 2147483647 w 8370"/>
              <a:gd name="T5" fmla="*/ 0 h 3241"/>
              <a:gd name="T6" fmla="*/ 2147483647 w 8370"/>
              <a:gd name="T7" fmla="*/ 2147483647 h 3241"/>
              <a:gd name="T8" fmla="*/ 2147483647 w 8370"/>
              <a:gd name="T9" fmla="*/ 2147483647 h 3241"/>
              <a:gd name="T10" fmla="*/ 2147483647 w 8370"/>
              <a:gd name="T11" fmla="*/ 2147483647 h 3241"/>
              <a:gd name="T12" fmla="*/ 2147483647 w 8370"/>
              <a:gd name="T13" fmla="*/ 2147483647 h 3241"/>
              <a:gd name="T14" fmla="*/ 2147483647 w 8370"/>
              <a:gd name="T15" fmla="*/ 2147483647 h 3241"/>
              <a:gd name="T16" fmla="*/ 0 w 8370"/>
              <a:gd name="T17" fmla="*/ 2147483647 h 3241"/>
              <a:gd name="T18" fmla="*/ 2147483647 w 8370"/>
              <a:gd name="T19" fmla="*/ 2147483647 h 3241"/>
              <a:gd name="T20" fmla="*/ 2147483647 w 8370"/>
              <a:gd name="T21" fmla="*/ 2147483647 h 32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370"/>
              <a:gd name="T34" fmla="*/ 0 h 3241"/>
              <a:gd name="T35" fmla="*/ 8370 w 8370"/>
              <a:gd name="T36" fmla="*/ 3241 h 32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370" h="3241">
                <a:moveTo>
                  <a:pt x="1593" y="810"/>
                </a:moveTo>
                <a:lnTo>
                  <a:pt x="6722" y="810"/>
                </a:lnTo>
                <a:lnTo>
                  <a:pt x="6722" y="0"/>
                </a:lnTo>
                <a:lnTo>
                  <a:pt x="8369" y="1647"/>
                </a:lnTo>
                <a:lnTo>
                  <a:pt x="6776" y="3240"/>
                </a:lnTo>
                <a:lnTo>
                  <a:pt x="6776" y="2484"/>
                </a:lnTo>
                <a:lnTo>
                  <a:pt x="1593" y="2484"/>
                </a:lnTo>
                <a:lnTo>
                  <a:pt x="1593" y="3213"/>
                </a:lnTo>
                <a:lnTo>
                  <a:pt x="0" y="1620"/>
                </a:lnTo>
                <a:lnTo>
                  <a:pt x="1593" y="27"/>
                </a:lnTo>
                <a:lnTo>
                  <a:pt x="1593" y="810"/>
                </a:lnTo>
              </a:path>
            </a:pathLst>
          </a:custGeom>
          <a:gradFill rotWithShape="0">
            <a:gsLst>
              <a:gs pos="0">
                <a:srgbClr val="FFFFFF"/>
              </a:gs>
              <a:gs pos="50000">
                <a:srgbClr val="008080"/>
              </a:gs>
              <a:gs pos="100000">
                <a:srgbClr val="FFFFFF"/>
              </a:gs>
            </a:gsLst>
            <a:lin ang="5400000" scaled="1"/>
          </a:gradFill>
          <a:ln w="9525">
            <a:noFill/>
            <a:round/>
            <a:headEnd/>
            <a:tailEnd/>
          </a:ln>
        </p:spPr>
        <p:txBody>
          <a:bodyPr wrap="none" lIns="101882" tIns="50941" rIns="101882" bIns="50941" anchor="ctr"/>
          <a:lstStyle/>
          <a:p>
            <a:endParaRPr lang="zh-CN" altLang="en-US">
              <a:latin typeface="+mj-ea"/>
              <a:ea typeface="+mj-ea"/>
            </a:endParaRPr>
          </a:p>
        </p:txBody>
      </p:sp>
      <p:sp>
        <p:nvSpPr>
          <p:cNvPr id="33795" name="Text Box 4"/>
          <p:cNvSpPr txBox="1">
            <a:spLocks noChangeArrowheads="1"/>
          </p:cNvSpPr>
          <p:nvPr/>
        </p:nvSpPr>
        <p:spPr bwMode="auto">
          <a:xfrm>
            <a:off x="738664" y="2020465"/>
            <a:ext cx="1005840" cy="1486112"/>
          </a:xfrm>
          <a:prstGeom prst="rect">
            <a:avLst/>
          </a:prstGeom>
          <a:noFill/>
          <a:ln w="9525">
            <a:noFill/>
            <a:miter lim="800000"/>
            <a:headEnd/>
            <a:tailEnd/>
          </a:ln>
        </p:spPr>
        <p:txBody>
          <a:bodyPr lIns="0" tIns="0" rIns="0" bIns="0">
            <a:spAutoFit/>
          </a:bodyPr>
          <a:lstStyle/>
          <a:p>
            <a:pPr>
              <a:lnSpc>
                <a:spcPct val="86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1100" dirty="0">
                <a:latin typeface="+mj-ea"/>
                <a:ea typeface="+mj-ea"/>
              </a:rPr>
              <a:t>1</a:t>
            </a:r>
          </a:p>
        </p:txBody>
      </p:sp>
      <p:sp>
        <p:nvSpPr>
          <p:cNvPr id="33796" name="Oval 5"/>
          <p:cNvSpPr>
            <a:spLocks noChangeArrowheads="1"/>
          </p:cNvSpPr>
          <p:nvPr/>
        </p:nvSpPr>
        <p:spPr bwMode="auto">
          <a:xfrm>
            <a:off x="392907" y="1822556"/>
            <a:ext cx="1657191" cy="1739794"/>
          </a:xfrm>
          <a:prstGeom prst="ellipse">
            <a:avLst/>
          </a:prstGeom>
          <a:noFill/>
          <a:ln w="91440">
            <a:solidFill>
              <a:srgbClr val="000000"/>
            </a:solidFill>
            <a:round/>
            <a:headEnd/>
            <a:tailEnd/>
          </a:ln>
        </p:spPr>
        <p:txBody>
          <a:bodyPr wrap="none" lIns="101882" tIns="50941" rIns="101882" bIns="50941" anchor="ctr"/>
          <a:lstStyle/>
          <a:p>
            <a:endParaRPr lang="zh-CN" altLang="en-US">
              <a:latin typeface="+mj-ea"/>
              <a:ea typeface="+mj-ea"/>
            </a:endParaRPr>
          </a:p>
        </p:txBody>
      </p:sp>
      <p:sp>
        <p:nvSpPr>
          <p:cNvPr id="33797" name="Text Box 6"/>
          <p:cNvSpPr txBox="1">
            <a:spLocks noChangeArrowheads="1"/>
          </p:cNvSpPr>
          <p:nvPr/>
        </p:nvSpPr>
        <p:spPr bwMode="auto">
          <a:xfrm>
            <a:off x="2357438" y="2105025"/>
            <a:ext cx="7206774" cy="388620"/>
          </a:xfrm>
          <a:prstGeom prst="rect">
            <a:avLst/>
          </a:prstGeom>
          <a:noFill/>
          <a:ln w="9525">
            <a:noFill/>
            <a:miter lim="800000"/>
            <a:headEnd/>
            <a:tailEnd/>
          </a:ln>
        </p:spPr>
        <p:txBody>
          <a:bodyPr lIns="0" tIns="0" rIns="0" bIns="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zh-CN" altLang="en-US" sz="2700" dirty="0">
                <a:latin typeface="+mj-ea"/>
                <a:ea typeface="+mj-ea"/>
              </a:rPr>
              <a:t>终止所有流量，我们就可以管理它。</a:t>
            </a:r>
            <a:endParaRPr lang="en-GB" sz="2700" dirty="0">
              <a:latin typeface="+mj-ea"/>
              <a:ea typeface="+mj-ea"/>
            </a:endParaRPr>
          </a:p>
        </p:txBody>
      </p:sp>
      <p:pic>
        <p:nvPicPr>
          <p:cNvPr id="33798" name="Picture 7"/>
          <p:cNvPicPr>
            <a:picLocks noChangeAspect="1" noChangeArrowheads="1"/>
          </p:cNvPicPr>
          <p:nvPr/>
        </p:nvPicPr>
        <p:blipFill>
          <a:blip r:embed="rId3" cstate="print"/>
          <a:srcRect/>
          <a:stretch>
            <a:fillRect/>
          </a:stretch>
        </p:blipFill>
        <p:spPr bwMode="auto">
          <a:xfrm>
            <a:off x="6055995" y="4339590"/>
            <a:ext cx="2814955" cy="1070505"/>
          </a:xfrm>
          <a:prstGeom prst="rect">
            <a:avLst/>
          </a:prstGeom>
          <a:noFill/>
          <a:ln w="9525">
            <a:noFill/>
            <a:miter lim="800000"/>
            <a:headEnd/>
            <a:tailEnd/>
          </a:ln>
        </p:spPr>
      </p:pic>
      <p:pic>
        <p:nvPicPr>
          <p:cNvPr id="33799" name="Picture 8"/>
          <p:cNvPicPr>
            <a:picLocks noChangeAspect="1" noChangeArrowheads="1"/>
          </p:cNvPicPr>
          <p:nvPr/>
        </p:nvPicPr>
        <p:blipFill>
          <a:blip r:embed="rId4" cstate="print"/>
          <a:srcRect/>
          <a:stretch>
            <a:fillRect/>
          </a:stretch>
        </p:blipFill>
        <p:spPr bwMode="auto">
          <a:xfrm>
            <a:off x="1058227" y="4145281"/>
            <a:ext cx="644367" cy="1099291"/>
          </a:xfrm>
          <a:prstGeom prst="rect">
            <a:avLst/>
          </a:prstGeom>
          <a:noFill/>
          <a:ln w="9525">
            <a:noFill/>
            <a:miter lim="800000"/>
            <a:headEnd/>
            <a:tailEnd/>
          </a:ln>
        </p:spPr>
      </p:pic>
      <p:pic>
        <p:nvPicPr>
          <p:cNvPr id="33800" name="Picture 9"/>
          <p:cNvPicPr>
            <a:picLocks noChangeAspect="1" noChangeArrowheads="1"/>
          </p:cNvPicPr>
          <p:nvPr/>
        </p:nvPicPr>
        <p:blipFill>
          <a:blip r:embed="rId5" cstate="print"/>
          <a:srcRect/>
          <a:stretch>
            <a:fillRect/>
          </a:stretch>
        </p:blipFill>
        <p:spPr bwMode="auto">
          <a:xfrm>
            <a:off x="796290" y="4490720"/>
            <a:ext cx="667068" cy="1135275"/>
          </a:xfrm>
          <a:prstGeom prst="rect">
            <a:avLst/>
          </a:prstGeom>
          <a:noFill/>
          <a:ln w="9525">
            <a:noFill/>
            <a:miter lim="800000"/>
            <a:headEnd/>
            <a:tailEnd/>
          </a:ln>
        </p:spPr>
      </p:pic>
      <p:pic>
        <p:nvPicPr>
          <p:cNvPr id="33801" name="Picture 10"/>
          <p:cNvPicPr>
            <a:picLocks noChangeAspect="1" noChangeArrowheads="1"/>
          </p:cNvPicPr>
          <p:nvPr/>
        </p:nvPicPr>
        <p:blipFill>
          <a:blip r:embed="rId6" cstate="print"/>
          <a:srcRect/>
          <a:stretch>
            <a:fillRect/>
          </a:stretch>
        </p:blipFill>
        <p:spPr bwMode="auto">
          <a:xfrm>
            <a:off x="1280002" y="4586077"/>
            <a:ext cx="632143" cy="1099290"/>
          </a:xfrm>
          <a:prstGeom prst="rect">
            <a:avLst/>
          </a:prstGeom>
          <a:noFill/>
          <a:ln w="9525">
            <a:noFill/>
            <a:miter lim="800000"/>
            <a:headEnd/>
            <a:tailEnd/>
          </a:ln>
        </p:spPr>
      </p:pic>
      <p:sp>
        <p:nvSpPr>
          <p:cNvPr id="33802" name="Freeform 11"/>
          <p:cNvSpPr>
            <a:spLocks noChangeArrowheads="1"/>
          </p:cNvSpPr>
          <p:nvPr/>
        </p:nvSpPr>
        <p:spPr bwMode="auto">
          <a:xfrm>
            <a:off x="2427288" y="3657706"/>
            <a:ext cx="3314383" cy="1322387"/>
          </a:xfrm>
          <a:custGeom>
            <a:avLst/>
            <a:gdLst>
              <a:gd name="T0" fmla="*/ 2147483647 w 8370"/>
              <a:gd name="T1" fmla="*/ 2147483647 h 3241"/>
              <a:gd name="T2" fmla="*/ 2147483647 w 8370"/>
              <a:gd name="T3" fmla="*/ 2147483647 h 3241"/>
              <a:gd name="T4" fmla="*/ 2147483647 w 8370"/>
              <a:gd name="T5" fmla="*/ 0 h 3241"/>
              <a:gd name="T6" fmla="*/ 2147483647 w 8370"/>
              <a:gd name="T7" fmla="*/ 2147483647 h 3241"/>
              <a:gd name="T8" fmla="*/ 2147483647 w 8370"/>
              <a:gd name="T9" fmla="*/ 2147483647 h 3241"/>
              <a:gd name="T10" fmla="*/ 2147483647 w 8370"/>
              <a:gd name="T11" fmla="*/ 2147483647 h 3241"/>
              <a:gd name="T12" fmla="*/ 2147483647 w 8370"/>
              <a:gd name="T13" fmla="*/ 2147483647 h 3241"/>
              <a:gd name="T14" fmla="*/ 2147483647 w 8370"/>
              <a:gd name="T15" fmla="*/ 2147483647 h 3241"/>
              <a:gd name="T16" fmla="*/ 0 w 8370"/>
              <a:gd name="T17" fmla="*/ 2147483647 h 3241"/>
              <a:gd name="T18" fmla="*/ 2147483647 w 8370"/>
              <a:gd name="T19" fmla="*/ 2147483647 h 3241"/>
              <a:gd name="T20" fmla="*/ 2147483647 w 8370"/>
              <a:gd name="T21" fmla="*/ 2147483647 h 32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370"/>
              <a:gd name="T34" fmla="*/ 0 h 3241"/>
              <a:gd name="T35" fmla="*/ 8370 w 8370"/>
              <a:gd name="T36" fmla="*/ 3241 h 32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370" h="3241">
                <a:moveTo>
                  <a:pt x="1593" y="810"/>
                </a:moveTo>
                <a:lnTo>
                  <a:pt x="6722" y="810"/>
                </a:lnTo>
                <a:lnTo>
                  <a:pt x="6722" y="0"/>
                </a:lnTo>
                <a:lnTo>
                  <a:pt x="8369" y="1647"/>
                </a:lnTo>
                <a:lnTo>
                  <a:pt x="6776" y="3240"/>
                </a:lnTo>
                <a:lnTo>
                  <a:pt x="6776" y="2484"/>
                </a:lnTo>
                <a:lnTo>
                  <a:pt x="1593" y="2484"/>
                </a:lnTo>
                <a:lnTo>
                  <a:pt x="1593" y="3213"/>
                </a:lnTo>
                <a:lnTo>
                  <a:pt x="0" y="1620"/>
                </a:lnTo>
                <a:lnTo>
                  <a:pt x="1593" y="27"/>
                </a:lnTo>
                <a:lnTo>
                  <a:pt x="1593" y="810"/>
                </a:lnTo>
              </a:path>
            </a:pathLst>
          </a:custGeom>
          <a:gradFill rotWithShape="0">
            <a:gsLst>
              <a:gs pos="0">
                <a:srgbClr val="FFFFFF"/>
              </a:gs>
              <a:gs pos="50000">
                <a:srgbClr val="FF0000"/>
              </a:gs>
              <a:gs pos="100000">
                <a:srgbClr val="FFFFFF"/>
              </a:gs>
            </a:gsLst>
            <a:lin ang="5400000" scaled="1"/>
          </a:gradFill>
          <a:ln w="9525">
            <a:noFill/>
            <a:round/>
            <a:headEnd/>
            <a:tailEnd/>
          </a:ln>
        </p:spPr>
        <p:txBody>
          <a:bodyPr wrap="none" lIns="101882" tIns="50941" rIns="101882" bIns="50941" anchor="ctr"/>
          <a:lstStyle/>
          <a:p>
            <a:endParaRPr lang="zh-CN" altLang="en-US">
              <a:latin typeface="+mj-ea"/>
              <a:ea typeface="+mj-ea"/>
            </a:endParaRPr>
          </a:p>
        </p:txBody>
      </p:sp>
      <p:sp>
        <p:nvSpPr>
          <p:cNvPr id="33803" name="Text Box 12"/>
          <p:cNvSpPr txBox="1">
            <a:spLocks noChangeArrowheads="1"/>
          </p:cNvSpPr>
          <p:nvPr/>
        </p:nvSpPr>
        <p:spPr bwMode="auto">
          <a:xfrm>
            <a:off x="3806825" y="4141682"/>
            <a:ext cx="866775" cy="386388"/>
          </a:xfrm>
          <a:prstGeom prst="rect">
            <a:avLst/>
          </a:prstGeom>
          <a:noFill/>
          <a:ln w="9525">
            <a:noFill/>
            <a:miter lim="800000"/>
            <a:headEnd/>
            <a:tailEnd/>
          </a:ln>
        </p:spPr>
        <p:txBody>
          <a:bodyPr wrap="square" lIns="0" tIns="0" rIns="0" bIns="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i="1" dirty="0" err="1">
                <a:latin typeface="+mj-ea"/>
                <a:ea typeface="+mj-ea"/>
              </a:rPr>
              <a:t>tcp</a:t>
            </a:r>
            <a:endParaRPr lang="en-GB" altLang="zh-CN" sz="2700" i="1" dirty="0">
              <a:latin typeface="+mj-ea"/>
              <a:ea typeface="+mj-ea"/>
            </a:endParaRPr>
          </a:p>
        </p:txBody>
      </p:sp>
      <p:sp>
        <p:nvSpPr>
          <p:cNvPr id="33804" name="Text Box 13"/>
          <p:cNvSpPr txBox="1">
            <a:spLocks noChangeArrowheads="1"/>
          </p:cNvSpPr>
          <p:nvPr/>
        </p:nvSpPr>
        <p:spPr bwMode="auto">
          <a:xfrm>
            <a:off x="3806825" y="5167207"/>
            <a:ext cx="492443" cy="383223"/>
          </a:xfrm>
          <a:prstGeom prst="rect">
            <a:avLst/>
          </a:prstGeom>
          <a:noFill/>
          <a:ln w="9525">
            <a:noFill/>
            <a:miter lim="800000"/>
            <a:headEnd/>
            <a:tailEnd/>
          </a:ln>
        </p:spPr>
        <p:txBody>
          <a:bodyPr lIns="0" tIns="0" rIns="0" bIns="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i="1" dirty="0" err="1">
                <a:latin typeface="+mj-ea"/>
                <a:ea typeface="+mj-ea"/>
              </a:rPr>
              <a:t>ssl</a:t>
            </a:r>
            <a:endParaRPr lang="en-GB" altLang="zh-CN" sz="2700" i="1" dirty="0">
              <a:latin typeface="+mj-ea"/>
              <a:ea typeface="+mj-ea"/>
            </a:endParaRPr>
          </a:p>
        </p:txBody>
      </p:sp>
      <p:sp>
        <p:nvSpPr>
          <p:cNvPr id="33805" name="Text Box 14"/>
          <p:cNvSpPr txBox="1">
            <a:spLocks noChangeArrowheads="1"/>
          </p:cNvSpPr>
          <p:nvPr/>
        </p:nvSpPr>
        <p:spPr bwMode="auto">
          <a:xfrm>
            <a:off x="2200275" y="6557963"/>
            <a:ext cx="7243445" cy="388620"/>
          </a:xfrm>
          <a:prstGeom prst="rect">
            <a:avLst/>
          </a:prstGeom>
          <a:noFill/>
          <a:ln w="9525">
            <a:noFill/>
            <a:miter lim="800000"/>
            <a:headEnd/>
            <a:tailEnd/>
          </a:ln>
        </p:spPr>
        <p:txBody>
          <a:bodyPr lIns="0" tIns="0" rIns="0" bIns="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zh-CN" altLang="en-US" sz="2700" i="1" dirty="0">
                <a:latin typeface="+mj-ea"/>
                <a:ea typeface="+mj-ea"/>
              </a:rPr>
              <a:t>严格意义上来说，这是“反向代理”。</a:t>
            </a:r>
            <a:endParaRPr lang="en-GB" sz="2700" i="1" dirty="0">
              <a:latin typeface="+mj-ea"/>
              <a:ea typeface="+mj-ea"/>
            </a:endParaRPr>
          </a:p>
        </p:txBody>
      </p:sp>
      <p:sp>
        <p:nvSpPr>
          <p:cNvPr id="33808" name="Rectangle 4"/>
          <p:cNvSpPr>
            <a:spLocks noChangeArrowheads="1"/>
          </p:cNvSpPr>
          <p:nvPr/>
        </p:nvSpPr>
        <p:spPr bwMode="auto">
          <a:xfrm>
            <a:off x="2070782" y="1142305"/>
            <a:ext cx="6797448" cy="1264815"/>
          </a:xfrm>
          <a:prstGeom prst="rect">
            <a:avLst/>
          </a:prstGeom>
          <a:noFill/>
          <a:ln w="9525" algn="ctr">
            <a:noFill/>
            <a:miter lim="800000"/>
            <a:headEnd/>
            <a:tailEnd/>
          </a:ln>
        </p:spPr>
        <p:txBody>
          <a:bodyPr lIns="101882" tIns="50941" rIns="101882" bIns="50941" anchor="ctr"/>
          <a:lstStyle/>
          <a:p>
            <a:r>
              <a:rPr lang="zh-CN" altLang="en-US" sz="3900" dirty="0">
                <a:latin typeface="+mj-ea"/>
                <a:ea typeface="+mj-ea"/>
              </a:rPr>
              <a:t>部署</a:t>
            </a:r>
            <a:endParaRPr lang="en-GB" altLang="zh-CN" sz="3900" dirty="0">
              <a:latin typeface="+mj-ea"/>
              <a:ea typeface="+mj-ea"/>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3"/>
          <p:cNvSpPr txBox="1">
            <a:spLocks noChangeArrowheads="1"/>
          </p:cNvSpPr>
          <p:nvPr/>
        </p:nvSpPr>
        <p:spPr bwMode="auto">
          <a:xfrm>
            <a:off x="922020" y="1961092"/>
            <a:ext cx="1005840" cy="1486112"/>
          </a:xfrm>
          <a:prstGeom prst="rect">
            <a:avLst/>
          </a:prstGeom>
          <a:noFill/>
          <a:ln w="9525">
            <a:noFill/>
            <a:miter lim="800000"/>
            <a:headEnd/>
            <a:tailEnd/>
          </a:ln>
        </p:spPr>
        <p:txBody>
          <a:bodyPr lIns="0" tIns="0" rIns="0" bIns="0">
            <a:spAutoFit/>
          </a:bodyPr>
          <a:lstStyle/>
          <a:p>
            <a:pPr>
              <a:lnSpc>
                <a:spcPct val="86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1100" dirty="0">
                <a:latin typeface="微软雅黑" pitchFamily="34" charset="-122"/>
                <a:ea typeface="微软雅黑" pitchFamily="34" charset="-122"/>
              </a:rPr>
              <a:t>2</a:t>
            </a:r>
          </a:p>
        </p:txBody>
      </p:sp>
      <p:sp>
        <p:nvSpPr>
          <p:cNvPr id="34819" name="Oval 4"/>
          <p:cNvSpPr>
            <a:spLocks noChangeArrowheads="1"/>
          </p:cNvSpPr>
          <p:nvPr/>
        </p:nvSpPr>
        <p:spPr bwMode="auto">
          <a:xfrm>
            <a:off x="502920" y="1746991"/>
            <a:ext cx="1657192" cy="1739794"/>
          </a:xfrm>
          <a:prstGeom prst="ellipse">
            <a:avLst/>
          </a:prstGeom>
          <a:noFill/>
          <a:ln w="91440">
            <a:solidFill>
              <a:srgbClr val="000000"/>
            </a:solid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34820" name="Text Box 5"/>
          <p:cNvSpPr txBox="1">
            <a:spLocks noChangeArrowheads="1"/>
          </p:cNvSpPr>
          <p:nvPr/>
        </p:nvSpPr>
        <p:spPr bwMode="auto">
          <a:xfrm>
            <a:off x="2346960" y="2133812"/>
            <a:ext cx="6050757" cy="388620"/>
          </a:xfrm>
          <a:prstGeom prst="rect">
            <a:avLst/>
          </a:prstGeom>
          <a:noFill/>
          <a:ln w="9525">
            <a:noFill/>
            <a:miter lim="800000"/>
            <a:headEnd/>
            <a:tailEnd/>
          </a:ln>
        </p:spPr>
        <p:txBody>
          <a:bodyPr lIns="0" tIns="0" rIns="0" bIns="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zh-CN" altLang="en-US" sz="2700" i="1" dirty="0">
                <a:latin typeface="微软雅黑" pitchFamily="34" charset="-122"/>
                <a:ea typeface="微软雅黑" pitchFamily="34" charset="-122"/>
              </a:rPr>
              <a:t>在边界对用户进行验证</a:t>
            </a:r>
            <a:endParaRPr lang="en-GB" sz="2700" dirty="0">
              <a:latin typeface="微软雅黑" pitchFamily="34" charset="-122"/>
              <a:ea typeface="微软雅黑" pitchFamily="34" charset="-122"/>
            </a:endParaRPr>
          </a:p>
        </p:txBody>
      </p:sp>
      <p:pic>
        <p:nvPicPr>
          <p:cNvPr id="34821" name="Picture 6"/>
          <p:cNvPicPr>
            <a:picLocks noChangeAspect="1" noChangeArrowheads="1"/>
          </p:cNvPicPr>
          <p:nvPr/>
        </p:nvPicPr>
        <p:blipFill>
          <a:blip r:embed="rId3" cstate="print"/>
          <a:srcRect/>
          <a:stretch>
            <a:fillRect/>
          </a:stretch>
        </p:blipFill>
        <p:spPr bwMode="auto">
          <a:xfrm>
            <a:off x="4671219" y="4605867"/>
            <a:ext cx="1033780" cy="1759585"/>
          </a:xfrm>
          <a:prstGeom prst="rect">
            <a:avLst/>
          </a:prstGeom>
          <a:noFill/>
          <a:ln w="9525">
            <a:noFill/>
            <a:miter lim="800000"/>
            <a:headEnd/>
            <a:tailEnd/>
          </a:ln>
        </p:spPr>
      </p:pic>
      <p:sp>
        <p:nvSpPr>
          <p:cNvPr id="34822" name="Text Box 7"/>
          <p:cNvSpPr txBox="1">
            <a:spLocks noChangeArrowheads="1"/>
          </p:cNvSpPr>
          <p:nvPr/>
        </p:nvSpPr>
        <p:spPr bwMode="auto">
          <a:xfrm>
            <a:off x="7088030" y="3823230"/>
            <a:ext cx="1079183" cy="404812"/>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dirty="0" err="1">
                <a:latin typeface="微软雅黑" pitchFamily="34" charset="-122"/>
                <a:ea typeface="微软雅黑" pitchFamily="34" charset="-122"/>
              </a:rPr>
              <a:t>LDAP</a:t>
            </a:r>
            <a:endParaRPr lang="en-GB" altLang="zh-CN" sz="2700" dirty="0">
              <a:latin typeface="微软雅黑" pitchFamily="34" charset="-122"/>
              <a:ea typeface="微软雅黑" pitchFamily="34" charset="-122"/>
            </a:endParaRPr>
          </a:p>
        </p:txBody>
      </p:sp>
      <p:sp>
        <p:nvSpPr>
          <p:cNvPr id="34823" name="Text Box 8"/>
          <p:cNvSpPr txBox="1">
            <a:spLocks noChangeArrowheads="1"/>
          </p:cNvSpPr>
          <p:nvPr/>
        </p:nvSpPr>
        <p:spPr bwMode="auto">
          <a:xfrm>
            <a:off x="7912260" y="5111434"/>
            <a:ext cx="1454626" cy="404812"/>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dirty="0">
                <a:latin typeface="微软雅黑" pitchFamily="34" charset="-122"/>
                <a:ea typeface="微软雅黑" pitchFamily="34" charset="-122"/>
              </a:rPr>
              <a:t>RADIUS</a:t>
            </a:r>
          </a:p>
        </p:txBody>
      </p:sp>
      <p:sp>
        <p:nvSpPr>
          <p:cNvPr id="34824" name="Text Box 9"/>
          <p:cNvSpPr txBox="1">
            <a:spLocks noChangeArrowheads="1"/>
          </p:cNvSpPr>
          <p:nvPr/>
        </p:nvSpPr>
        <p:spPr bwMode="auto">
          <a:xfrm>
            <a:off x="6418014" y="6687004"/>
            <a:ext cx="3153728" cy="404813"/>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dirty="0">
                <a:latin typeface="微软雅黑" pitchFamily="34" charset="-122"/>
                <a:ea typeface="微软雅黑" pitchFamily="34" charset="-122"/>
              </a:rPr>
              <a:t>Client Certificates</a:t>
            </a:r>
          </a:p>
        </p:txBody>
      </p:sp>
      <p:sp>
        <p:nvSpPr>
          <p:cNvPr id="34825" name="Text Box 10"/>
          <p:cNvSpPr txBox="1">
            <a:spLocks noChangeArrowheads="1"/>
          </p:cNvSpPr>
          <p:nvPr/>
        </p:nvSpPr>
        <p:spPr bwMode="auto">
          <a:xfrm>
            <a:off x="1433672" y="5014279"/>
            <a:ext cx="1796891" cy="404812"/>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dirty="0">
                <a:latin typeface="微软雅黑" pitchFamily="34" charset="-122"/>
                <a:ea typeface="微软雅黑" pitchFamily="34" charset="-122"/>
              </a:rPr>
              <a:t>Source IP</a:t>
            </a:r>
          </a:p>
        </p:txBody>
      </p:sp>
      <p:sp>
        <p:nvSpPr>
          <p:cNvPr id="34826" name="Text Box 11"/>
          <p:cNvSpPr txBox="1">
            <a:spLocks noChangeArrowheads="1"/>
          </p:cNvSpPr>
          <p:nvPr/>
        </p:nvSpPr>
        <p:spPr bwMode="auto">
          <a:xfrm>
            <a:off x="1636237" y="6676709"/>
            <a:ext cx="2137410" cy="404812"/>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dirty="0">
                <a:latin typeface="微软雅黑" pitchFamily="34" charset="-122"/>
                <a:ea typeface="微软雅黑" pitchFamily="34" charset="-122"/>
              </a:rPr>
              <a:t>HTTP Auth</a:t>
            </a:r>
          </a:p>
        </p:txBody>
      </p:sp>
      <p:sp>
        <p:nvSpPr>
          <p:cNvPr id="34827" name="Freeform 12"/>
          <p:cNvSpPr>
            <a:spLocks noChangeArrowheads="1"/>
          </p:cNvSpPr>
          <p:nvPr/>
        </p:nvSpPr>
        <p:spPr bwMode="auto">
          <a:xfrm>
            <a:off x="5557544" y="4150194"/>
            <a:ext cx="1283493" cy="1047115"/>
          </a:xfrm>
          <a:custGeom>
            <a:avLst/>
            <a:gdLst>
              <a:gd name="T0" fmla="*/ 0 w 3241"/>
              <a:gd name="T1" fmla="*/ 2147483647 h 2567"/>
              <a:gd name="T2" fmla="*/ 2147483647 w 3241"/>
              <a:gd name="T3" fmla="*/ 2147483647 h 2567"/>
              <a:gd name="T4" fmla="*/ 2147483647 w 3241"/>
              <a:gd name="T5" fmla="*/ 2147483647 h 2567"/>
              <a:gd name="T6" fmla="*/ 2147483647 w 3241"/>
              <a:gd name="T7" fmla="*/ 0 h 2567"/>
              <a:gd name="T8" fmla="*/ 2147483647 w 3241"/>
              <a:gd name="T9" fmla="*/ 2147483647 h 2567"/>
              <a:gd name="T10" fmla="*/ 2147483647 w 3241"/>
              <a:gd name="T11" fmla="*/ 2147483647 h 2567"/>
              <a:gd name="T12" fmla="*/ 2147483647 w 3241"/>
              <a:gd name="T13" fmla="*/ 2147483647 h 2567"/>
              <a:gd name="T14" fmla="*/ 2147483647 w 3241"/>
              <a:gd name="T15" fmla="*/ 2147483647 h 2567"/>
              <a:gd name="T16" fmla="*/ 0 w 3241"/>
              <a:gd name="T17" fmla="*/ 2147483647 h 25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41"/>
              <a:gd name="T28" fmla="*/ 0 h 2567"/>
              <a:gd name="T29" fmla="*/ 3241 w 3241"/>
              <a:gd name="T30" fmla="*/ 2567 h 25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41" h="2567">
                <a:moveTo>
                  <a:pt x="0" y="1486"/>
                </a:moveTo>
                <a:lnTo>
                  <a:pt x="1890" y="594"/>
                </a:lnTo>
                <a:lnTo>
                  <a:pt x="1458" y="297"/>
                </a:lnTo>
                <a:lnTo>
                  <a:pt x="3240" y="0"/>
                </a:lnTo>
                <a:lnTo>
                  <a:pt x="2592" y="1486"/>
                </a:lnTo>
                <a:lnTo>
                  <a:pt x="2133" y="1053"/>
                </a:lnTo>
                <a:lnTo>
                  <a:pt x="756" y="2566"/>
                </a:lnTo>
                <a:lnTo>
                  <a:pt x="810" y="1621"/>
                </a:lnTo>
                <a:lnTo>
                  <a:pt x="0" y="1486"/>
                </a:lnTo>
              </a:path>
            </a:pathLst>
          </a:custGeom>
          <a:gradFill rotWithShape="0">
            <a:gsLst>
              <a:gs pos="0">
                <a:srgbClr val="800000"/>
              </a:gs>
              <a:gs pos="100000">
                <a:srgbClr val="FF3333"/>
              </a:gs>
            </a:gsLst>
            <a:lin ang="15300000" scaled="1"/>
          </a:gradFill>
          <a:ln w="9525">
            <a:no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34828" name="Freeform 13"/>
          <p:cNvSpPr>
            <a:spLocks noChangeArrowheads="1"/>
          </p:cNvSpPr>
          <p:nvPr/>
        </p:nvSpPr>
        <p:spPr bwMode="auto">
          <a:xfrm>
            <a:off x="6125845" y="5266162"/>
            <a:ext cx="1529715" cy="716068"/>
          </a:xfrm>
          <a:custGeom>
            <a:avLst/>
            <a:gdLst>
              <a:gd name="T0" fmla="*/ 2147483647 w 3863"/>
              <a:gd name="T1" fmla="*/ 2147483647 h 1756"/>
              <a:gd name="T2" fmla="*/ 2147483647 w 3863"/>
              <a:gd name="T3" fmla="*/ 2147483647 h 1756"/>
              <a:gd name="T4" fmla="*/ 2147483647 w 3863"/>
              <a:gd name="T5" fmla="*/ 0 h 1756"/>
              <a:gd name="T6" fmla="*/ 2147483647 w 3863"/>
              <a:gd name="T7" fmla="*/ 2147483647 h 1756"/>
              <a:gd name="T8" fmla="*/ 2147483647 w 3863"/>
              <a:gd name="T9" fmla="*/ 2147483647 h 1756"/>
              <a:gd name="T10" fmla="*/ 2147483647 w 3863"/>
              <a:gd name="T11" fmla="*/ 2147483647 h 1756"/>
              <a:gd name="T12" fmla="*/ 0 w 3863"/>
              <a:gd name="T13" fmla="*/ 2147483647 h 1756"/>
              <a:gd name="T14" fmla="*/ 2147483647 w 3863"/>
              <a:gd name="T15" fmla="*/ 2147483647 h 1756"/>
              <a:gd name="T16" fmla="*/ 2147483647 w 3863"/>
              <a:gd name="T17" fmla="*/ 2147483647 h 17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63"/>
              <a:gd name="T28" fmla="*/ 0 h 1756"/>
              <a:gd name="T29" fmla="*/ 3863 w 3863"/>
              <a:gd name="T30" fmla="*/ 1756 h 17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63" h="1756">
                <a:moveTo>
                  <a:pt x="162" y="729"/>
                </a:moveTo>
                <a:lnTo>
                  <a:pt x="2323" y="405"/>
                </a:lnTo>
                <a:lnTo>
                  <a:pt x="2053" y="0"/>
                </a:lnTo>
                <a:lnTo>
                  <a:pt x="3862" y="243"/>
                </a:lnTo>
                <a:lnTo>
                  <a:pt x="2431" y="1377"/>
                </a:lnTo>
                <a:lnTo>
                  <a:pt x="2512" y="783"/>
                </a:lnTo>
                <a:lnTo>
                  <a:pt x="0" y="1755"/>
                </a:lnTo>
                <a:lnTo>
                  <a:pt x="486" y="1026"/>
                </a:lnTo>
                <a:lnTo>
                  <a:pt x="162" y="729"/>
                </a:lnTo>
              </a:path>
            </a:pathLst>
          </a:custGeom>
          <a:gradFill rotWithShape="0">
            <a:gsLst>
              <a:gs pos="0">
                <a:srgbClr val="800000"/>
              </a:gs>
              <a:gs pos="100000">
                <a:srgbClr val="FF3333"/>
              </a:gs>
            </a:gsLst>
            <a:lin ang="15300000" scaled="1"/>
          </a:gradFill>
          <a:ln w="9525">
            <a:no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34829" name="Freeform 14"/>
          <p:cNvSpPr>
            <a:spLocks noChangeArrowheads="1"/>
          </p:cNvSpPr>
          <p:nvPr/>
        </p:nvSpPr>
        <p:spPr bwMode="auto">
          <a:xfrm>
            <a:off x="5217795" y="6190933"/>
            <a:ext cx="1070452" cy="825817"/>
          </a:xfrm>
          <a:custGeom>
            <a:avLst/>
            <a:gdLst>
              <a:gd name="T0" fmla="*/ 0 w 2703"/>
              <a:gd name="T1" fmla="*/ 2147483647 h 2025"/>
              <a:gd name="T2" fmla="*/ 2147483647 w 2703"/>
              <a:gd name="T3" fmla="*/ 2147483647 h 2025"/>
              <a:gd name="T4" fmla="*/ 2147483647 w 2703"/>
              <a:gd name="T5" fmla="*/ 2147483647 h 2025"/>
              <a:gd name="T6" fmla="*/ 2147483647 w 2703"/>
              <a:gd name="T7" fmla="*/ 2147483647 h 2025"/>
              <a:gd name="T8" fmla="*/ 2147483647 w 2703"/>
              <a:gd name="T9" fmla="*/ 2147483647 h 2025"/>
              <a:gd name="T10" fmla="*/ 2147483647 w 2703"/>
              <a:gd name="T11" fmla="*/ 2147483647 h 2025"/>
              <a:gd name="T12" fmla="*/ 2147483647 w 2703"/>
              <a:gd name="T13" fmla="*/ 0 h 2025"/>
              <a:gd name="T14" fmla="*/ 2147483647 w 2703"/>
              <a:gd name="T15" fmla="*/ 2147483647 h 2025"/>
              <a:gd name="T16" fmla="*/ 0 w 2703"/>
              <a:gd name="T17" fmla="*/ 2147483647 h 20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03"/>
              <a:gd name="T28" fmla="*/ 0 h 2025"/>
              <a:gd name="T29" fmla="*/ 2703 w 2703"/>
              <a:gd name="T30" fmla="*/ 2025 h 20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03" h="2025">
                <a:moveTo>
                  <a:pt x="0" y="836"/>
                </a:moveTo>
                <a:lnTo>
                  <a:pt x="1756" y="1781"/>
                </a:lnTo>
                <a:lnTo>
                  <a:pt x="1189" y="2024"/>
                </a:lnTo>
                <a:lnTo>
                  <a:pt x="2702" y="2024"/>
                </a:lnTo>
                <a:lnTo>
                  <a:pt x="2216" y="674"/>
                </a:lnTo>
                <a:lnTo>
                  <a:pt x="1946" y="1295"/>
                </a:lnTo>
                <a:lnTo>
                  <a:pt x="675" y="0"/>
                </a:lnTo>
                <a:lnTo>
                  <a:pt x="675" y="728"/>
                </a:lnTo>
                <a:lnTo>
                  <a:pt x="0" y="836"/>
                </a:lnTo>
              </a:path>
            </a:pathLst>
          </a:custGeom>
          <a:gradFill rotWithShape="0">
            <a:gsLst>
              <a:gs pos="0">
                <a:srgbClr val="800000"/>
              </a:gs>
              <a:gs pos="100000">
                <a:srgbClr val="FF3333"/>
              </a:gs>
            </a:gsLst>
            <a:lin ang="15300000" scaled="1"/>
          </a:gradFill>
          <a:ln w="9525">
            <a:no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34830" name="Freeform 15"/>
          <p:cNvSpPr>
            <a:spLocks noChangeArrowheads="1"/>
          </p:cNvSpPr>
          <p:nvPr/>
        </p:nvSpPr>
        <p:spPr bwMode="auto">
          <a:xfrm>
            <a:off x="3612992" y="6225117"/>
            <a:ext cx="1058228" cy="584730"/>
          </a:xfrm>
          <a:custGeom>
            <a:avLst/>
            <a:gdLst>
              <a:gd name="T0" fmla="*/ 2147483647 w 2673"/>
              <a:gd name="T1" fmla="*/ 0 h 1433"/>
              <a:gd name="T2" fmla="*/ 2147483647 w 2673"/>
              <a:gd name="T3" fmla="*/ 2147483647 h 1433"/>
              <a:gd name="T4" fmla="*/ 2147483647 w 2673"/>
              <a:gd name="T5" fmla="*/ 2147483647 h 1433"/>
              <a:gd name="T6" fmla="*/ 0 w 2673"/>
              <a:gd name="T7" fmla="*/ 2147483647 h 1433"/>
              <a:gd name="T8" fmla="*/ 2147483647 w 2673"/>
              <a:gd name="T9" fmla="*/ 2147483647 h 1433"/>
              <a:gd name="T10" fmla="*/ 2147483647 w 2673"/>
              <a:gd name="T11" fmla="*/ 2147483647 h 1433"/>
              <a:gd name="T12" fmla="*/ 2147483647 w 2673"/>
              <a:gd name="T13" fmla="*/ 2147483647 h 1433"/>
              <a:gd name="T14" fmla="*/ 2147483647 w 2673"/>
              <a:gd name="T15" fmla="*/ 2147483647 h 1433"/>
              <a:gd name="T16" fmla="*/ 2147483647 w 2673"/>
              <a:gd name="T17" fmla="*/ 0 h 1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73"/>
              <a:gd name="T28" fmla="*/ 0 h 1433"/>
              <a:gd name="T29" fmla="*/ 2673 w 2673"/>
              <a:gd name="T30" fmla="*/ 1433 h 1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73" h="1433">
                <a:moveTo>
                  <a:pt x="2159" y="0"/>
                </a:moveTo>
                <a:lnTo>
                  <a:pt x="917" y="621"/>
                </a:lnTo>
                <a:lnTo>
                  <a:pt x="944" y="81"/>
                </a:lnTo>
                <a:lnTo>
                  <a:pt x="0" y="1108"/>
                </a:lnTo>
                <a:lnTo>
                  <a:pt x="1430" y="1432"/>
                </a:lnTo>
                <a:lnTo>
                  <a:pt x="1133" y="1081"/>
                </a:lnTo>
                <a:lnTo>
                  <a:pt x="2672" y="838"/>
                </a:lnTo>
                <a:lnTo>
                  <a:pt x="2024" y="459"/>
                </a:lnTo>
                <a:lnTo>
                  <a:pt x="2159" y="0"/>
                </a:lnTo>
              </a:path>
            </a:pathLst>
          </a:custGeom>
          <a:gradFill rotWithShape="0">
            <a:gsLst>
              <a:gs pos="0">
                <a:srgbClr val="800000"/>
              </a:gs>
              <a:gs pos="100000">
                <a:srgbClr val="FF3333"/>
              </a:gs>
            </a:gsLst>
            <a:lin ang="15300000" scaled="1"/>
          </a:gradFill>
          <a:ln w="9525">
            <a:no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34831" name="Freeform 16"/>
          <p:cNvSpPr>
            <a:spLocks noChangeArrowheads="1"/>
          </p:cNvSpPr>
          <p:nvPr/>
        </p:nvSpPr>
        <p:spPr bwMode="auto">
          <a:xfrm>
            <a:off x="3293428" y="5068254"/>
            <a:ext cx="1164749" cy="716068"/>
          </a:xfrm>
          <a:custGeom>
            <a:avLst/>
            <a:gdLst>
              <a:gd name="T0" fmla="*/ 2147483647 w 2942"/>
              <a:gd name="T1" fmla="*/ 2147483647 h 1756"/>
              <a:gd name="T2" fmla="*/ 2147483647 w 2942"/>
              <a:gd name="T3" fmla="*/ 2147483647 h 1756"/>
              <a:gd name="T4" fmla="*/ 2147483647 w 2942"/>
              <a:gd name="T5" fmla="*/ 2147483647 h 1756"/>
              <a:gd name="T6" fmla="*/ 0 w 2942"/>
              <a:gd name="T7" fmla="*/ 2147483647 h 1756"/>
              <a:gd name="T8" fmla="*/ 2147483647 w 2942"/>
              <a:gd name="T9" fmla="*/ 0 h 1756"/>
              <a:gd name="T10" fmla="*/ 2147483647 w 2942"/>
              <a:gd name="T11" fmla="*/ 2147483647 h 1756"/>
              <a:gd name="T12" fmla="*/ 2147483647 w 2942"/>
              <a:gd name="T13" fmla="*/ 2147483647 h 1756"/>
              <a:gd name="T14" fmla="*/ 2147483647 w 2942"/>
              <a:gd name="T15" fmla="*/ 2147483647 h 1756"/>
              <a:gd name="T16" fmla="*/ 2147483647 w 2942"/>
              <a:gd name="T17" fmla="*/ 2147483647 h 17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42"/>
              <a:gd name="T28" fmla="*/ 0 h 1756"/>
              <a:gd name="T29" fmla="*/ 2942 w 2942"/>
              <a:gd name="T30" fmla="*/ 1756 h 17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42" h="1756">
                <a:moveTo>
                  <a:pt x="2617" y="1755"/>
                </a:moveTo>
                <a:lnTo>
                  <a:pt x="754" y="945"/>
                </a:lnTo>
                <a:lnTo>
                  <a:pt x="700" y="1431"/>
                </a:lnTo>
                <a:lnTo>
                  <a:pt x="0" y="324"/>
                </a:lnTo>
                <a:lnTo>
                  <a:pt x="1159" y="0"/>
                </a:lnTo>
                <a:lnTo>
                  <a:pt x="889" y="486"/>
                </a:lnTo>
                <a:lnTo>
                  <a:pt x="2941" y="675"/>
                </a:lnTo>
                <a:lnTo>
                  <a:pt x="2374" y="999"/>
                </a:lnTo>
                <a:lnTo>
                  <a:pt x="2617" y="1755"/>
                </a:lnTo>
              </a:path>
            </a:pathLst>
          </a:custGeom>
          <a:gradFill rotWithShape="0">
            <a:gsLst>
              <a:gs pos="0">
                <a:srgbClr val="800000"/>
              </a:gs>
              <a:gs pos="100000">
                <a:srgbClr val="FF3333"/>
              </a:gs>
            </a:gsLst>
            <a:lin ang="15300000" scaled="1"/>
          </a:gradFill>
          <a:ln w="9525">
            <a:no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pic>
        <p:nvPicPr>
          <p:cNvPr id="34832" name="Picture 17"/>
          <p:cNvPicPr>
            <a:picLocks noChangeAspect="1" noChangeArrowheads="1"/>
          </p:cNvPicPr>
          <p:nvPr/>
        </p:nvPicPr>
        <p:blipFill>
          <a:blip r:embed="rId4" cstate="print"/>
          <a:srcRect/>
          <a:stretch>
            <a:fillRect/>
          </a:stretch>
        </p:blipFill>
        <p:spPr bwMode="auto">
          <a:xfrm>
            <a:off x="4526280" y="2824692"/>
            <a:ext cx="1100138" cy="1711008"/>
          </a:xfrm>
          <a:prstGeom prst="rect">
            <a:avLst/>
          </a:prstGeom>
          <a:noFill/>
          <a:ln w="9525">
            <a:noFill/>
            <a:miter lim="800000"/>
            <a:headEnd/>
            <a:tailEnd/>
          </a:ln>
        </p:spPr>
      </p:pic>
      <p:sp>
        <p:nvSpPr>
          <p:cNvPr id="34833" name="Freeform 18"/>
          <p:cNvSpPr>
            <a:spLocks noChangeArrowheads="1"/>
          </p:cNvSpPr>
          <p:nvPr/>
        </p:nvSpPr>
        <p:spPr bwMode="auto">
          <a:xfrm rot="817630">
            <a:off x="3461068" y="4292812"/>
            <a:ext cx="1164749" cy="716068"/>
          </a:xfrm>
          <a:custGeom>
            <a:avLst/>
            <a:gdLst>
              <a:gd name="T0" fmla="*/ 2147483647 w 2942"/>
              <a:gd name="T1" fmla="*/ 2147483647 h 1756"/>
              <a:gd name="T2" fmla="*/ 2147483647 w 2942"/>
              <a:gd name="T3" fmla="*/ 2147483647 h 1756"/>
              <a:gd name="T4" fmla="*/ 2147483647 w 2942"/>
              <a:gd name="T5" fmla="*/ 2147483647 h 1756"/>
              <a:gd name="T6" fmla="*/ 0 w 2942"/>
              <a:gd name="T7" fmla="*/ 2147483647 h 1756"/>
              <a:gd name="T8" fmla="*/ 2147483647 w 2942"/>
              <a:gd name="T9" fmla="*/ 0 h 1756"/>
              <a:gd name="T10" fmla="*/ 2147483647 w 2942"/>
              <a:gd name="T11" fmla="*/ 2147483647 h 1756"/>
              <a:gd name="T12" fmla="*/ 2147483647 w 2942"/>
              <a:gd name="T13" fmla="*/ 2147483647 h 1756"/>
              <a:gd name="T14" fmla="*/ 2147483647 w 2942"/>
              <a:gd name="T15" fmla="*/ 2147483647 h 1756"/>
              <a:gd name="T16" fmla="*/ 2147483647 w 2942"/>
              <a:gd name="T17" fmla="*/ 2147483647 h 17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42"/>
              <a:gd name="T28" fmla="*/ 0 h 1756"/>
              <a:gd name="T29" fmla="*/ 2942 w 2942"/>
              <a:gd name="T30" fmla="*/ 1756 h 17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42" h="1756">
                <a:moveTo>
                  <a:pt x="2617" y="1755"/>
                </a:moveTo>
                <a:lnTo>
                  <a:pt x="754" y="945"/>
                </a:lnTo>
                <a:lnTo>
                  <a:pt x="700" y="1431"/>
                </a:lnTo>
                <a:lnTo>
                  <a:pt x="0" y="324"/>
                </a:lnTo>
                <a:lnTo>
                  <a:pt x="1159" y="0"/>
                </a:lnTo>
                <a:lnTo>
                  <a:pt x="889" y="486"/>
                </a:lnTo>
                <a:lnTo>
                  <a:pt x="2941" y="675"/>
                </a:lnTo>
                <a:lnTo>
                  <a:pt x="2374" y="999"/>
                </a:lnTo>
                <a:lnTo>
                  <a:pt x="2617" y="1755"/>
                </a:lnTo>
              </a:path>
            </a:pathLst>
          </a:custGeom>
          <a:gradFill rotWithShape="0">
            <a:gsLst>
              <a:gs pos="0">
                <a:srgbClr val="800000"/>
              </a:gs>
              <a:gs pos="100000">
                <a:srgbClr val="FF3333"/>
              </a:gs>
            </a:gsLst>
            <a:lin ang="15300000" scaled="1"/>
          </a:gradFill>
          <a:ln w="9525">
            <a:no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34834" name="Text Box 19"/>
          <p:cNvSpPr txBox="1">
            <a:spLocks noChangeArrowheads="1"/>
          </p:cNvSpPr>
          <p:nvPr/>
        </p:nvSpPr>
        <p:spPr bwMode="auto">
          <a:xfrm>
            <a:off x="1234599" y="3898795"/>
            <a:ext cx="1974956" cy="410654"/>
          </a:xfrm>
          <a:prstGeom prst="rect">
            <a:avLst/>
          </a:prstGeom>
          <a:noFill/>
          <a:ln w="9525" algn="ctr">
            <a:noFill/>
            <a:miter lim="800000"/>
            <a:headEnd/>
            <a:tailEnd/>
          </a:ln>
        </p:spPr>
        <p:txBody>
          <a:bodyPr wrap="none" lIns="101882" tIns="50941" rIns="101882" bIns="50941">
            <a:spAutoFit/>
          </a:bodyPr>
          <a:lstStyle/>
          <a:p>
            <a:r>
              <a:rPr lang="en-US" altLang="zh-CN">
                <a:latin typeface="微软雅黑" pitchFamily="34" charset="-122"/>
                <a:ea typeface="微软雅黑" pitchFamily="34" charset="-122"/>
              </a:rPr>
              <a:t>CA SiteMinder</a:t>
            </a:r>
          </a:p>
        </p:txBody>
      </p:sp>
      <p:sp>
        <p:nvSpPr>
          <p:cNvPr id="34837" name="Rectangle 4"/>
          <p:cNvSpPr>
            <a:spLocks noChangeArrowheads="1"/>
          </p:cNvSpPr>
          <p:nvPr/>
        </p:nvSpPr>
        <p:spPr bwMode="auto">
          <a:xfrm>
            <a:off x="2346553" y="1171334"/>
            <a:ext cx="9321483" cy="1264815"/>
          </a:xfrm>
          <a:prstGeom prst="rect">
            <a:avLst/>
          </a:prstGeom>
          <a:noFill/>
          <a:ln w="9525" algn="ctr">
            <a:noFill/>
            <a:miter lim="800000"/>
            <a:headEnd/>
            <a:tailEnd/>
          </a:ln>
        </p:spPr>
        <p:txBody>
          <a:bodyPr lIns="101882" tIns="50941" rIns="101882" bIns="50941" anchor="ctr"/>
          <a:lstStyle/>
          <a:p>
            <a:r>
              <a:rPr lang="zh-CN" altLang="en-US" sz="3900" dirty="0">
                <a:latin typeface="微软雅黑" pitchFamily="34" charset="-122"/>
                <a:ea typeface="微软雅黑" pitchFamily="34" charset="-122"/>
              </a:rPr>
              <a:t>安全</a:t>
            </a:r>
            <a:endParaRPr lang="en-GB" altLang="zh-CN" sz="3900" dirty="0">
              <a:latin typeface="微软雅黑" pitchFamily="34" charset="-122"/>
              <a:ea typeface="微软雅黑" pitchFamily="34" charset="-122"/>
            </a:endParaRP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zh-CN" altLang="en-US" smtClean="0">
                <a:latin typeface="微软雅黑" pitchFamily="34" charset="-122"/>
                <a:ea typeface="微软雅黑" pitchFamily="34" charset="-122"/>
              </a:rPr>
              <a:t>梭子鱼公司背景</a:t>
            </a:r>
          </a:p>
        </p:txBody>
      </p:sp>
      <p:sp>
        <p:nvSpPr>
          <p:cNvPr id="6147" name="Rectangle 5"/>
          <p:cNvSpPr>
            <a:spLocks noGrp="1" noChangeArrowheads="1"/>
          </p:cNvSpPr>
          <p:nvPr>
            <p:ph type="body" idx="1"/>
          </p:nvPr>
        </p:nvSpPr>
        <p:spPr/>
        <p:txBody>
          <a:bodyPr/>
          <a:lstStyle/>
          <a:p>
            <a:pPr>
              <a:buFontTx/>
              <a:buNone/>
            </a:pPr>
            <a:r>
              <a:rPr lang="zh-CN" altLang="en-US" smtClean="0">
                <a:latin typeface="微软雅黑" pitchFamily="34" charset="-122"/>
                <a:ea typeface="微软雅黑" pitchFamily="34" charset="-122"/>
              </a:rPr>
              <a:t>成长</a:t>
            </a:r>
          </a:p>
          <a:p>
            <a:pPr>
              <a:buFontTx/>
              <a:buNone/>
            </a:pPr>
            <a:endParaRPr lang="zh-CN" altLang="en-US" smtClean="0">
              <a:latin typeface="微软雅黑" pitchFamily="34" charset="-122"/>
              <a:ea typeface="微软雅黑" pitchFamily="34" charset="-122"/>
            </a:endParaRPr>
          </a:p>
        </p:txBody>
      </p:sp>
      <p:pic>
        <p:nvPicPr>
          <p:cNvPr id="6148" name="Picture 6" descr="building growth"/>
          <p:cNvPicPr>
            <a:picLocks noChangeAspect="1" noChangeArrowheads="1"/>
          </p:cNvPicPr>
          <p:nvPr/>
        </p:nvPicPr>
        <p:blipFill>
          <a:blip r:embed="rId2" cstate="print"/>
          <a:srcRect/>
          <a:stretch>
            <a:fillRect/>
          </a:stretch>
        </p:blipFill>
        <p:spPr bwMode="auto">
          <a:xfrm>
            <a:off x="388938" y="3608388"/>
            <a:ext cx="9051925" cy="3305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880110" y="1862138"/>
            <a:ext cx="1005840" cy="1486112"/>
          </a:xfrm>
          <a:prstGeom prst="rect">
            <a:avLst/>
          </a:prstGeom>
          <a:noFill/>
          <a:ln w="9525">
            <a:noFill/>
            <a:miter lim="800000"/>
            <a:headEnd/>
            <a:tailEnd/>
          </a:ln>
        </p:spPr>
        <p:txBody>
          <a:bodyPr lIns="0" tIns="0" rIns="0" bIns="0">
            <a:spAutoFit/>
          </a:bodyPr>
          <a:lstStyle/>
          <a:p>
            <a:pPr>
              <a:lnSpc>
                <a:spcPct val="86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1100" dirty="0">
                <a:latin typeface="+mj-ea"/>
                <a:ea typeface="+mj-ea"/>
              </a:rPr>
              <a:t>3</a:t>
            </a:r>
          </a:p>
        </p:txBody>
      </p:sp>
      <p:sp>
        <p:nvSpPr>
          <p:cNvPr id="35843" name="Oval 3"/>
          <p:cNvSpPr>
            <a:spLocks noChangeArrowheads="1"/>
          </p:cNvSpPr>
          <p:nvPr/>
        </p:nvSpPr>
        <p:spPr bwMode="auto">
          <a:xfrm>
            <a:off x="502920" y="1660631"/>
            <a:ext cx="1657192" cy="1739794"/>
          </a:xfrm>
          <a:prstGeom prst="ellipse">
            <a:avLst/>
          </a:prstGeom>
          <a:noFill/>
          <a:ln w="91440">
            <a:solidFill>
              <a:srgbClr val="000000"/>
            </a:solidFill>
            <a:round/>
            <a:headEnd/>
            <a:tailEnd/>
          </a:ln>
        </p:spPr>
        <p:txBody>
          <a:bodyPr wrap="none" lIns="101882" tIns="50941" rIns="101882" bIns="50941" anchor="ctr"/>
          <a:lstStyle/>
          <a:p>
            <a:endParaRPr lang="zh-CN" altLang="en-US">
              <a:latin typeface="+mj-ea"/>
              <a:ea typeface="+mj-ea"/>
            </a:endParaRPr>
          </a:p>
        </p:txBody>
      </p:sp>
      <p:sp>
        <p:nvSpPr>
          <p:cNvPr id="35844" name="Text Box 4"/>
          <p:cNvSpPr txBox="1">
            <a:spLocks noChangeArrowheads="1"/>
          </p:cNvSpPr>
          <p:nvPr/>
        </p:nvSpPr>
        <p:spPr bwMode="auto">
          <a:xfrm>
            <a:off x="2346961" y="2243561"/>
            <a:ext cx="4307999" cy="388620"/>
          </a:xfrm>
          <a:prstGeom prst="rect">
            <a:avLst/>
          </a:prstGeom>
          <a:noFill/>
          <a:ln w="9525">
            <a:noFill/>
            <a:miter lim="800000"/>
            <a:headEnd/>
            <a:tailEnd/>
          </a:ln>
        </p:spPr>
        <p:txBody>
          <a:bodyPr lIns="0" tIns="0" rIns="0" bIns="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zh-CN" altLang="en-US" sz="2700" i="1" dirty="0">
                <a:latin typeface="+mj-ea"/>
                <a:ea typeface="+mj-ea"/>
              </a:rPr>
              <a:t>标准化数据</a:t>
            </a:r>
            <a:endParaRPr lang="en-GB" sz="2700" dirty="0">
              <a:latin typeface="+mj-ea"/>
              <a:ea typeface="+mj-ea"/>
            </a:endParaRPr>
          </a:p>
        </p:txBody>
      </p:sp>
      <p:sp>
        <p:nvSpPr>
          <p:cNvPr id="35845" name="Freeform 5"/>
          <p:cNvSpPr>
            <a:spLocks noChangeArrowheads="1"/>
          </p:cNvSpPr>
          <p:nvPr/>
        </p:nvSpPr>
        <p:spPr bwMode="auto">
          <a:xfrm>
            <a:off x="295117" y="3042392"/>
            <a:ext cx="9639300" cy="3715279"/>
          </a:xfrm>
          <a:custGeom>
            <a:avLst/>
            <a:gdLst>
              <a:gd name="T0" fmla="*/ 0 w 24342"/>
              <a:gd name="T1" fmla="*/ 2147483647 h 9106"/>
              <a:gd name="T2" fmla="*/ 2147483647 w 24342"/>
              <a:gd name="T3" fmla="*/ 2147483647 h 9106"/>
              <a:gd name="T4" fmla="*/ 2147483647 w 24342"/>
              <a:gd name="T5" fmla="*/ 0 h 9106"/>
              <a:gd name="T6" fmla="*/ 2147483647 w 24342"/>
              <a:gd name="T7" fmla="*/ 2147483647 h 9106"/>
              <a:gd name="T8" fmla="*/ 2147483647 w 24342"/>
              <a:gd name="T9" fmla="*/ 2147483647 h 9106"/>
              <a:gd name="T10" fmla="*/ 2147483647 w 24342"/>
              <a:gd name="T11" fmla="*/ 2147483647 h 9106"/>
              <a:gd name="T12" fmla="*/ 0 w 24342"/>
              <a:gd name="T13" fmla="*/ 2147483647 h 9106"/>
              <a:gd name="T14" fmla="*/ 0 w 24342"/>
              <a:gd name="T15" fmla="*/ 2147483647 h 9106"/>
              <a:gd name="T16" fmla="*/ 0 60000 65536"/>
              <a:gd name="T17" fmla="*/ 0 60000 65536"/>
              <a:gd name="T18" fmla="*/ 0 60000 65536"/>
              <a:gd name="T19" fmla="*/ 0 60000 65536"/>
              <a:gd name="T20" fmla="*/ 0 60000 65536"/>
              <a:gd name="T21" fmla="*/ 0 60000 65536"/>
              <a:gd name="T22" fmla="*/ 0 60000 65536"/>
              <a:gd name="T23" fmla="*/ 0 60000 65536"/>
              <a:gd name="T24" fmla="*/ 0 w 24342"/>
              <a:gd name="T25" fmla="*/ 0 h 9106"/>
              <a:gd name="T26" fmla="*/ 24342 w 24342"/>
              <a:gd name="T27" fmla="*/ 9106 h 910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342" h="9106">
                <a:moveTo>
                  <a:pt x="0" y="1865"/>
                </a:moveTo>
                <a:lnTo>
                  <a:pt x="20846" y="1865"/>
                </a:lnTo>
                <a:lnTo>
                  <a:pt x="20846" y="0"/>
                </a:lnTo>
                <a:lnTo>
                  <a:pt x="24341" y="4552"/>
                </a:lnTo>
                <a:lnTo>
                  <a:pt x="20846" y="9105"/>
                </a:lnTo>
                <a:lnTo>
                  <a:pt x="20846" y="7239"/>
                </a:lnTo>
                <a:lnTo>
                  <a:pt x="0" y="7239"/>
                </a:lnTo>
                <a:lnTo>
                  <a:pt x="0" y="1865"/>
                </a:lnTo>
              </a:path>
            </a:pathLst>
          </a:custGeom>
          <a:solidFill>
            <a:srgbClr val="491C76"/>
          </a:solidFill>
          <a:ln w="9360">
            <a:solidFill>
              <a:srgbClr val="000000"/>
            </a:solidFill>
            <a:round/>
            <a:headEnd/>
            <a:tailEnd/>
          </a:ln>
        </p:spPr>
        <p:txBody>
          <a:bodyPr wrap="none" lIns="101882" tIns="50941" rIns="101882" bIns="50941" anchor="ctr"/>
          <a:lstStyle/>
          <a:p>
            <a:endParaRPr lang="zh-CN" altLang="en-US">
              <a:latin typeface="+mj-ea"/>
              <a:ea typeface="+mj-ea"/>
            </a:endParaRPr>
          </a:p>
        </p:txBody>
      </p:sp>
      <p:grpSp>
        <p:nvGrpSpPr>
          <p:cNvPr id="2" name="Group 6"/>
          <p:cNvGrpSpPr>
            <a:grpSpLocks/>
          </p:cNvGrpSpPr>
          <p:nvPr/>
        </p:nvGrpSpPr>
        <p:grpSpPr bwMode="auto">
          <a:xfrm>
            <a:off x="295117" y="4100300"/>
            <a:ext cx="2783522" cy="1800966"/>
            <a:chOff x="169" y="2279"/>
            <a:chExt cx="1594" cy="1001"/>
          </a:xfrm>
        </p:grpSpPr>
        <p:sp>
          <p:nvSpPr>
            <p:cNvPr id="35892" name="AutoShape 7"/>
            <p:cNvSpPr>
              <a:spLocks noChangeArrowheads="1"/>
            </p:cNvSpPr>
            <p:nvPr/>
          </p:nvSpPr>
          <p:spPr bwMode="auto">
            <a:xfrm>
              <a:off x="169" y="2279"/>
              <a:ext cx="1594" cy="860"/>
            </a:xfrm>
            <a:prstGeom prst="roundRect">
              <a:avLst>
                <a:gd name="adj" fmla="val 116"/>
              </a:avLst>
            </a:prstGeom>
            <a:noFill/>
            <a:ln w="9525">
              <a:noFill/>
              <a:round/>
              <a:headEnd/>
              <a:tailEnd/>
            </a:ln>
          </p:spPr>
          <p:txBody>
            <a:bodyPr wrap="none" anchor="ctr"/>
            <a:lstStyle/>
            <a:p>
              <a:endParaRPr lang="zh-CN" altLang="en-US">
                <a:latin typeface="+mj-ea"/>
                <a:ea typeface="+mj-ea"/>
              </a:endParaRPr>
            </a:p>
          </p:txBody>
        </p:sp>
        <p:grpSp>
          <p:nvGrpSpPr>
            <p:cNvPr id="3" name="Group 8"/>
            <p:cNvGrpSpPr>
              <a:grpSpLocks/>
            </p:cNvGrpSpPr>
            <p:nvPr/>
          </p:nvGrpSpPr>
          <p:grpSpPr bwMode="auto">
            <a:xfrm>
              <a:off x="170" y="2279"/>
              <a:ext cx="1593" cy="1001"/>
              <a:chOff x="170" y="2279"/>
              <a:chExt cx="1593" cy="1001"/>
            </a:xfrm>
          </p:grpSpPr>
          <p:sp>
            <p:nvSpPr>
              <p:cNvPr id="35894" name="AutoShape 9"/>
              <p:cNvSpPr>
                <a:spLocks noChangeArrowheads="1"/>
              </p:cNvSpPr>
              <p:nvPr/>
            </p:nvSpPr>
            <p:spPr bwMode="auto">
              <a:xfrm>
                <a:off x="170" y="2279"/>
                <a:ext cx="1593" cy="859"/>
              </a:xfrm>
              <a:prstGeom prst="roundRect">
                <a:avLst>
                  <a:gd name="adj" fmla="val 116"/>
                </a:avLst>
              </a:prstGeom>
              <a:noFill/>
              <a:ln w="9525">
                <a:noFill/>
                <a:round/>
                <a:headEnd/>
                <a:tailEnd/>
              </a:ln>
            </p:spPr>
            <p:txBody>
              <a:bodyPr wrap="none" anchor="ctr"/>
              <a:lstStyle/>
              <a:p>
                <a:endParaRPr lang="zh-CN" altLang="en-US">
                  <a:latin typeface="+mj-ea"/>
                  <a:ea typeface="+mj-ea"/>
                </a:endParaRPr>
              </a:p>
            </p:txBody>
          </p:sp>
          <p:grpSp>
            <p:nvGrpSpPr>
              <p:cNvPr id="4" name="Group 10"/>
              <p:cNvGrpSpPr>
                <a:grpSpLocks/>
              </p:cNvGrpSpPr>
              <p:nvPr/>
            </p:nvGrpSpPr>
            <p:grpSpPr bwMode="auto">
              <a:xfrm>
                <a:off x="170" y="2279"/>
                <a:ext cx="1593" cy="1001"/>
                <a:chOff x="170" y="2279"/>
                <a:chExt cx="1593" cy="1001"/>
              </a:xfrm>
            </p:grpSpPr>
            <p:sp>
              <p:nvSpPr>
                <p:cNvPr id="35896" name="AutoShape 11"/>
                <p:cNvSpPr>
                  <a:spLocks noChangeArrowheads="1"/>
                </p:cNvSpPr>
                <p:nvPr/>
              </p:nvSpPr>
              <p:spPr bwMode="auto">
                <a:xfrm>
                  <a:off x="170" y="2279"/>
                  <a:ext cx="1593" cy="859"/>
                </a:xfrm>
                <a:prstGeom prst="roundRect">
                  <a:avLst>
                    <a:gd name="adj" fmla="val 116"/>
                  </a:avLst>
                </a:prstGeom>
                <a:noFill/>
                <a:ln w="9525">
                  <a:noFill/>
                  <a:round/>
                  <a:headEnd/>
                  <a:tailEnd/>
                </a:ln>
              </p:spPr>
              <p:txBody>
                <a:bodyPr wrap="none" anchor="ctr"/>
                <a:lstStyle/>
                <a:p>
                  <a:endParaRPr lang="zh-CN" altLang="en-US">
                    <a:latin typeface="+mj-ea"/>
                    <a:ea typeface="+mj-ea"/>
                  </a:endParaRPr>
                </a:p>
              </p:txBody>
            </p:sp>
            <p:sp>
              <p:nvSpPr>
                <p:cNvPr id="35897" name="AutoShape 12"/>
                <p:cNvSpPr>
                  <a:spLocks noChangeArrowheads="1"/>
                </p:cNvSpPr>
                <p:nvPr/>
              </p:nvSpPr>
              <p:spPr bwMode="auto">
                <a:xfrm>
                  <a:off x="170" y="2279"/>
                  <a:ext cx="1483" cy="1001"/>
                </a:xfrm>
                <a:prstGeom prst="roundRect">
                  <a:avLst>
                    <a:gd name="adj" fmla="val 116"/>
                  </a:avLst>
                </a:prstGeom>
                <a:noFill/>
                <a:ln w="9525">
                  <a:noFill/>
                  <a:round/>
                  <a:headEnd/>
                  <a:tailEnd/>
                </a:ln>
              </p:spPr>
              <p:txBody>
                <a:bodyPr wrap="none" lIns="90000" tIns="46800" rIns="90000" bIns="46800">
                  <a:spAutoFit/>
                </a:bodyPr>
                <a:lstStyle/>
                <a:p>
                  <a:pPr>
                    <a:lnSpc>
                      <a:spcPct val="93000"/>
                    </a:lnSpc>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err="1">
                      <a:solidFill>
                        <a:srgbClr val="DADADA"/>
                      </a:solidFill>
                      <a:latin typeface="+mj-ea"/>
                      <a:ea typeface="+mj-ea"/>
                    </a:rPr>
                    <a:t>d5opx;ÐÓGE</a:t>
                  </a:r>
                  <a:r>
                    <a:rPr lang="en-GB" altLang="zh-CN" sz="1600" dirty="0">
                      <a:solidFill>
                        <a:srgbClr val="DADADA"/>
                      </a:solidFill>
                      <a:latin typeface="+mj-ea"/>
                      <a:ea typeface="+mj-ea"/>
                    </a:rPr>
                    <a:t>]Ì€</a:t>
                  </a:r>
                  <a:r>
                    <a:rPr lang="en-GB" altLang="zh-CN" sz="1600" dirty="0" err="1">
                      <a:solidFill>
                        <a:srgbClr val="DADADA"/>
                      </a:solidFill>
                      <a:latin typeface="+mj-ea"/>
                      <a:ea typeface="+mj-ea"/>
                    </a:rPr>
                    <a:t>³óâ</a:t>
                  </a:r>
                  <a:r>
                    <a:rPr lang="en-GB" altLang="zh-CN" sz="1600" dirty="0">
                      <a:solidFill>
                        <a:srgbClr val="DADADA"/>
                      </a:solidFill>
                      <a:latin typeface="+mj-ea"/>
                      <a:ea typeface="+mj-ea"/>
                    </a:rPr>
                    <a:t>= </a:t>
                  </a:r>
                </a:p>
                <a:p>
                  <a:pPr>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DADADA"/>
                      </a:solidFill>
                      <a:latin typeface="+mj-ea"/>
                      <a:ea typeface="+mj-ea"/>
                    </a:rPr>
                    <a:t>[</a:t>
                  </a:r>
                  <a:r>
                    <a:rPr lang="en-GB" altLang="zh-CN" sz="1600" dirty="0" err="1">
                      <a:solidFill>
                        <a:srgbClr val="DADADA"/>
                      </a:solidFill>
                      <a:latin typeface="+mj-ea"/>
                      <a:ea typeface="+mj-ea"/>
                    </a:rPr>
                    <a:t>ZÜ¾ç­Ù‰Vð</a:t>
                  </a:r>
                  <a:r>
                    <a:rPr lang="en-GB" altLang="zh-CN" sz="1600" dirty="0">
                      <a:solidFill>
                        <a:srgbClr val="DADADA"/>
                      </a:solidFill>
                      <a:latin typeface="+mj-ea"/>
                      <a:ea typeface="+mj-ea"/>
                    </a:rPr>
                    <a:t>„'‰&lt;½</a:t>
                  </a:r>
                </a:p>
                <a:p>
                  <a:pPr>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DADADA"/>
                      </a:solidFill>
                      <a:latin typeface="+mj-ea"/>
                      <a:ea typeface="+mj-ea"/>
                    </a:rPr>
                    <a:t>#</a:t>
                  </a:r>
                  <a:r>
                    <a:rPr lang="en-GB" altLang="zh-CN" sz="1600" dirty="0" err="1">
                      <a:solidFill>
                        <a:srgbClr val="DADADA"/>
                      </a:solidFill>
                      <a:latin typeface="+mj-ea"/>
                      <a:ea typeface="+mj-ea"/>
                    </a:rPr>
                    <a:t>Ôm</a:t>
                  </a:r>
                  <a:r>
                    <a:rPr lang="en-GB" altLang="zh-CN" sz="1600" dirty="0">
                      <a:solidFill>
                        <a:srgbClr val="DADADA"/>
                      </a:solidFill>
                      <a:latin typeface="+mj-ea"/>
                      <a:ea typeface="+mj-ea"/>
                    </a:rPr>
                    <a:t>]</a:t>
                  </a:r>
                  <a:r>
                    <a:rPr lang="en-GB" altLang="zh-CN" sz="1600" dirty="0" err="1">
                      <a:solidFill>
                        <a:srgbClr val="DADADA"/>
                      </a:solidFill>
                      <a:latin typeface="+mj-ea"/>
                      <a:ea typeface="+mj-ea"/>
                    </a:rPr>
                    <a:t>ëæoª5Zò</a:t>
                  </a:r>
                  <a:r>
                    <a:rPr lang="en-GB" altLang="zh-CN" sz="1600" dirty="0">
                      <a:solidFill>
                        <a:srgbClr val="DADADA"/>
                      </a:solidFill>
                      <a:latin typeface="+mj-ea"/>
                      <a:ea typeface="+mj-ea"/>
                    </a:rPr>
                    <a:t>ˆ!</a:t>
                  </a:r>
                  <a:r>
                    <a:rPr lang="en-GB" altLang="zh-CN" sz="1600" dirty="0" err="1">
                      <a:solidFill>
                        <a:srgbClr val="DADADA"/>
                      </a:solidFill>
                      <a:latin typeface="+mj-ea"/>
                      <a:ea typeface="+mj-ea"/>
                    </a:rPr>
                    <a:t>0^Ý£kê</a:t>
                  </a:r>
                  <a:endParaRPr lang="en-GB" altLang="zh-CN" sz="1600" dirty="0">
                    <a:solidFill>
                      <a:srgbClr val="DADADA"/>
                    </a:solidFill>
                    <a:latin typeface="+mj-ea"/>
                    <a:ea typeface="+mj-ea"/>
                  </a:endParaRPr>
                </a:p>
                <a:p>
                  <a:pPr>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DADADA"/>
                      </a:solidFill>
                      <a:latin typeface="+mj-ea"/>
                      <a:ea typeface="+mj-ea"/>
                    </a:rPr>
                    <a:t>Ø</a:t>
                  </a:r>
                  <a:r>
                    <a:rPr lang="en-GB" altLang="zh-CN" sz="1600" dirty="0" err="1">
                      <a:solidFill>
                        <a:srgbClr val="DADADA"/>
                      </a:solidFill>
                      <a:latin typeface="+mj-ea"/>
                      <a:ea typeface="+mj-ea"/>
                    </a:rPr>
                    <a:t>mtÈ‘œín‘k»A</a:t>
                  </a:r>
                  <a:endParaRPr lang="en-GB" altLang="zh-CN" sz="1600" dirty="0">
                    <a:solidFill>
                      <a:srgbClr val="DADADA"/>
                    </a:solidFill>
                    <a:latin typeface="+mj-ea"/>
                    <a:ea typeface="+mj-ea"/>
                  </a:endParaRPr>
                </a:p>
                <a:p>
                  <a:pPr>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DADADA"/>
                      </a:solidFill>
                      <a:latin typeface="+mj-ea"/>
                      <a:ea typeface="+mj-ea"/>
                    </a:rPr>
                    <a:t>H?&gt;'</a:t>
                  </a:r>
                  <a:r>
                    <a:rPr lang="en-GB" altLang="zh-CN" sz="1600" dirty="0" err="1">
                      <a:solidFill>
                        <a:srgbClr val="DADADA"/>
                      </a:solidFill>
                      <a:latin typeface="+mj-ea"/>
                      <a:ea typeface="+mj-ea"/>
                    </a:rPr>
                    <a:t>5@Ì¿êÜ</a:t>
                  </a:r>
                  <a:r>
                    <a:rPr lang="en-GB" altLang="zh-CN" sz="1600" dirty="0">
                      <a:solidFill>
                        <a:srgbClr val="DADADA"/>
                      </a:solidFill>
                      <a:latin typeface="+mj-ea"/>
                      <a:ea typeface="+mj-ea"/>
                    </a:rPr>
                    <a:t>°</a:t>
                  </a:r>
                  <a:r>
                    <a:rPr lang="en-GB" altLang="zh-CN" sz="1600" dirty="0" err="1">
                      <a:solidFill>
                        <a:srgbClr val="DADADA"/>
                      </a:solidFill>
                      <a:latin typeface="+mj-ea"/>
                      <a:ea typeface="+mj-ea"/>
                    </a:rPr>
                    <a:t>Ýë</a:t>
                  </a:r>
                  <a:r>
                    <a:rPr lang="en-GB" altLang="zh-CN" sz="1600" dirty="0">
                      <a:solidFill>
                        <a:srgbClr val="DADADA"/>
                      </a:solidFill>
                      <a:latin typeface="+mj-ea"/>
                      <a:ea typeface="+mj-ea"/>
                    </a:rPr>
                    <a:t>;u</a:t>
                  </a:r>
                </a:p>
                <a:p>
                  <a:pPr>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err="1">
                      <a:solidFill>
                        <a:srgbClr val="DADADA"/>
                      </a:solidFill>
                      <a:latin typeface="+mj-ea"/>
                      <a:ea typeface="+mj-ea"/>
                    </a:rPr>
                    <a:t>³7JMµ4</a:t>
                  </a:r>
                  <a:r>
                    <a:rPr lang="en-GB" altLang="zh-CN" sz="1600" dirty="0">
                      <a:solidFill>
                        <a:srgbClr val="DADADA"/>
                      </a:solidFill>
                      <a:latin typeface="+mj-ea"/>
                      <a:ea typeface="+mj-ea"/>
                    </a:rPr>
                    <a:t>[</a:t>
                  </a:r>
                  <a:r>
                    <a:rPr lang="en-GB" altLang="zh-CN" sz="1600" dirty="0" err="1">
                      <a:solidFill>
                        <a:srgbClr val="DADADA"/>
                      </a:solidFill>
                      <a:latin typeface="+mj-ea"/>
                      <a:ea typeface="+mj-ea"/>
                    </a:rPr>
                    <a:t>ø´Èò¾ø</a:t>
                  </a:r>
                  <a:r>
                    <a:rPr lang="en-GB" altLang="zh-CN" sz="1600" dirty="0">
                      <a:solidFill>
                        <a:srgbClr val="DADADA"/>
                      </a:solidFill>
                      <a:latin typeface="+mj-ea"/>
                      <a:ea typeface="+mj-ea"/>
                    </a:rPr>
                    <a:t> </a:t>
                  </a:r>
                  <a:r>
                    <a:rPr lang="en-GB" altLang="zh-CN" sz="1600" dirty="0" err="1">
                      <a:solidFill>
                        <a:srgbClr val="DADADA"/>
                      </a:solidFill>
                      <a:latin typeface="+mj-ea"/>
                      <a:ea typeface="+mj-ea"/>
                    </a:rPr>
                    <a:t>má¼</a:t>
                  </a:r>
                </a:p>
              </p:txBody>
            </p:sp>
          </p:grpSp>
        </p:grpSp>
      </p:grpSp>
      <p:grpSp>
        <p:nvGrpSpPr>
          <p:cNvPr id="5" name="Group 13"/>
          <p:cNvGrpSpPr>
            <a:grpSpLocks/>
          </p:cNvGrpSpPr>
          <p:nvPr/>
        </p:nvGrpSpPr>
        <p:grpSpPr bwMode="auto">
          <a:xfrm>
            <a:off x="4084480" y="3819631"/>
            <a:ext cx="1035526" cy="2171594"/>
            <a:chOff x="2339" y="2123"/>
            <a:chExt cx="593" cy="1207"/>
          </a:xfrm>
        </p:grpSpPr>
        <p:sp>
          <p:nvSpPr>
            <p:cNvPr id="35886" name="AutoShape 14"/>
            <p:cNvSpPr>
              <a:spLocks noChangeArrowheads="1"/>
            </p:cNvSpPr>
            <p:nvPr/>
          </p:nvSpPr>
          <p:spPr bwMode="auto">
            <a:xfrm>
              <a:off x="2339" y="2123"/>
              <a:ext cx="594" cy="1208"/>
            </a:xfrm>
            <a:prstGeom prst="roundRect">
              <a:avLst>
                <a:gd name="adj" fmla="val 167"/>
              </a:avLst>
            </a:prstGeom>
            <a:noFill/>
            <a:ln w="9525">
              <a:noFill/>
              <a:round/>
              <a:headEnd/>
              <a:tailEnd/>
            </a:ln>
          </p:spPr>
          <p:txBody>
            <a:bodyPr wrap="none" anchor="ctr"/>
            <a:lstStyle/>
            <a:p>
              <a:endParaRPr lang="zh-CN" altLang="en-US">
                <a:latin typeface="+mj-ea"/>
                <a:ea typeface="+mj-ea"/>
              </a:endParaRPr>
            </a:p>
          </p:txBody>
        </p:sp>
        <p:grpSp>
          <p:nvGrpSpPr>
            <p:cNvPr id="6" name="Group 15"/>
            <p:cNvGrpSpPr>
              <a:grpSpLocks/>
            </p:cNvGrpSpPr>
            <p:nvPr/>
          </p:nvGrpSpPr>
          <p:grpSpPr bwMode="auto">
            <a:xfrm>
              <a:off x="2340" y="2123"/>
              <a:ext cx="592" cy="1206"/>
              <a:chOff x="2340" y="2123"/>
              <a:chExt cx="592" cy="1206"/>
            </a:xfrm>
          </p:grpSpPr>
          <p:sp>
            <p:nvSpPr>
              <p:cNvPr id="35888" name="AutoShape 16"/>
              <p:cNvSpPr>
                <a:spLocks noChangeArrowheads="1"/>
              </p:cNvSpPr>
              <p:nvPr/>
            </p:nvSpPr>
            <p:spPr bwMode="auto">
              <a:xfrm>
                <a:off x="2340" y="2123"/>
                <a:ext cx="593" cy="1207"/>
              </a:xfrm>
              <a:prstGeom prst="roundRect">
                <a:avLst>
                  <a:gd name="adj" fmla="val 167"/>
                </a:avLst>
              </a:prstGeom>
              <a:noFill/>
              <a:ln w="9525">
                <a:noFill/>
                <a:round/>
                <a:headEnd/>
                <a:tailEnd/>
              </a:ln>
            </p:spPr>
            <p:txBody>
              <a:bodyPr wrap="none" anchor="ctr"/>
              <a:lstStyle/>
              <a:p>
                <a:endParaRPr lang="zh-CN" altLang="en-US">
                  <a:latin typeface="+mj-ea"/>
                  <a:ea typeface="+mj-ea"/>
                </a:endParaRPr>
              </a:p>
            </p:txBody>
          </p:sp>
          <p:grpSp>
            <p:nvGrpSpPr>
              <p:cNvPr id="7" name="Group 17"/>
              <p:cNvGrpSpPr>
                <a:grpSpLocks/>
              </p:cNvGrpSpPr>
              <p:nvPr/>
            </p:nvGrpSpPr>
            <p:grpSpPr bwMode="auto">
              <a:xfrm>
                <a:off x="2340" y="2123"/>
                <a:ext cx="592" cy="1206"/>
                <a:chOff x="2340" y="2123"/>
                <a:chExt cx="592" cy="1206"/>
              </a:xfrm>
            </p:grpSpPr>
            <p:sp>
              <p:nvSpPr>
                <p:cNvPr id="35890" name="AutoShape 18"/>
                <p:cNvSpPr>
                  <a:spLocks noChangeArrowheads="1"/>
                </p:cNvSpPr>
                <p:nvPr/>
              </p:nvSpPr>
              <p:spPr bwMode="auto">
                <a:xfrm>
                  <a:off x="2340" y="2123"/>
                  <a:ext cx="593" cy="1207"/>
                </a:xfrm>
                <a:prstGeom prst="roundRect">
                  <a:avLst>
                    <a:gd name="adj" fmla="val 167"/>
                  </a:avLst>
                </a:prstGeom>
                <a:noFill/>
                <a:ln w="9525">
                  <a:noFill/>
                  <a:round/>
                  <a:headEnd/>
                  <a:tailEnd/>
                </a:ln>
              </p:spPr>
              <p:txBody>
                <a:bodyPr wrap="none" anchor="ctr"/>
                <a:lstStyle/>
                <a:p>
                  <a:endParaRPr lang="zh-CN" altLang="en-US">
                    <a:latin typeface="+mj-ea"/>
                    <a:ea typeface="+mj-ea"/>
                  </a:endParaRPr>
                </a:p>
              </p:txBody>
            </p:sp>
            <p:sp>
              <p:nvSpPr>
                <p:cNvPr id="35891" name="AutoShape 19"/>
                <p:cNvSpPr>
                  <a:spLocks noChangeArrowheads="1"/>
                </p:cNvSpPr>
                <p:nvPr/>
              </p:nvSpPr>
              <p:spPr bwMode="auto">
                <a:xfrm>
                  <a:off x="2340" y="2123"/>
                  <a:ext cx="593" cy="1207"/>
                </a:xfrm>
                <a:prstGeom prst="roundRect">
                  <a:avLst>
                    <a:gd name="adj" fmla="val 167"/>
                  </a:avLst>
                </a:prstGeom>
                <a:noFill/>
                <a:ln w="9525">
                  <a:noFill/>
                  <a:round/>
                  <a:headEnd/>
                  <a:tailEnd/>
                </a:ln>
              </p:spPr>
              <p:txBody>
                <a:bodyPr wrap="none" lIns="90000" tIns="46800" rIns="90000" bIns="46800">
                  <a:spAutoFit/>
                </a:bodyPr>
                <a:lstStyle/>
                <a:p>
                  <a:pPr>
                    <a:lnSpc>
                      <a:spcPct val="97000"/>
                    </a:lnSpc>
                    <a:buClr>
                      <a:srgbClr val="FFFFFF"/>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3400" dirty="0">
                      <a:solidFill>
                        <a:srgbClr val="FFFFFF"/>
                      </a:solidFill>
                      <a:latin typeface="+mj-ea"/>
                      <a:ea typeface="+mj-ea"/>
                    </a:rPr>
                    <a:t>?</a:t>
                  </a:r>
                </a:p>
              </p:txBody>
            </p:sp>
          </p:grpSp>
        </p:grpSp>
      </p:grpSp>
      <p:grpSp>
        <p:nvGrpSpPr>
          <p:cNvPr id="8" name="Group 20"/>
          <p:cNvGrpSpPr>
            <a:grpSpLocks/>
          </p:cNvGrpSpPr>
          <p:nvPr/>
        </p:nvGrpSpPr>
        <p:grpSpPr bwMode="auto">
          <a:xfrm>
            <a:off x="1927860" y="3281680"/>
            <a:ext cx="5945982" cy="3528064"/>
            <a:chOff x="1127" y="1861"/>
            <a:chExt cx="3405" cy="1939"/>
          </a:xfrm>
        </p:grpSpPr>
        <p:grpSp>
          <p:nvGrpSpPr>
            <p:cNvPr id="9" name="Group 21"/>
            <p:cNvGrpSpPr>
              <a:grpSpLocks/>
            </p:cNvGrpSpPr>
            <p:nvPr/>
          </p:nvGrpSpPr>
          <p:grpSpPr bwMode="auto">
            <a:xfrm>
              <a:off x="1127" y="3534"/>
              <a:ext cx="1248" cy="266"/>
              <a:chOff x="1127" y="3534"/>
              <a:chExt cx="1248" cy="266"/>
            </a:xfrm>
          </p:grpSpPr>
          <p:sp>
            <p:nvSpPr>
              <p:cNvPr id="35880" name="AutoShape 22"/>
              <p:cNvSpPr>
                <a:spLocks noChangeArrowheads="1"/>
              </p:cNvSpPr>
              <p:nvPr/>
            </p:nvSpPr>
            <p:spPr bwMode="auto">
              <a:xfrm>
                <a:off x="1127" y="3534"/>
                <a:ext cx="1104" cy="248"/>
              </a:xfrm>
              <a:prstGeom prst="roundRect">
                <a:avLst>
                  <a:gd name="adj" fmla="val 403"/>
                </a:avLst>
              </a:prstGeom>
              <a:noFill/>
              <a:ln w="9525">
                <a:noFill/>
                <a:round/>
                <a:headEnd/>
                <a:tailEnd/>
              </a:ln>
            </p:spPr>
            <p:txBody>
              <a:bodyPr wrap="none" anchor="ctr"/>
              <a:lstStyle/>
              <a:p>
                <a:endParaRPr lang="zh-CN" altLang="en-US">
                  <a:latin typeface="+mj-ea"/>
                  <a:ea typeface="+mj-ea"/>
                </a:endParaRPr>
              </a:p>
            </p:txBody>
          </p:sp>
          <p:grpSp>
            <p:nvGrpSpPr>
              <p:cNvPr id="10" name="Group 23"/>
              <p:cNvGrpSpPr>
                <a:grpSpLocks/>
              </p:cNvGrpSpPr>
              <p:nvPr/>
            </p:nvGrpSpPr>
            <p:grpSpPr bwMode="auto">
              <a:xfrm>
                <a:off x="1128" y="3535"/>
                <a:ext cx="1247" cy="265"/>
                <a:chOff x="1128" y="3535"/>
                <a:chExt cx="1247" cy="265"/>
              </a:xfrm>
            </p:grpSpPr>
            <p:sp>
              <p:nvSpPr>
                <p:cNvPr id="35882" name="AutoShape 24"/>
                <p:cNvSpPr>
                  <a:spLocks noChangeArrowheads="1"/>
                </p:cNvSpPr>
                <p:nvPr/>
              </p:nvSpPr>
              <p:spPr bwMode="auto">
                <a:xfrm>
                  <a:off x="1128" y="3535"/>
                  <a:ext cx="1103" cy="247"/>
                </a:xfrm>
                <a:prstGeom prst="roundRect">
                  <a:avLst>
                    <a:gd name="adj" fmla="val 403"/>
                  </a:avLst>
                </a:prstGeom>
                <a:noFill/>
                <a:ln w="9525">
                  <a:noFill/>
                  <a:round/>
                  <a:headEnd/>
                  <a:tailEnd/>
                </a:ln>
              </p:spPr>
              <p:txBody>
                <a:bodyPr wrap="none" anchor="ctr"/>
                <a:lstStyle/>
                <a:p>
                  <a:endParaRPr lang="zh-CN" altLang="en-US">
                    <a:latin typeface="+mj-ea"/>
                    <a:ea typeface="+mj-ea"/>
                  </a:endParaRPr>
                </a:p>
              </p:txBody>
            </p:sp>
            <p:grpSp>
              <p:nvGrpSpPr>
                <p:cNvPr id="11" name="Group 25"/>
                <p:cNvGrpSpPr>
                  <a:grpSpLocks/>
                </p:cNvGrpSpPr>
                <p:nvPr/>
              </p:nvGrpSpPr>
              <p:grpSpPr bwMode="auto">
                <a:xfrm>
                  <a:off x="1128" y="3535"/>
                  <a:ext cx="1247" cy="265"/>
                  <a:chOff x="1128" y="3535"/>
                  <a:chExt cx="1247" cy="265"/>
                </a:xfrm>
              </p:grpSpPr>
              <p:sp>
                <p:nvSpPr>
                  <p:cNvPr id="35884" name="AutoShape 26"/>
                  <p:cNvSpPr>
                    <a:spLocks noChangeArrowheads="1"/>
                  </p:cNvSpPr>
                  <p:nvPr/>
                </p:nvSpPr>
                <p:spPr bwMode="auto">
                  <a:xfrm>
                    <a:off x="1128" y="3535"/>
                    <a:ext cx="1103" cy="247"/>
                  </a:xfrm>
                  <a:prstGeom prst="roundRect">
                    <a:avLst>
                      <a:gd name="adj" fmla="val 403"/>
                    </a:avLst>
                  </a:prstGeom>
                  <a:noFill/>
                  <a:ln w="9525">
                    <a:noFill/>
                    <a:round/>
                    <a:headEnd/>
                    <a:tailEnd/>
                  </a:ln>
                </p:spPr>
                <p:txBody>
                  <a:bodyPr wrap="none" anchor="ctr"/>
                  <a:lstStyle/>
                  <a:p>
                    <a:endParaRPr lang="zh-CN" altLang="en-US">
                      <a:latin typeface="+mj-ea"/>
                      <a:ea typeface="+mj-ea"/>
                    </a:endParaRPr>
                  </a:p>
                </p:txBody>
              </p:sp>
              <p:sp>
                <p:nvSpPr>
                  <p:cNvPr id="35885" name="AutoShape 27"/>
                  <p:cNvSpPr>
                    <a:spLocks noChangeArrowheads="1"/>
                  </p:cNvSpPr>
                  <p:nvPr/>
                </p:nvSpPr>
                <p:spPr bwMode="auto">
                  <a:xfrm>
                    <a:off x="1129" y="3536"/>
                    <a:ext cx="1246" cy="264"/>
                  </a:xfrm>
                  <a:prstGeom prst="roundRect">
                    <a:avLst>
                      <a:gd name="adj" fmla="val 403"/>
                    </a:avLst>
                  </a:prstGeom>
                  <a:noFill/>
                  <a:ln w="9525">
                    <a:noFill/>
                    <a:round/>
                    <a:headEnd/>
                    <a:tailEnd/>
                  </a:ln>
                </p:spPr>
                <p:txBody>
                  <a:bodyPr wrap="none" lIns="90000" tIns="46800" rIns="90000" bIns="4680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dirty="0">
                        <a:latin typeface="+mj-ea"/>
                        <a:ea typeface="+mj-ea"/>
                      </a:rPr>
                      <a:t>Decrypt </a:t>
                    </a:r>
                    <a:r>
                      <a:rPr lang="en-GB" altLang="zh-CN" sz="2700" dirty="0" err="1">
                        <a:latin typeface="+mj-ea"/>
                        <a:ea typeface="+mj-ea"/>
                      </a:rPr>
                      <a:t>SSL</a:t>
                    </a:r>
                    <a:endParaRPr lang="en-GB" altLang="zh-CN" sz="2700" dirty="0">
                      <a:latin typeface="+mj-ea"/>
                      <a:ea typeface="+mj-ea"/>
                    </a:endParaRPr>
                  </a:p>
                </p:txBody>
              </p:sp>
            </p:grpSp>
          </p:grpSp>
        </p:grpSp>
        <p:grpSp>
          <p:nvGrpSpPr>
            <p:cNvPr id="12" name="Group 28"/>
            <p:cNvGrpSpPr>
              <a:grpSpLocks/>
            </p:cNvGrpSpPr>
            <p:nvPr/>
          </p:nvGrpSpPr>
          <p:grpSpPr bwMode="auto">
            <a:xfrm>
              <a:off x="1609" y="2389"/>
              <a:ext cx="2923" cy="1178"/>
              <a:chOff x="1609" y="2389"/>
              <a:chExt cx="2923" cy="1178"/>
            </a:xfrm>
          </p:grpSpPr>
          <p:sp>
            <p:nvSpPr>
              <p:cNvPr id="35872" name="AutoShape 29"/>
              <p:cNvSpPr>
                <a:spLocks noChangeArrowheads="1"/>
              </p:cNvSpPr>
              <p:nvPr/>
            </p:nvSpPr>
            <p:spPr bwMode="auto">
              <a:xfrm>
                <a:off x="1609" y="2389"/>
                <a:ext cx="1750" cy="725"/>
              </a:xfrm>
              <a:prstGeom prst="roundRect">
                <a:avLst>
                  <a:gd name="adj" fmla="val 134"/>
                </a:avLst>
              </a:prstGeom>
              <a:solidFill>
                <a:srgbClr val="491C76"/>
              </a:solidFill>
              <a:ln w="9525">
                <a:noFill/>
                <a:round/>
                <a:headEnd/>
                <a:tailEnd/>
              </a:ln>
            </p:spPr>
            <p:txBody>
              <a:bodyPr wrap="none" anchor="ctr"/>
              <a:lstStyle/>
              <a:p>
                <a:endParaRPr lang="zh-CN" altLang="en-US">
                  <a:latin typeface="+mj-ea"/>
                  <a:ea typeface="+mj-ea"/>
                </a:endParaRPr>
              </a:p>
            </p:txBody>
          </p:sp>
          <p:grpSp>
            <p:nvGrpSpPr>
              <p:cNvPr id="13" name="Group 30"/>
              <p:cNvGrpSpPr>
                <a:grpSpLocks/>
              </p:cNvGrpSpPr>
              <p:nvPr/>
            </p:nvGrpSpPr>
            <p:grpSpPr bwMode="auto">
              <a:xfrm>
                <a:off x="1609" y="2389"/>
                <a:ext cx="2923" cy="1178"/>
                <a:chOff x="1609" y="2389"/>
                <a:chExt cx="2923" cy="1178"/>
              </a:xfrm>
            </p:grpSpPr>
            <p:sp>
              <p:nvSpPr>
                <p:cNvPr id="35874" name="AutoShape 31"/>
                <p:cNvSpPr>
                  <a:spLocks noChangeArrowheads="1"/>
                </p:cNvSpPr>
                <p:nvPr/>
              </p:nvSpPr>
              <p:spPr bwMode="auto">
                <a:xfrm>
                  <a:off x="1609" y="2389"/>
                  <a:ext cx="1748" cy="723"/>
                </a:xfrm>
                <a:prstGeom prst="roundRect">
                  <a:avLst>
                    <a:gd name="adj" fmla="val 134"/>
                  </a:avLst>
                </a:prstGeom>
                <a:noFill/>
                <a:ln w="9525">
                  <a:noFill/>
                  <a:round/>
                  <a:headEnd/>
                  <a:tailEnd/>
                </a:ln>
              </p:spPr>
              <p:txBody>
                <a:bodyPr wrap="none" anchor="ctr"/>
                <a:lstStyle/>
                <a:p>
                  <a:endParaRPr lang="zh-CN" altLang="en-US">
                    <a:latin typeface="+mj-ea"/>
                    <a:ea typeface="+mj-ea"/>
                  </a:endParaRPr>
                </a:p>
              </p:txBody>
            </p:sp>
            <p:grpSp>
              <p:nvGrpSpPr>
                <p:cNvPr id="14" name="Group 32"/>
                <p:cNvGrpSpPr>
                  <a:grpSpLocks/>
                </p:cNvGrpSpPr>
                <p:nvPr/>
              </p:nvGrpSpPr>
              <p:grpSpPr bwMode="auto">
                <a:xfrm>
                  <a:off x="1610" y="2389"/>
                  <a:ext cx="2922" cy="1178"/>
                  <a:chOff x="1610" y="2389"/>
                  <a:chExt cx="2922" cy="1178"/>
                </a:xfrm>
              </p:grpSpPr>
              <p:sp>
                <p:nvSpPr>
                  <p:cNvPr id="35876" name="AutoShape 33"/>
                  <p:cNvSpPr>
                    <a:spLocks noChangeArrowheads="1"/>
                  </p:cNvSpPr>
                  <p:nvPr/>
                </p:nvSpPr>
                <p:spPr bwMode="auto">
                  <a:xfrm>
                    <a:off x="1610" y="2389"/>
                    <a:ext cx="1746" cy="721"/>
                  </a:xfrm>
                  <a:prstGeom prst="roundRect">
                    <a:avLst>
                      <a:gd name="adj" fmla="val 139"/>
                    </a:avLst>
                  </a:prstGeom>
                  <a:noFill/>
                  <a:ln w="9525">
                    <a:noFill/>
                    <a:round/>
                    <a:headEnd/>
                    <a:tailEnd/>
                  </a:ln>
                </p:spPr>
                <p:txBody>
                  <a:bodyPr wrap="none" anchor="ctr"/>
                  <a:lstStyle/>
                  <a:p>
                    <a:endParaRPr lang="zh-CN" altLang="en-US">
                      <a:latin typeface="+mj-ea"/>
                      <a:ea typeface="+mj-ea"/>
                    </a:endParaRPr>
                  </a:p>
                </p:txBody>
              </p:sp>
              <p:grpSp>
                <p:nvGrpSpPr>
                  <p:cNvPr id="15" name="Group 34"/>
                  <p:cNvGrpSpPr>
                    <a:grpSpLocks/>
                  </p:cNvGrpSpPr>
                  <p:nvPr/>
                </p:nvGrpSpPr>
                <p:grpSpPr bwMode="auto">
                  <a:xfrm>
                    <a:off x="1610" y="2389"/>
                    <a:ext cx="2922" cy="1178"/>
                    <a:chOff x="1610" y="2389"/>
                    <a:chExt cx="2922" cy="1178"/>
                  </a:xfrm>
                </p:grpSpPr>
                <p:sp>
                  <p:nvSpPr>
                    <p:cNvPr id="35878" name="AutoShape 35"/>
                    <p:cNvSpPr>
                      <a:spLocks noChangeArrowheads="1"/>
                    </p:cNvSpPr>
                    <p:nvPr/>
                  </p:nvSpPr>
                  <p:spPr bwMode="auto">
                    <a:xfrm>
                      <a:off x="1610" y="2389"/>
                      <a:ext cx="1746" cy="720"/>
                    </a:xfrm>
                    <a:prstGeom prst="roundRect">
                      <a:avLst>
                        <a:gd name="adj" fmla="val 139"/>
                      </a:avLst>
                    </a:prstGeom>
                    <a:noFill/>
                    <a:ln w="9525">
                      <a:noFill/>
                      <a:round/>
                      <a:headEnd/>
                      <a:tailEnd/>
                    </a:ln>
                  </p:spPr>
                  <p:txBody>
                    <a:bodyPr wrap="none" anchor="ctr"/>
                    <a:lstStyle/>
                    <a:p>
                      <a:endParaRPr lang="zh-CN" altLang="en-US">
                        <a:latin typeface="+mj-ea"/>
                        <a:ea typeface="+mj-ea"/>
                      </a:endParaRPr>
                    </a:p>
                  </p:txBody>
                </p:sp>
                <p:sp>
                  <p:nvSpPr>
                    <p:cNvPr id="35879" name="AutoShape 36"/>
                    <p:cNvSpPr>
                      <a:spLocks noChangeArrowheads="1"/>
                    </p:cNvSpPr>
                    <p:nvPr/>
                  </p:nvSpPr>
                  <p:spPr bwMode="auto">
                    <a:xfrm>
                      <a:off x="1610" y="2389"/>
                      <a:ext cx="2922" cy="1178"/>
                    </a:xfrm>
                    <a:prstGeom prst="roundRect">
                      <a:avLst>
                        <a:gd name="adj" fmla="val 139"/>
                      </a:avLst>
                    </a:prstGeom>
                    <a:noFill/>
                    <a:ln w="9525">
                      <a:noFill/>
                      <a:round/>
                      <a:headEnd/>
                      <a:tailEnd/>
                    </a:ln>
                  </p:spPr>
                  <p:txBody>
                    <a:bodyPr lIns="90000" tIns="46800" rIns="90000" bIns="46800">
                      <a:spAutoFit/>
                    </a:bodyPr>
                    <a:lstStyle/>
                    <a:p>
                      <a:pPr>
                        <a:lnSpc>
                          <a:spcPct val="93000"/>
                        </a:lnSpc>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dirty="0">
                          <a:solidFill>
                            <a:srgbClr val="DADADA"/>
                          </a:solidFill>
                          <a:latin typeface="+mj-ea"/>
                          <a:ea typeface="+mj-ea"/>
                        </a:rPr>
                        <a:t>%</a:t>
                      </a:r>
                      <a:r>
                        <a:rPr lang="en-GB" altLang="zh-CN" sz="2700" dirty="0" err="1">
                          <a:solidFill>
                            <a:srgbClr val="DADADA"/>
                          </a:solidFill>
                          <a:latin typeface="+mj-ea"/>
                          <a:ea typeface="+mj-ea"/>
                        </a:rPr>
                        <a:t>2e%2e%2fpartners%2Fe</a:t>
                      </a:r>
                      <a:endParaRPr lang="en-GB" altLang="zh-CN" sz="2700" dirty="0">
                        <a:solidFill>
                          <a:srgbClr val="DADADA"/>
                        </a:solidFill>
                        <a:latin typeface="+mj-ea"/>
                        <a:ea typeface="+mj-ea"/>
                      </a:endParaRPr>
                    </a:p>
                    <a:p>
                      <a:pPr>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endParaRPr lang="en-GB" altLang="zh-CN" sz="2700" dirty="0">
                        <a:solidFill>
                          <a:srgbClr val="DADADA"/>
                        </a:solidFill>
                        <a:latin typeface="+mj-ea"/>
                        <a:ea typeface="+mj-ea"/>
                      </a:endParaRPr>
                    </a:p>
                    <a:p>
                      <a:pPr>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dirty="0">
                          <a:solidFill>
                            <a:srgbClr val="DADADA"/>
                          </a:solidFill>
                          <a:latin typeface="+mj-ea"/>
                          <a:ea typeface="+mj-ea"/>
                        </a:rPr>
                        <a:t>%</a:t>
                      </a:r>
                      <a:r>
                        <a:rPr lang="en-GB" altLang="zh-CN" sz="2700" dirty="0" err="1">
                          <a:solidFill>
                            <a:srgbClr val="DADADA"/>
                          </a:solidFill>
                          <a:latin typeface="+mj-ea"/>
                          <a:ea typeface="+mj-ea"/>
                        </a:rPr>
                        <a:t>2ffinance%2frec%2f</a:t>
                      </a:r>
                      <a:endParaRPr lang="en-GB" altLang="zh-CN" sz="2700" dirty="0">
                        <a:solidFill>
                          <a:srgbClr val="DADADA"/>
                        </a:solidFill>
                        <a:latin typeface="+mj-ea"/>
                        <a:ea typeface="+mj-ea"/>
                      </a:endParaRPr>
                    </a:p>
                    <a:p>
                      <a:pPr>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endParaRPr lang="en-GB" altLang="zh-CN" sz="2700" dirty="0">
                        <a:solidFill>
                          <a:srgbClr val="DADADA"/>
                        </a:solidFill>
                        <a:latin typeface="+mj-ea"/>
                        <a:ea typeface="+mj-ea"/>
                      </a:endParaRPr>
                    </a:p>
                    <a:p>
                      <a:pPr>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endParaRPr lang="en-GB" altLang="zh-CN" sz="2700" dirty="0">
                        <a:solidFill>
                          <a:srgbClr val="DADADA"/>
                        </a:solidFill>
                        <a:latin typeface="+mj-ea"/>
                        <a:ea typeface="+mj-ea"/>
                      </a:endParaRPr>
                    </a:p>
                  </p:txBody>
                </p:sp>
              </p:grpSp>
            </p:grpSp>
          </p:grpSp>
        </p:grpSp>
        <p:sp>
          <p:nvSpPr>
            <p:cNvPr id="35871" name="Line 37"/>
            <p:cNvSpPr>
              <a:spLocks noChangeShapeType="1"/>
            </p:cNvSpPr>
            <p:nvPr/>
          </p:nvSpPr>
          <p:spPr bwMode="auto">
            <a:xfrm>
              <a:off x="1657" y="1861"/>
              <a:ext cx="1" cy="1735"/>
            </a:xfrm>
            <a:prstGeom prst="line">
              <a:avLst/>
            </a:prstGeom>
            <a:noFill/>
            <a:ln w="38160">
              <a:solidFill>
                <a:srgbClr val="FF0000"/>
              </a:solidFill>
              <a:prstDash val="dash"/>
              <a:round/>
              <a:headEnd/>
              <a:tailEnd type="triangle" w="med" len="med"/>
            </a:ln>
          </p:spPr>
          <p:txBody>
            <a:bodyPr/>
            <a:lstStyle/>
            <a:p>
              <a:endParaRPr lang="zh-CN" altLang="en-US">
                <a:latin typeface="+mj-ea"/>
                <a:ea typeface="+mj-ea"/>
              </a:endParaRPr>
            </a:p>
          </p:txBody>
        </p:sp>
      </p:grpSp>
      <p:grpSp>
        <p:nvGrpSpPr>
          <p:cNvPr id="16" name="Group 38"/>
          <p:cNvGrpSpPr>
            <a:grpSpLocks/>
          </p:cNvGrpSpPr>
          <p:nvPr/>
        </p:nvGrpSpPr>
        <p:grpSpPr bwMode="auto">
          <a:xfrm>
            <a:off x="4871039" y="6585886"/>
            <a:ext cx="1880712" cy="480377"/>
            <a:chOff x="2698" y="3838"/>
            <a:chExt cx="1077" cy="267"/>
          </a:xfrm>
        </p:grpSpPr>
        <p:sp>
          <p:nvSpPr>
            <p:cNvPr id="35863" name="AutoShape 39"/>
            <p:cNvSpPr>
              <a:spLocks noChangeArrowheads="1"/>
            </p:cNvSpPr>
            <p:nvPr/>
          </p:nvSpPr>
          <p:spPr bwMode="auto">
            <a:xfrm>
              <a:off x="2698" y="3838"/>
              <a:ext cx="811" cy="264"/>
            </a:xfrm>
            <a:prstGeom prst="roundRect">
              <a:avLst>
                <a:gd name="adj" fmla="val 375"/>
              </a:avLst>
            </a:prstGeom>
            <a:noFill/>
            <a:ln w="9525">
              <a:noFill/>
              <a:round/>
              <a:headEnd/>
              <a:tailEnd/>
            </a:ln>
          </p:spPr>
          <p:txBody>
            <a:bodyPr wrap="none" anchor="ctr"/>
            <a:lstStyle/>
            <a:p>
              <a:endParaRPr lang="zh-CN" altLang="en-US">
                <a:latin typeface="+mj-ea"/>
                <a:ea typeface="+mj-ea"/>
              </a:endParaRPr>
            </a:p>
          </p:txBody>
        </p:sp>
        <p:grpSp>
          <p:nvGrpSpPr>
            <p:cNvPr id="17" name="Group 40"/>
            <p:cNvGrpSpPr>
              <a:grpSpLocks/>
            </p:cNvGrpSpPr>
            <p:nvPr/>
          </p:nvGrpSpPr>
          <p:grpSpPr bwMode="auto">
            <a:xfrm>
              <a:off x="2699" y="3838"/>
              <a:ext cx="1076" cy="267"/>
              <a:chOff x="2699" y="3838"/>
              <a:chExt cx="1076" cy="267"/>
            </a:xfrm>
          </p:grpSpPr>
          <p:sp>
            <p:nvSpPr>
              <p:cNvPr id="35865" name="AutoShape 41"/>
              <p:cNvSpPr>
                <a:spLocks noChangeArrowheads="1"/>
              </p:cNvSpPr>
              <p:nvPr/>
            </p:nvSpPr>
            <p:spPr bwMode="auto">
              <a:xfrm>
                <a:off x="2699" y="3838"/>
                <a:ext cx="810" cy="263"/>
              </a:xfrm>
              <a:prstGeom prst="roundRect">
                <a:avLst>
                  <a:gd name="adj" fmla="val 380"/>
                </a:avLst>
              </a:prstGeom>
              <a:noFill/>
              <a:ln w="9525">
                <a:noFill/>
                <a:round/>
                <a:headEnd/>
                <a:tailEnd/>
              </a:ln>
            </p:spPr>
            <p:txBody>
              <a:bodyPr wrap="none" anchor="ctr"/>
              <a:lstStyle/>
              <a:p>
                <a:endParaRPr lang="zh-CN" altLang="en-US">
                  <a:latin typeface="+mj-ea"/>
                  <a:ea typeface="+mj-ea"/>
                </a:endParaRPr>
              </a:p>
            </p:txBody>
          </p:sp>
          <p:grpSp>
            <p:nvGrpSpPr>
              <p:cNvPr id="18" name="Group 42"/>
              <p:cNvGrpSpPr>
                <a:grpSpLocks/>
              </p:cNvGrpSpPr>
              <p:nvPr/>
            </p:nvGrpSpPr>
            <p:grpSpPr bwMode="auto">
              <a:xfrm>
                <a:off x="2699" y="3838"/>
                <a:ext cx="1076" cy="267"/>
                <a:chOff x="2699" y="3838"/>
                <a:chExt cx="1076" cy="267"/>
              </a:xfrm>
            </p:grpSpPr>
            <p:sp>
              <p:nvSpPr>
                <p:cNvPr id="35867" name="AutoShape 43"/>
                <p:cNvSpPr>
                  <a:spLocks noChangeArrowheads="1"/>
                </p:cNvSpPr>
                <p:nvPr/>
              </p:nvSpPr>
              <p:spPr bwMode="auto">
                <a:xfrm>
                  <a:off x="2699" y="3838"/>
                  <a:ext cx="810" cy="263"/>
                </a:xfrm>
                <a:prstGeom prst="roundRect">
                  <a:avLst>
                    <a:gd name="adj" fmla="val 380"/>
                  </a:avLst>
                </a:prstGeom>
                <a:noFill/>
                <a:ln w="9525">
                  <a:noFill/>
                  <a:round/>
                  <a:headEnd/>
                  <a:tailEnd/>
                </a:ln>
              </p:spPr>
              <p:txBody>
                <a:bodyPr wrap="none" anchor="ctr"/>
                <a:lstStyle/>
                <a:p>
                  <a:endParaRPr lang="zh-CN" altLang="en-US">
                    <a:latin typeface="+mj-ea"/>
                    <a:ea typeface="+mj-ea"/>
                  </a:endParaRPr>
                </a:p>
              </p:txBody>
            </p:sp>
            <p:sp>
              <p:nvSpPr>
                <p:cNvPr id="35868" name="AutoShape 44"/>
                <p:cNvSpPr>
                  <a:spLocks noChangeArrowheads="1"/>
                </p:cNvSpPr>
                <p:nvPr/>
              </p:nvSpPr>
              <p:spPr bwMode="auto">
                <a:xfrm>
                  <a:off x="2699" y="3838"/>
                  <a:ext cx="1076" cy="267"/>
                </a:xfrm>
                <a:prstGeom prst="roundRect">
                  <a:avLst>
                    <a:gd name="adj" fmla="val 380"/>
                  </a:avLst>
                </a:prstGeom>
                <a:noFill/>
                <a:ln w="9525">
                  <a:noFill/>
                  <a:round/>
                  <a:headEnd/>
                  <a:tailEnd/>
                </a:ln>
              </p:spPr>
              <p:txBody>
                <a:bodyPr wrap="none" lIns="90000" tIns="46800" rIns="90000" bIns="4680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dirty="0">
                      <a:latin typeface="+mj-ea"/>
                      <a:ea typeface="+mj-ea"/>
                    </a:rPr>
                    <a:t>Normalize</a:t>
                  </a:r>
                </a:p>
              </p:txBody>
            </p:sp>
          </p:grpSp>
        </p:grpSp>
      </p:grpSp>
      <p:grpSp>
        <p:nvGrpSpPr>
          <p:cNvPr id="19" name="Group 45"/>
          <p:cNvGrpSpPr>
            <a:grpSpLocks/>
          </p:cNvGrpSpPr>
          <p:nvPr/>
        </p:nvGrpSpPr>
        <p:grpSpPr bwMode="auto">
          <a:xfrm>
            <a:off x="6035040" y="4318000"/>
            <a:ext cx="2097247" cy="1397953"/>
            <a:chOff x="3520" y="2338"/>
            <a:chExt cx="1201" cy="791"/>
          </a:xfrm>
        </p:grpSpPr>
        <p:sp>
          <p:nvSpPr>
            <p:cNvPr id="35855" name="AutoShape 46"/>
            <p:cNvSpPr>
              <a:spLocks noChangeArrowheads="1"/>
            </p:cNvSpPr>
            <p:nvPr/>
          </p:nvSpPr>
          <p:spPr bwMode="auto">
            <a:xfrm>
              <a:off x="3520" y="2338"/>
              <a:ext cx="1201" cy="791"/>
            </a:xfrm>
            <a:prstGeom prst="roundRect">
              <a:avLst>
                <a:gd name="adj" fmla="val 125"/>
              </a:avLst>
            </a:prstGeom>
            <a:solidFill>
              <a:srgbClr val="491C76"/>
            </a:solidFill>
            <a:ln w="9525">
              <a:noFill/>
              <a:round/>
              <a:headEnd/>
              <a:tailEnd/>
            </a:ln>
          </p:spPr>
          <p:txBody>
            <a:bodyPr wrap="none" anchor="ctr"/>
            <a:lstStyle/>
            <a:p>
              <a:endParaRPr lang="zh-CN" altLang="en-US">
                <a:latin typeface="+mj-ea"/>
                <a:ea typeface="+mj-ea"/>
              </a:endParaRPr>
            </a:p>
          </p:txBody>
        </p:sp>
        <p:grpSp>
          <p:nvGrpSpPr>
            <p:cNvPr id="20" name="Group 47"/>
            <p:cNvGrpSpPr>
              <a:grpSpLocks/>
            </p:cNvGrpSpPr>
            <p:nvPr/>
          </p:nvGrpSpPr>
          <p:grpSpPr bwMode="auto">
            <a:xfrm>
              <a:off x="3520" y="2338"/>
              <a:ext cx="1199" cy="789"/>
              <a:chOff x="3520" y="2338"/>
              <a:chExt cx="1199" cy="789"/>
            </a:xfrm>
          </p:grpSpPr>
          <p:sp>
            <p:nvSpPr>
              <p:cNvPr id="35857" name="AutoShape 48"/>
              <p:cNvSpPr>
                <a:spLocks noChangeArrowheads="1"/>
              </p:cNvSpPr>
              <p:nvPr/>
            </p:nvSpPr>
            <p:spPr bwMode="auto">
              <a:xfrm>
                <a:off x="3520" y="2338"/>
                <a:ext cx="1199" cy="789"/>
              </a:xfrm>
              <a:prstGeom prst="roundRect">
                <a:avLst>
                  <a:gd name="adj" fmla="val 125"/>
                </a:avLst>
              </a:prstGeom>
              <a:noFill/>
              <a:ln w="9525">
                <a:noFill/>
                <a:round/>
                <a:headEnd/>
                <a:tailEnd/>
              </a:ln>
            </p:spPr>
            <p:txBody>
              <a:bodyPr wrap="none" anchor="ctr"/>
              <a:lstStyle/>
              <a:p>
                <a:endParaRPr lang="zh-CN" altLang="en-US">
                  <a:latin typeface="+mj-ea"/>
                  <a:ea typeface="+mj-ea"/>
                </a:endParaRPr>
              </a:p>
            </p:txBody>
          </p:sp>
          <p:grpSp>
            <p:nvGrpSpPr>
              <p:cNvPr id="21" name="Group 49"/>
              <p:cNvGrpSpPr>
                <a:grpSpLocks/>
              </p:cNvGrpSpPr>
              <p:nvPr/>
            </p:nvGrpSpPr>
            <p:grpSpPr bwMode="auto">
              <a:xfrm>
                <a:off x="3521" y="2338"/>
                <a:ext cx="1198" cy="788"/>
                <a:chOff x="3521" y="2338"/>
                <a:chExt cx="1198" cy="788"/>
              </a:xfrm>
            </p:grpSpPr>
            <p:sp>
              <p:nvSpPr>
                <p:cNvPr id="35859" name="AutoShape 50"/>
                <p:cNvSpPr>
                  <a:spLocks noChangeArrowheads="1"/>
                </p:cNvSpPr>
                <p:nvPr/>
              </p:nvSpPr>
              <p:spPr bwMode="auto">
                <a:xfrm>
                  <a:off x="3521" y="2338"/>
                  <a:ext cx="1198" cy="788"/>
                </a:xfrm>
                <a:prstGeom prst="roundRect">
                  <a:avLst>
                    <a:gd name="adj" fmla="val 125"/>
                  </a:avLst>
                </a:prstGeom>
                <a:noFill/>
                <a:ln w="9525">
                  <a:noFill/>
                  <a:round/>
                  <a:headEnd/>
                  <a:tailEnd/>
                </a:ln>
              </p:spPr>
              <p:txBody>
                <a:bodyPr wrap="none" anchor="ctr"/>
                <a:lstStyle/>
                <a:p>
                  <a:endParaRPr lang="zh-CN" altLang="en-US">
                    <a:latin typeface="+mj-ea"/>
                    <a:ea typeface="+mj-ea"/>
                  </a:endParaRPr>
                </a:p>
              </p:txBody>
            </p:sp>
            <p:grpSp>
              <p:nvGrpSpPr>
                <p:cNvPr id="22" name="Group 51"/>
                <p:cNvGrpSpPr>
                  <a:grpSpLocks/>
                </p:cNvGrpSpPr>
                <p:nvPr/>
              </p:nvGrpSpPr>
              <p:grpSpPr bwMode="auto">
                <a:xfrm>
                  <a:off x="3521" y="2338"/>
                  <a:ext cx="1198" cy="788"/>
                  <a:chOff x="3521" y="2338"/>
                  <a:chExt cx="1198" cy="788"/>
                </a:xfrm>
              </p:grpSpPr>
              <p:sp>
                <p:nvSpPr>
                  <p:cNvPr id="35861" name="AutoShape 52"/>
                  <p:cNvSpPr>
                    <a:spLocks noChangeArrowheads="1"/>
                  </p:cNvSpPr>
                  <p:nvPr/>
                </p:nvSpPr>
                <p:spPr bwMode="auto">
                  <a:xfrm>
                    <a:off x="3521" y="2338"/>
                    <a:ext cx="1198" cy="788"/>
                  </a:xfrm>
                  <a:prstGeom prst="roundRect">
                    <a:avLst>
                      <a:gd name="adj" fmla="val 125"/>
                    </a:avLst>
                  </a:prstGeom>
                  <a:noFill/>
                  <a:ln w="9525">
                    <a:noFill/>
                    <a:round/>
                    <a:headEnd/>
                    <a:tailEnd/>
                  </a:ln>
                </p:spPr>
                <p:txBody>
                  <a:bodyPr wrap="none" anchor="ctr"/>
                  <a:lstStyle/>
                  <a:p>
                    <a:endParaRPr lang="zh-CN" altLang="en-US">
                      <a:latin typeface="+mj-ea"/>
                      <a:ea typeface="+mj-ea"/>
                    </a:endParaRPr>
                  </a:p>
                </p:txBody>
              </p:sp>
              <p:sp>
                <p:nvSpPr>
                  <p:cNvPr id="35862" name="AutoShape 53"/>
                  <p:cNvSpPr>
                    <a:spLocks noChangeArrowheads="1"/>
                  </p:cNvSpPr>
                  <p:nvPr/>
                </p:nvSpPr>
                <p:spPr bwMode="auto">
                  <a:xfrm>
                    <a:off x="3522" y="2339"/>
                    <a:ext cx="1001" cy="636"/>
                  </a:xfrm>
                  <a:prstGeom prst="roundRect">
                    <a:avLst>
                      <a:gd name="adj" fmla="val 125"/>
                    </a:avLst>
                  </a:prstGeom>
                  <a:noFill/>
                  <a:ln w="9525">
                    <a:noFill/>
                    <a:round/>
                    <a:headEnd/>
                    <a:tailEnd/>
                  </a:ln>
                </p:spPr>
                <p:txBody>
                  <a:bodyPr lIns="90000" tIns="46800" rIns="90000" bIns="46800">
                    <a:spAutoFit/>
                  </a:bodyPr>
                  <a:lstStyle/>
                  <a:p>
                    <a:pPr>
                      <a:lnSpc>
                        <a:spcPct val="93000"/>
                      </a:lnSpc>
                      <a:buClr>
                        <a:srgbClr val="FFFFFF"/>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FFFFFF"/>
                        </a:solidFill>
                        <a:latin typeface="+mj-ea"/>
                        <a:ea typeface="+mj-ea"/>
                      </a:rPr>
                      <a:t>../partners/</a:t>
                    </a:r>
                  </a:p>
                  <a:p>
                    <a:pPr>
                      <a:buClr>
                        <a:srgbClr val="FFFFFF"/>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endParaRPr lang="en-GB" altLang="zh-CN" sz="1600" dirty="0">
                      <a:solidFill>
                        <a:srgbClr val="FFFFFF"/>
                      </a:solidFill>
                      <a:latin typeface="+mj-ea"/>
                      <a:ea typeface="+mj-ea"/>
                    </a:endParaRPr>
                  </a:p>
                  <a:p>
                    <a:pPr>
                      <a:buClr>
                        <a:srgbClr val="FFFFFF"/>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endParaRPr lang="en-GB" altLang="zh-CN" sz="900" dirty="0">
                      <a:solidFill>
                        <a:srgbClr val="FFFFFF"/>
                      </a:solidFill>
                      <a:latin typeface="+mj-ea"/>
                      <a:ea typeface="+mj-ea"/>
                    </a:endParaRPr>
                  </a:p>
                  <a:p>
                    <a:pPr>
                      <a:buClr>
                        <a:srgbClr val="FFFFFF"/>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endParaRPr lang="en-GB" altLang="zh-CN" sz="1100" dirty="0">
                      <a:solidFill>
                        <a:srgbClr val="FFFFFF"/>
                      </a:solidFill>
                      <a:latin typeface="+mj-ea"/>
                      <a:ea typeface="+mj-ea"/>
                    </a:endParaRPr>
                  </a:p>
                  <a:p>
                    <a:pPr>
                      <a:buClr>
                        <a:srgbClr val="FFFFFF"/>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FFFFFF"/>
                        </a:solidFill>
                        <a:latin typeface="+mj-ea"/>
                        <a:ea typeface="+mj-ea"/>
                      </a:rPr>
                      <a:t>/finance/</a:t>
                    </a:r>
                    <a:r>
                      <a:rPr lang="en-GB" altLang="zh-CN" sz="1600" dirty="0" err="1">
                        <a:solidFill>
                          <a:srgbClr val="FFFFFF"/>
                        </a:solidFill>
                        <a:latin typeface="+mj-ea"/>
                        <a:ea typeface="+mj-ea"/>
                      </a:rPr>
                      <a:t>rec</a:t>
                    </a:r>
                    <a:r>
                      <a:rPr lang="en-GB" altLang="zh-CN" sz="1600" dirty="0">
                        <a:solidFill>
                          <a:srgbClr val="FFFFFF"/>
                        </a:solidFill>
                        <a:latin typeface="+mj-ea"/>
                        <a:ea typeface="+mj-ea"/>
                      </a:rPr>
                      <a:t>/</a:t>
                    </a:r>
                  </a:p>
                </p:txBody>
              </p:sp>
            </p:grpSp>
          </p:grpSp>
        </p:grpSp>
      </p:grpSp>
      <p:sp>
        <p:nvSpPr>
          <p:cNvPr id="35851" name="Line 54"/>
          <p:cNvSpPr>
            <a:spLocks noChangeShapeType="1"/>
          </p:cNvSpPr>
          <p:nvPr/>
        </p:nvSpPr>
        <p:spPr bwMode="auto">
          <a:xfrm>
            <a:off x="6012340" y="3153940"/>
            <a:ext cx="1746" cy="3573145"/>
          </a:xfrm>
          <a:prstGeom prst="line">
            <a:avLst/>
          </a:prstGeom>
          <a:noFill/>
          <a:ln w="38160">
            <a:solidFill>
              <a:srgbClr val="339933"/>
            </a:solidFill>
            <a:prstDash val="dash"/>
            <a:round/>
            <a:headEnd/>
            <a:tailEnd type="triangle" w="med" len="med"/>
          </a:ln>
        </p:spPr>
        <p:txBody>
          <a:bodyPr lIns="101882" tIns="50941" rIns="101882" bIns="50941"/>
          <a:lstStyle/>
          <a:p>
            <a:endParaRPr lang="zh-CN" altLang="en-US">
              <a:latin typeface="+mj-ea"/>
              <a:ea typeface="+mj-ea"/>
            </a:endParaRPr>
          </a:p>
        </p:txBody>
      </p:sp>
      <p:sp>
        <p:nvSpPr>
          <p:cNvPr id="35854" name="Rectangle 4"/>
          <p:cNvSpPr>
            <a:spLocks noChangeArrowheads="1"/>
          </p:cNvSpPr>
          <p:nvPr/>
        </p:nvSpPr>
        <p:spPr bwMode="auto">
          <a:xfrm>
            <a:off x="2244953" y="1185847"/>
            <a:ext cx="9321483" cy="1264815"/>
          </a:xfrm>
          <a:prstGeom prst="rect">
            <a:avLst/>
          </a:prstGeom>
          <a:noFill/>
          <a:ln w="9525" algn="ctr">
            <a:noFill/>
            <a:miter lim="800000"/>
            <a:headEnd/>
            <a:tailEnd/>
          </a:ln>
        </p:spPr>
        <p:txBody>
          <a:bodyPr lIns="101882" tIns="50941" rIns="101882" bIns="50941" anchor="ctr"/>
          <a:lstStyle/>
          <a:p>
            <a:r>
              <a:rPr lang="zh-CN" altLang="en-US" sz="3900" dirty="0">
                <a:latin typeface="+mj-ea"/>
                <a:ea typeface="+mj-ea"/>
              </a:rPr>
              <a:t>安全</a:t>
            </a:r>
            <a:endParaRPr lang="en-GB" altLang="zh-CN" sz="3900" dirty="0">
              <a:latin typeface="+mj-ea"/>
              <a:ea typeface="+mj-ea"/>
            </a:endParaRPr>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838200" y="1930507"/>
            <a:ext cx="1005840" cy="1486112"/>
          </a:xfrm>
          <a:prstGeom prst="rect">
            <a:avLst/>
          </a:prstGeom>
          <a:noFill/>
          <a:ln w="9525">
            <a:noFill/>
            <a:miter lim="800000"/>
            <a:headEnd/>
            <a:tailEnd/>
          </a:ln>
        </p:spPr>
        <p:txBody>
          <a:bodyPr lIns="0" tIns="0" rIns="0" bIns="0">
            <a:spAutoFit/>
          </a:bodyPr>
          <a:lstStyle/>
          <a:p>
            <a:pPr>
              <a:lnSpc>
                <a:spcPct val="86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1100" dirty="0">
                <a:latin typeface="Baekmuk Headline" charset="0"/>
                <a:ea typeface="宋体" pitchFamily="2" charset="-122"/>
              </a:rPr>
              <a:t>4</a:t>
            </a:r>
          </a:p>
        </p:txBody>
      </p:sp>
      <p:sp>
        <p:nvSpPr>
          <p:cNvPr id="36867" name="Text Box 3"/>
          <p:cNvSpPr txBox="1">
            <a:spLocks noChangeArrowheads="1"/>
          </p:cNvSpPr>
          <p:nvPr/>
        </p:nvSpPr>
        <p:spPr bwMode="auto">
          <a:xfrm>
            <a:off x="2430781" y="2275946"/>
            <a:ext cx="5355749" cy="388620"/>
          </a:xfrm>
          <a:prstGeom prst="rect">
            <a:avLst/>
          </a:prstGeom>
          <a:noFill/>
          <a:ln w="9525">
            <a:noFill/>
            <a:miter lim="800000"/>
            <a:headEnd/>
            <a:tailEnd/>
          </a:ln>
        </p:spPr>
        <p:txBody>
          <a:bodyPr lIns="0" tIns="0" rIns="0" bIns="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zh-CN" altLang="en-US" sz="2700" i="1" dirty="0">
                <a:latin typeface="微软雅黑" pitchFamily="34" charset="-122"/>
                <a:ea typeface="微软雅黑" pitchFamily="34" charset="-122"/>
              </a:rPr>
              <a:t>检查流量是否为恶意攻击</a:t>
            </a:r>
            <a:endParaRPr lang="en-GB" sz="2700" dirty="0">
              <a:latin typeface="微软雅黑" pitchFamily="34" charset="-122"/>
              <a:ea typeface="微软雅黑" pitchFamily="34" charset="-122"/>
            </a:endParaRPr>
          </a:p>
        </p:txBody>
      </p:sp>
      <p:pic>
        <p:nvPicPr>
          <p:cNvPr id="36868" name="Picture 4"/>
          <p:cNvPicPr>
            <a:picLocks noChangeAspect="1" noChangeArrowheads="1"/>
          </p:cNvPicPr>
          <p:nvPr/>
        </p:nvPicPr>
        <p:blipFill>
          <a:blip r:embed="rId3" cstate="print"/>
          <a:srcRect/>
          <a:stretch>
            <a:fillRect/>
          </a:stretch>
        </p:blipFill>
        <p:spPr bwMode="auto">
          <a:xfrm>
            <a:off x="670560" y="3571347"/>
            <a:ext cx="8884920" cy="3285278"/>
          </a:xfrm>
          <a:prstGeom prst="rect">
            <a:avLst/>
          </a:prstGeom>
          <a:noFill/>
          <a:ln w="9525">
            <a:noFill/>
            <a:miter lim="800000"/>
            <a:headEnd/>
            <a:tailEnd/>
          </a:ln>
        </p:spPr>
      </p:pic>
      <p:sp>
        <p:nvSpPr>
          <p:cNvPr id="36869" name="Oval 6"/>
          <p:cNvSpPr>
            <a:spLocks noChangeArrowheads="1"/>
          </p:cNvSpPr>
          <p:nvPr/>
        </p:nvSpPr>
        <p:spPr bwMode="auto">
          <a:xfrm>
            <a:off x="462757" y="1781175"/>
            <a:ext cx="1657191" cy="1739795"/>
          </a:xfrm>
          <a:prstGeom prst="ellipse">
            <a:avLst/>
          </a:prstGeom>
          <a:noFill/>
          <a:ln w="91440">
            <a:solidFill>
              <a:srgbClr val="000000"/>
            </a:solidFill>
            <a:round/>
            <a:headEnd/>
            <a:tailEnd/>
          </a:ln>
        </p:spPr>
        <p:txBody>
          <a:bodyPr wrap="none" lIns="101882" tIns="50941" rIns="101882" bIns="50941" anchor="ctr"/>
          <a:lstStyle/>
          <a:p>
            <a:endParaRPr lang="zh-CN" altLang="en-US">
              <a:ea typeface="宋体" pitchFamily="2" charset="-122"/>
            </a:endParaRPr>
          </a:p>
        </p:txBody>
      </p:sp>
      <p:sp>
        <p:nvSpPr>
          <p:cNvPr id="36872" name="Rectangle 4"/>
          <p:cNvSpPr>
            <a:spLocks noChangeArrowheads="1"/>
          </p:cNvSpPr>
          <p:nvPr/>
        </p:nvSpPr>
        <p:spPr bwMode="auto">
          <a:xfrm>
            <a:off x="2027238" y="1142304"/>
            <a:ext cx="9321483" cy="1264815"/>
          </a:xfrm>
          <a:prstGeom prst="rect">
            <a:avLst/>
          </a:prstGeom>
          <a:noFill/>
          <a:ln w="9525" algn="ctr">
            <a:noFill/>
            <a:miter lim="800000"/>
            <a:headEnd/>
            <a:tailEnd/>
          </a:ln>
        </p:spPr>
        <p:txBody>
          <a:bodyPr lIns="101882" tIns="50941" rIns="101882" bIns="50941" anchor="ctr"/>
          <a:lstStyle/>
          <a:p>
            <a:r>
              <a:rPr lang="zh-CN" altLang="en-US" sz="3900" dirty="0">
                <a:latin typeface="微软雅黑" pitchFamily="34" charset="-122"/>
                <a:ea typeface="微软雅黑" pitchFamily="34" charset="-122"/>
              </a:rPr>
              <a:t>安全</a:t>
            </a:r>
            <a:endParaRPr lang="en-GB" altLang="zh-CN" sz="3900" dirty="0">
              <a:latin typeface="微软雅黑" pitchFamily="34" charset="-122"/>
              <a:ea typeface="微软雅黑" pitchFamily="34" charset="-122"/>
            </a:endParaRP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ChangeArrowheads="1"/>
          </p:cNvSpPr>
          <p:nvPr/>
        </p:nvSpPr>
        <p:spPr bwMode="auto">
          <a:xfrm>
            <a:off x="259330" y="1199213"/>
            <a:ext cx="9321483" cy="1036320"/>
          </a:xfrm>
          <a:prstGeom prst="rect">
            <a:avLst/>
          </a:prstGeom>
          <a:noFill/>
          <a:ln w="9525" algn="ctr">
            <a:noFill/>
            <a:miter lim="800000"/>
            <a:headEnd/>
            <a:tailEnd/>
          </a:ln>
        </p:spPr>
        <p:txBody>
          <a:bodyPr lIns="101882" tIns="50941" rIns="101882" bIns="50941" anchor="ctr"/>
          <a:lstStyle/>
          <a:p>
            <a:r>
              <a:rPr lang="en-US" altLang="zh-CN" sz="3900" dirty="0">
                <a:latin typeface="微软雅黑" pitchFamily="34" charset="-122"/>
                <a:ea typeface="微软雅黑" pitchFamily="34" charset="-122"/>
              </a:rPr>
              <a:t>web</a:t>
            </a:r>
            <a:r>
              <a:rPr lang="zh-CN" altLang="en-US" sz="3900" dirty="0">
                <a:latin typeface="微软雅黑" pitchFamily="34" charset="-122"/>
                <a:ea typeface="微软雅黑" pitchFamily="34" charset="-122"/>
              </a:rPr>
              <a:t>应用防火墙如何工作？</a:t>
            </a:r>
            <a:endParaRPr lang="en-GB" altLang="zh-CN" sz="3900" dirty="0">
              <a:latin typeface="微软雅黑" pitchFamily="34" charset="-122"/>
              <a:ea typeface="微软雅黑" pitchFamily="34" charset="-122"/>
            </a:endParaRPr>
          </a:p>
        </p:txBody>
      </p:sp>
      <p:pic>
        <p:nvPicPr>
          <p:cNvPr id="38917" name="Picture 3"/>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670560" y="5530638"/>
            <a:ext cx="506413" cy="863600"/>
          </a:xfrm>
          <a:prstGeom prst="rect">
            <a:avLst/>
          </a:prstGeom>
          <a:noFill/>
          <a:ln w="9525">
            <a:noFill/>
            <a:miter lim="800000"/>
            <a:headEnd/>
            <a:tailEnd/>
          </a:ln>
        </p:spPr>
      </p:pic>
      <p:pic>
        <p:nvPicPr>
          <p:cNvPr id="38918" name="Picture 4"/>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464502" y="5789718"/>
            <a:ext cx="523875" cy="892387"/>
          </a:xfrm>
          <a:prstGeom prst="rect">
            <a:avLst/>
          </a:prstGeom>
          <a:noFill/>
          <a:ln w="9525">
            <a:noFill/>
            <a:miter lim="800000"/>
            <a:headEnd/>
            <a:tailEnd/>
          </a:ln>
        </p:spPr>
      </p:pic>
      <p:sp>
        <p:nvSpPr>
          <p:cNvPr id="38919" name="Rectangle 5"/>
          <p:cNvSpPr>
            <a:spLocks noChangeArrowheads="1"/>
          </p:cNvSpPr>
          <p:nvPr/>
        </p:nvSpPr>
        <p:spPr bwMode="auto">
          <a:xfrm>
            <a:off x="520383" y="6827838"/>
            <a:ext cx="616123" cy="349098"/>
          </a:xfrm>
          <a:prstGeom prst="rect">
            <a:avLst/>
          </a:prstGeom>
          <a:noFill/>
          <a:ln w="9525" algn="ctr">
            <a:noFill/>
            <a:miter lim="800000"/>
            <a:headEnd/>
            <a:tailEnd/>
          </a:ln>
        </p:spPr>
        <p:txBody>
          <a:bodyPr wrap="none" lIns="101882" tIns="50941" rIns="101882" bIns="50941">
            <a:spAutoFit/>
          </a:bodyPr>
          <a:lstStyle/>
          <a:p>
            <a:r>
              <a:rPr lang="zh-CN" altLang="en-US" sz="1600" dirty="0">
                <a:latin typeface="微软雅黑" pitchFamily="34" charset="-122"/>
                <a:ea typeface="微软雅黑" pitchFamily="34" charset="-122"/>
              </a:rPr>
              <a:t>用户</a:t>
            </a:r>
          </a:p>
        </p:txBody>
      </p:sp>
      <p:pic>
        <p:nvPicPr>
          <p:cNvPr id="38920" name="Picture 6"/>
          <p:cNvPicPr>
            <a:picLocks noChangeAspect="1" noChangeArrowheads="1"/>
          </p:cNvPicPr>
          <p:nvPr/>
        </p:nvPicPr>
        <p:blipFill>
          <a:blip r:embed="rId4" cstate="print">
            <a:clrChange>
              <a:clrFrom>
                <a:srgbClr val="FEFEFE"/>
              </a:clrFrom>
              <a:clrTo>
                <a:srgbClr val="FEFEFE">
                  <a:alpha val="0"/>
                </a:srgbClr>
              </a:clrTo>
            </a:clrChange>
          </a:blip>
          <a:srcRect/>
          <a:stretch>
            <a:fillRect/>
          </a:stretch>
        </p:blipFill>
        <p:spPr bwMode="auto">
          <a:xfrm>
            <a:off x="845185" y="5876078"/>
            <a:ext cx="495935" cy="863600"/>
          </a:xfrm>
          <a:prstGeom prst="rect">
            <a:avLst/>
          </a:prstGeom>
          <a:noFill/>
          <a:ln w="9525">
            <a:noFill/>
            <a:miter lim="800000"/>
            <a:headEnd/>
            <a:tailEnd/>
          </a:ln>
        </p:spPr>
      </p:pic>
      <p:sp>
        <p:nvSpPr>
          <p:cNvPr id="38921" name="Line 7"/>
          <p:cNvSpPr>
            <a:spLocks noChangeShapeType="1"/>
          </p:cNvSpPr>
          <p:nvPr/>
        </p:nvSpPr>
        <p:spPr bwMode="auto">
          <a:xfrm>
            <a:off x="1424940" y="6291686"/>
            <a:ext cx="6454140" cy="0"/>
          </a:xfrm>
          <a:prstGeom prst="line">
            <a:avLst/>
          </a:prstGeom>
          <a:noFill/>
          <a:ln w="38100">
            <a:solidFill>
              <a:schemeClr val="accent1"/>
            </a:solidFill>
            <a:round/>
            <a:headEnd type="triangle" w="med" len="me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sp>
        <p:nvSpPr>
          <p:cNvPr id="38922" name="Line 8"/>
          <p:cNvSpPr>
            <a:spLocks noChangeShapeType="1"/>
          </p:cNvSpPr>
          <p:nvPr/>
        </p:nvSpPr>
        <p:spPr bwMode="auto">
          <a:xfrm>
            <a:off x="1341120" y="6250305"/>
            <a:ext cx="6454140" cy="0"/>
          </a:xfrm>
          <a:prstGeom prst="line">
            <a:avLst/>
          </a:prstGeom>
          <a:noFill/>
          <a:ln w="38100">
            <a:solidFill>
              <a:schemeClr val="accent1"/>
            </a:solidFill>
            <a:round/>
            <a:headEnd type="triangle" w="med" len="me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pic>
        <p:nvPicPr>
          <p:cNvPr id="38923" name="Picture 9"/>
          <p:cNvPicPr>
            <a:picLocks noChangeAspect="1" noChangeArrowheads="1"/>
          </p:cNvPicPr>
          <p:nvPr/>
        </p:nvPicPr>
        <p:blipFill>
          <a:blip r:embed="rId5" cstate="print"/>
          <a:srcRect/>
          <a:stretch>
            <a:fillRect/>
          </a:stretch>
        </p:blipFill>
        <p:spPr bwMode="auto">
          <a:xfrm>
            <a:off x="3101340" y="5699760"/>
            <a:ext cx="3111818" cy="1183852"/>
          </a:xfrm>
          <a:prstGeom prst="rect">
            <a:avLst/>
          </a:prstGeom>
          <a:noFill/>
          <a:ln w="9525">
            <a:noFill/>
            <a:miter lim="800000"/>
            <a:headEnd/>
            <a:tailEnd/>
          </a:ln>
        </p:spPr>
      </p:pic>
      <p:grpSp>
        <p:nvGrpSpPr>
          <p:cNvPr id="2" name="Group 10"/>
          <p:cNvGrpSpPr>
            <a:grpSpLocks/>
          </p:cNvGrpSpPr>
          <p:nvPr/>
        </p:nvGrpSpPr>
        <p:grpSpPr bwMode="auto">
          <a:xfrm>
            <a:off x="7459980" y="5354321"/>
            <a:ext cx="2430780" cy="1953895"/>
            <a:chOff x="4368" y="2795"/>
            <a:chExt cx="1392" cy="1086"/>
          </a:xfrm>
        </p:grpSpPr>
        <p:pic>
          <p:nvPicPr>
            <p:cNvPr id="38931" name="Picture 11"/>
            <p:cNvPicPr>
              <a:picLocks noChangeAspect="1" noChangeArrowheads="1"/>
            </p:cNvPicPr>
            <p:nvPr/>
          </p:nvPicPr>
          <p:blipFill>
            <a:blip r:embed="rId6" cstate="print">
              <a:clrChange>
                <a:clrFrom>
                  <a:srgbClr val="FEFEFE"/>
                </a:clrFrom>
                <a:clrTo>
                  <a:srgbClr val="FEFEFE">
                    <a:alpha val="0"/>
                  </a:srgbClr>
                </a:clrTo>
              </a:clrChange>
            </a:blip>
            <a:srcRect l="5333"/>
            <a:stretch>
              <a:fillRect/>
            </a:stretch>
          </p:blipFill>
          <p:spPr bwMode="auto">
            <a:xfrm>
              <a:off x="4490" y="2795"/>
              <a:ext cx="990" cy="962"/>
            </a:xfrm>
            <a:prstGeom prst="rect">
              <a:avLst/>
            </a:prstGeom>
            <a:noFill/>
            <a:ln w="9525">
              <a:noFill/>
              <a:miter lim="800000"/>
              <a:headEnd/>
              <a:tailEnd/>
            </a:ln>
          </p:spPr>
        </p:pic>
        <p:grpSp>
          <p:nvGrpSpPr>
            <p:cNvPr id="3" name="Group 12"/>
            <p:cNvGrpSpPr>
              <a:grpSpLocks/>
            </p:cNvGrpSpPr>
            <p:nvPr/>
          </p:nvGrpSpPr>
          <p:grpSpPr bwMode="auto">
            <a:xfrm>
              <a:off x="4997" y="3168"/>
              <a:ext cx="642" cy="312"/>
              <a:chOff x="5028" y="1475"/>
              <a:chExt cx="415" cy="201"/>
            </a:xfrm>
          </p:grpSpPr>
          <p:pic>
            <p:nvPicPr>
              <p:cNvPr id="38935" name="Picture 13" descr="drop shadow"/>
              <p:cNvPicPr>
                <a:picLocks noChangeAspect="1" noChangeArrowheads="1"/>
              </p:cNvPicPr>
              <p:nvPr/>
            </p:nvPicPr>
            <p:blipFill>
              <a:blip r:embed="rId7" cstate="print"/>
              <a:srcRect/>
              <a:stretch>
                <a:fillRect/>
              </a:stretch>
            </p:blipFill>
            <p:spPr bwMode="auto">
              <a:xfrm>
                <a:off x="5191" y="1549"/>
                <a:ext cx="252" cy="127"/>
              </a:xfrm>
              <a:prstGeom prst="rect">
                <a:avLst/>
              </a:prstGeom>
              <a:noFill/>
              <a:ln w="9525">
                <a:noFill/>
                <a:miter lim="800000"/>
                <a:headEnd/>
                <a:tailEnd/>
              </a:ln>
            </p:spPr>
          </p:pic>
          <p:sp>
            <p:nvSpPr>
              <p:cNvPr id="38936" name="AutoShape 14"/>
              <p:cNvSpPr>
                <a:spLocks noChangeArrowheads="1"/>
              </p:cNvSpPr>
              <p:nvPr/>
            </p:nvSpPr>
            <p:spPr bwMode="auto">
              <a:xfrm>
                <a:off x="5028" y="1475"/>
                <a:ext cx="208" cy="20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sp>
          <p:nvSpPr>
            <p:cNvPr id="38933" name="AutoShape 15"/>
            <p:cNvSpPr>
              <a:spLocks noChangeArrowheads="1"/>
            </p:cNvSpPr>
            <p:nvPr/>
          </p:nvSpPr>
          <p:spPr bwMode="auto">
            <a:xfrm>
              <a:off x="5170" y="3267"/>
              <a:ext cx="322" cy="31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sp>
          <p:nvSpPr>
            <p:cNvPr id="38934" name="Text Box 16"/>
            <p:cNvSpPr txBox="1">
              <a:spLocks noChangeArrowheads="1"/>
            </p:cNvSpPr>
            <p:nvPr/>
          </p:nvSpPr>
          <p:spPr bwMode="auto">
            <a:xfrm>
              <a:off x="4368" y="3659"/>
              <a:ext cx="1392" cy="222"/>
            </a:xfrm>
            <a:prstGeom prst="rect">
              <a:avLst/>
            </a:prstGeom>
            <a:noFill/>
            <a:ln w="9525" algn="ctr">
              <a:noFill/>
              <a:miter lim="800000"/>
              <a:headEnd/>
              <a:tailEnd/>
            </a:ln>
          </p:spPr>
          <p:txBody>
            <a:bodyPr>
              <a:spAutoFit/>
            </a:bodyPr>
            <a:lstStyle/>
            <a:p>
              <a:r>
                <a:rPr lang="en-US" altLang="zh-CN" sz="1600" dirty="0">
                  <a:latin typeface="微软雅黑" pitchFamily="34" charset="-122"/>
                  <a:ea typeface="微软雅黑" pitchFamily="34" charset="-122"/>
                </a:rPr>
                <a:t>Web</a:t>
              </a:r>
              <a:r>
                <a:rPr lang="zh-CN" altLang="en-US" sz="1600" dirty="0">
                  <a:latin typeface="微软雅黑" pitchFamily="34" charset="-122"/>
                  <a:ea typeface="微软雅黑" pitchFamily="34" charset="-122"/>
                </a:rPr>
                <a:t>应用／服务</a:t>
              </a:r>
              <a:r>
                <a:rPr lang="zh-CN" altLang="en-US" dirty="0">
                  <a:latin typeface="微软雅黑" pitchFamily="34" charset="-122"/>
                  <a:ea typeface="微软雅黑" pitchFamily="34" charset="-122"/>
                </a:rPr>
                <a:t> </a:t>
              </a:r>
            </a:p>
          </p:txBody>
        </p:sp>
      </p:grpSp>
      <p:grpSp>
        <p:nvGrpSpPr>
          <p:cNvPr id="4" name="Group 17"/>
          <p:cNvGrpSpPr>
            <a:grpSpLocks/>
          </p:cNvGrpSpPr>
          <p:nvPr/>
        </p:nvGrpSpPr>
        <p:grpSpPr bwMode="auto">
          <a:xfrm>
            <a:off x="410231" y="3160426"/>
            <a:ext cx="8801100" cy="3022600"/>
            <a:chOff x="192" y="1248"/>
            <a:chExt cx="5040" cy="1680"/>
          </a:xfrm>
        </p:grpSpPr>
        <p:sp>
          <p:nvSpPr>
            <p:cNvPr id="38927" name="AutoShape 18"/>
            <p:cNvSpPr>
              <a:spLocks noChangeArrowheads="1"/>
            </p:cNvSpPr>
            <p:nvPr/>
          </p:nvSpPr>
          <p:spPr bwMode="auto">
            <a:xfrm flipH="1">
              <a:off x="192" y="1248"/>
              <a:ext cx="2208" cy="1680"/>
            </a:xfrm>
            <a:prstGeom prst="leftArrow">
              <a:avLst>
                <a:gd name="adj1" fmla="val 85417"/>
                <a:gd name="adj2" fmla="val 31543"/>
              </a:avLst>
            </a:prstGeom>
            <a:gradFill rotWithShape="1">
              <a:gsLst>
                <a:gs pos="0">
                  <a:schemeClr val="accent1"/>
                </a:gs>
                <a:gs pos="100000">
                  <a:schemeClr val="bg1"/>
                </a:gs>
              </a:gsLst>
              <a:lin ang="0" scaled="1"/>
            </a:gra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38928" name="Text Box 19"/>
            <p:cNvSpPr txBox="1">
              <a:spLocks noChangeArrowheads="1"/>
            </p:cNvSpPr>
            <p:nvPr/>
          </p:nvSpPr>
          <p:spPr bwMode="auto">
            <a:xfrm flipH="1">
              <a:off x="998" y="1440"/>
              <a:ext cx="886" cy="1213"/>
            </a:xfrm>
            <a:prstGeom prst="rect">
              <a:avLst/>
            </a:prstGeom>
            <a:noFill/>
            <a:ln w="9525">
              <a:noFill/>
              <a:miter lim="800000"/>
              <a:headEnd/>
              <a:tailEnd/>
            </a:ln>
          </p:spPr>
          <p:txBody>
            <a:bodyPr wrap="none">
              <a:spAutoFit/>
            </a:bodyPr>
            <a:lstStyle/>
            <a:p>
              <a:pPr algn="r">
                <a:spcAft>
                  <a:spcPct val="5000"/>
                </a:spcAft>
              </a:pPr>
              <a:r>
                <a:rPr lang="zh-CN" altLang="en-US" sz="1300" dirty="0">
                  <a:latin typeface="微软雅黑" pitchFamily="34" charset="-122"/>
                  <a:ea typeface="微软雅黑" pitchFamily="34" charset="-122"/>
                </a:rPr>
                <a:t>检查</a:t>
              </a:r>
              <a:r>
                <a:rPr lang="en-US" altLang="zh-CN" sz="1300" dirty="0">
                  <a:latin typeface="微软雅黑" pitchFamily="34" charset="-122"/>
                  <a:ea typeface="微软雅黑" pitchFamily="34" charset="-122"/>
                </a:rPr>
                <a:t>:</a:t>
              </a:r>
            </a:p>
            <a:p>
              <a:pPr algn="r">
                <a:spcAft>
                  <a:spcPct val="5000"/>
                </a:spcAft>
              </a:pPr>
              <a:r>
                <a:rPr lang="zh-CN" altLang="en-US" sz="1300" dirty="0">
                  <a:latin typeface="微软雅黑" pitchFamily="34" charset="-122"/>
                  <a:ea typeface="微软雅黑" pitchFamily="34" charset="-122"/>
                </a:rPr>
                <a:t>恶意命令</a:t>
              </a:r>
            </a:p>
            <a:p>
              <a:pPr algn="r">
                <a:spcAft>
                  <a:spcPct val="5000"/>
                </a:spcAft>
              </a:pPr>
              <a:r>
                <a:rPr lang="zh-CN" altLang="en-US" sz="1300" dirty="0">
                  <a:latin typeface="微软雅黑" pitchFamily="34" charset="-122"/>
                  <a:ea typeface="微软雅黑" pitchFamily="34" charset="-122"/>
                </a:rPr>
                <a:t>非法关键字</a:t>
              </a:r>
            </a:p>
            <a:p>
              <a:pPr algn="r">
                <a:spcAft>
                  <a:spcPct val="5000"/>
                </a:spcAft>
              </a:pPr>
              <a:r>
                <a:rPr lang="zh-CN" altLang="en-US" sz="1300" dirty="0">
                  <a:latin typeface="微软雅黑" pitchFamily="34" charset="-122"/>
                  <a:ea typeface="微软雅黑" pitchFamily="34" charset="-122"/>
                </a:rPr>
                <a:t>隐藏字段窃取</a:t>
              </a:r>
            </a:p>
            <a:p>
              <a:pPr algn="r">
                <a:spcAft>
                  <a:spcPct val="5000"/>
                </a:spcAft>
              </a:pPr>
              <a:r>
                <a:rPr lang="zh-CN" altLang="en-US" sz="1300" dirty="0">
                  <a:latin typeface="微软雅黑" pitchFamily="34" charset="-122"/>
                  <a:ea typeface="微软雅黑" pitchFamily="34" charset="-122"/>
                </a:rPr>
                <a:t>参数窃取</a:t>
              </a:r>
            </a:p>
            <a:p>
              <a:pPr algn="r">
                <a:spcAft>
                  <a:spcPct val="5000"/>
                </a:spcAft>
              </a:pPr>
              <a:r>
                <a:rPr lang="en-US" altLang="zh-CN" sz="1300" dirty="0">
                  <a:latin typeface="微软雅黑" pitchFamily="34" charset="-122"/>
                  <a:ea typeface="微软雅黑" pitchFamily="34" charset="-122"/>
                </a:rPr>
                <a:t>HTTP</a:t>
              </a:r>
              <a:r>
                <a:rPr lang="zh-CN" altLang="en-US" sz="1300" dirty="0">
                  <a:latin typeface="微软雅黑" pitchFamily="34" charset="-122"/>
                  <a:ea typeface="微软雅黑" pitchFamily="34" charset="-122"/>
                </a:rPr>
                <a:t>修改办法</a:t>
              </a:r>
              <a:endParaRPr lang="en-US" altLang="zh-CN" sz="1300" dirty="0">
                <a:latin typeface="微软雅黑" pitchFamily="34" charset="-122"/>
                <a:ea typeface="微软雅黑" pitchFamily="34" charset="-122"/>
              </a:endParaRPr>
            </a:p>
            <a:p>
              <a:pPr algn="r">
                <a:spcAft>
                  <a:spcPct val="5000"/>
                </a:spcAft>
              </a:pPr>
              <a:r>
                <a:rPr lang="zh-CN" altLang="en-US" sz="1300" dirty="0">
                  <a:latin typeface="微软雅黑" pitchFamily="34" charset="-122"/>
                  <a:ea typeface="微软雅黑" pitchFamily="34" charset="-122"/>
                </a:rPr>
                <a:t>最大长度例外</a:t>
              </a:r>
            </a:p>
            <a:p>
              <a:pPr algn="r">
                <a:spcAft>
                  <a:spcPct val="5000"/>
                </a:spcAft>
              </a:pPr>
              <a:r>
                <a:rPr lang="zh-CN" altLang="en-US" sz="1300" dirty="0">
                  <a:latin typeface="微软雅黑" pitchFamily="34" charset="-122"/>
                  <a:ea typeface="微软雅黑" pitchFamily="34" charset="-122"/>
                </a:rPr>
                <a:t>非法</a:t>
              </a:r>
              <a:r>
                <a:rPr lang="en-US" altLang="zh-CN" sz="1300" dirty="0">
                  <a:latin typeface="微软雅黑" pitchFamily="34" charset="-122"/>
                  <a:ea typeface="微软雅黑" pitchFamily="34" charset="-122"/>
                </a:rPr>
                <a:t>URLs</a:t>
              </a:r>
            </a:p>
            <a:p>
              <a:pPr algn="r">
                <a:spcAft>
                  <a:spcPct val="5000"/>
                </a:spcAft>
              </a:pPr>
              <a:r>
                <a:rPr lang="en-US" altLang="zh-CN" sz="1300" dirty="0" err="1">
                  <a:latin typeface="微软雅黑" pitchFamily="34" charset="-122"/>
                  <a:ea typeface="微软雅黑" pitchFamily="34" charset="-122"/>
                </a:rPr>
                <a:t>WSI</a:t>
              </a:r>
              <a:r>
                <a:rPr lang="zh-CN" altLang="en-US" sz="1300" dirty="0">
                  <a:latin typeface="微软雅黑" pitchFamily="34" charset="-122"/>
                  <a:ea typeface="微软雅黑" pitchFamily="34" charset="-122"/>
                </a:rPr>
                <a:t>身份验证</a:t>
              </a:r>
              <a:endParaRPr lang="en-US" altLang="zh-CN" sz="1300" dirty="0">
                <a:latin typeface="微软雅黑" pitchFamily="34" charset="-122"/>
                <a:ea typeface="微软雅黑" pitchFamily="34" charset="-122"/>
              </a:endParaRPr>
            </a:p>
            <a:p>
              <a:pPr algn="r">
                <a:spcAft>
                  <a:spcPct val="5000"/>
                </a:spcAft>
              </a:pPr>
              <a:r>
                <a:rPr lang="en-US" altLang="zh-CN" sz="1300" dirty="0">
                  <a:latin typeface="微软雅黑" pitchFamily="34" charset="-122"/>
                  <a:ea typeface="微软雅黑" pitchFamily="34" charset="-122"/>
                </a:rPr>
                <a:t>XML Schema</a:t>
              </a:r>
              <a:r>
                <a:rPr lang="zh-CN" altLang="en-US" sz="1300" dirty="0">
                  <a:latin typeface="微软雅黑" pitchFamily="34" charset="-122"/>
                  <a:ea typeface="微软雅黑" pitchFamily="34" charset="-122"/>
                </a:rPr>
                <a:t>验证</a:t>
              </a:r>
              <a:endParaRPr lang="en-US" altLang="zh-CN" sz="1300" dirty="0">
                <a:latin typeface="微软雅黑" pitchFamily="34" charset="-122"/>
                <a:ea typeface="微软雅黑" pitchFamily="34" charset="-122"/>
              </a:endParaRPr>
            </a:p>
          </p:txBody>
        </p:sp>
        <p:sp>
          <p:nvSpPr>
            <p:cNvPr id="38929" name="AutoShape 20"/>
            <p:cNvSpPr>
              <a:spLocks noChangeArrowheads="1"/>
            </p:cNvSpPr>
            <p:nvPr/>
          </p:nvSpPr>
          <p:spPr bwMode="auto">
            <a:xfrm rot="10800000" flipH="1">
              <a:off x="3024" y="1248"/>
              <a:ext cx="2208" cy="1680"/>
            </a:xfrm>
            <a:prstGeom prst="leftArrow">
              <a:avLst>
                <a:gd name="adj1" fmla="val 85417"/>
                <a:gd name="adj2" fmla="val 31543"/>
              </a:avLst>
            </a:prstGeom>
            <a:gradFill rotWithShape="1">
              <a:gsLst>
                <a:gs pos="0">
                  <a:schemeClr val="accent1"/>
                </a:gs>
                <a:gs pos="100000">
                  <a:schemeClr val="bg1"/>
                </a:gs>
              </a:gsLst>
              <a:lin ang="0" scaled="1"/>
            </a:gradFill>
            <a:ln w="9525">
              <a:noFill/>
              <a:miter lim="800000"/>
              <a:headEnd/>
              <a:tailEnd/>
            </a:ln>
          </p:spPr>
          <p:txBody>
            <a:bodyPr rot="10800000" wrap="none" anchor="ctr"/>
            <a:lstStyle/>
            <a:p>
              <a:endParaRPr lang="zh-CN" altLang="en-US">
                <a:latin typeface="微软雅黑" pitchFamily="34" charset="-122"/>
                <a:ea typeface="微软雅黑" pitchFamily="34" charset="-122"/>
              </a:endParaRPr>
            </a:p>
          </p:txBody>
        </p:sp>
        <p:sp>
          <p:nvSpPr>
            <p:cNvPr id="38930" name="Text Box 21"/>
            <p:cNvSpPr txBox="1">
              <a:spLocks noChangeArrowheads="1"/>
            </p:cNvSpPr>
            <p:nvPr/>
          </p:nvSpPr>
          <p:spPr bwMode="auto">
            <a:xfrm flipH="1">
              <a:off x="3600" y="1440"/>
              <a:ext cx="774" cy="1205"/>
            </a:xfrm>
            <a:prstGeom prst="rect">
              <a:avLst/>
            </a:prstGeom>
            <a:noFill/>
            <a:ln w="9525">
              <a:noFill/>
              <a:miter lim="800000"/>
              <a:headEnd/>
              <a:tailEnd/>
            </a:ln>
          </p:spPr>
          <p:txBody>
            <a:bodyPr wrap="none">
              <a:spAutoFit/>
            </a:bodyPr>
            <a:lstStyle/>
            <a:p>
              <a:pPr>
                <a:spcAft>
                  <a:spcPct val="5000"/>
                </a:spcAft>
              </a:pPr>
              <a:r>
                <a:rPr lang="zh-CN" altLang="en-US" sz="1300" dirty="0">
                  <a:latin typeface="微软雅黑" pitchFamily="34" charset="-122"/>
                  <a:ea typeface="微软雅黑" pitchFamily="34" charset="-122"/>
                </a:rPr>
                <a:t>执行</a:t>
              </a:r>
              <a:r>
                <a:rPr lang="en-US" altLang="zh-CN" sz="1300" dirty="0">
                  <a:latin typeface="微软雅黑" pitchFamily="34" charset="-122"/>
                  <a:ea typeface="微软雅黑" pitchFamily="34" charset="-122"/>
                </a:rPr>
                <a:t>:</a:t>
              </a:r>
            </a:p>
            <a:p>
              <a:pPr>
                <a:spcAft>
                  <a:spcPct val="5000"/>
                </a:spcAft>
              </a:pPr>
              <a:r>
                <a:rPr lang="zh-CN" altLang="en-US" sz="1300" dirty="0">
                  <a:latin typeface="微软雅黑" pitchFamily="34" charset="-122"/>
                  <a:ea typeface="微软雅黑" pitchFamily="34" charset="-122"/>
                </a:rPr>
                <a:t>目的应用逻辑</a:t>
              </a:r>
            </a:p>
            <a:p>
              <a:pPr>
                <a:spcAft>
                  <a:spcPct val="5000"/>
                </a:spcAft>
              </a:pPr>
              <a:r>
                <a:rPr lang="zh-CN" altLang="en-US" sz="1300" dirty="0">
                  <a:latin typeface="微软雅黑" pitchFamily="34" charset="-122"/>
                  <a:ea typeface="微软雅黑" pitchFamily="34" charset="-122"/>
                </a:rPr>
                <a:t>网站隐身</a:t>
              </a:r>
              <a:endParaRPr lang="en-US" altLang="zh-CN" sz="1300" dirty="0">
                <a:latin typeface="微软雅黑" pitchFamily="34" charset="-122"/>
                <a:ea typeface="微软雅黑" pitchFamily="34" charset="-122"/>
              </a:endParaRPr>
            </a:p>
            <a:p>
              <a:pPr>
                <a:spcAft>
                  <a:spcPct val="5000"/>
                </a:spcAft>
              </a:pPr>
              <a:r>
                <a:rPr lang="zh-CN" altLang="en-US" sz="1300" dirty="0">
                  <a:latin typeface="微软雅黑" pitchFamily="34" charset="-122"/>
                  <a:ea typeface="微软雅黑" pitchFamily="34" charset="-122"/>
                </a:rPr>
                <a:t>合法爬行</a:t>
              </a:r>
            </a:p>
            <a:p>
              <a:pPr>
                <a:spcAft>
                  <a:spcPct val="5000"/>
                </a:spcAft>
              </a:pPr>
              <a:r>
                <a:rPr lang="zh-CN" altLang="en-US" sz="1300" dirty="0">
                  <a:latin typeface="微软雅黑" pitchFamily="34" charset="-122"/>
                  <a:ea typeface="微软雅黑" pitchFamily="34" charset="-122"/>
                </a:rPr>
                <a:t>合法参数值</a:t>
              </a:r>
              <a:endParaRPr lang="en-US" altLang="zh-CN" sz="1300" dirty="0">
                <a:latin typeface="微软雅黑" pitchFamily="34" charset="-122"/>
                <a:ea typeface="微软雅黑" pitchFamily="34" charset="-122"/>
              </a:endParaRPr>
            </a:p>
            <a:p>
              <a:pPr>
                <a:spcAft>
                  <a:spcPct val="5000"/>
                </a:spcAft>
              </a:pPr>
              <a:r>
                <a:rPr lang="zh-CN" altLang="en-US" sz="1300" dirty="0">
                  <a:latin typeface="微软雅黑" pitchFamily="34" charset="-122"/>
                  <a:ea typeface="微软雅黑" pitchFamily="34" charset="-122"/>
                </a:rPr>
                <a:t>敏感信息保护</a:t>
              </a:r>
              <a:endParaRPr lang="en-US" altLang="zh-CN" sz="1300" dirty="0">
                <a:latin typeface="微软雅黑" pitchFamily="34" charset="-122"/>
                <a:ea typeface="微软雅黑" pitchFamily="34" charset="-122"/>
              </a:endParaRPr>
            </a:p>
            <a:p>
              <a:pPr>
                <a:spcAft>
                  <a:spcPct val="5000"/>
                </a:spcAft>
              </a:pPr>
              <a:r>
                <a:rPr lang="zh-CN" altLang="en-US" sz="1300" dirty="0">
                  <a:latin typeface="微软雅黑" pitchFamily="34" charset="-122"/>
                  <a:ea typeface="微软雅黑" pitchFamily="34" charset="-122"/>
                </a:rPr>
                <a:t>合理的进程状态</a:t>
              </a:r>
              <a:endParaRPr lang="en-US" altLang="zh-CN" sz="1300" dirty="0">
                <a:latin typeface="微软雅黑" pitchFamily="34" charset="-122"/>
                <a:ea typeface="微软雅黑" pitchFamily="34" charset="-122"/>
              </a:endParaRPr>
            </a:p>
            <a:p>
              <a:pPr>
                <a:spcAft>
                  <a:spcPct val="5000"/>
                </a:spcAft>
              </a:pPr>
              <a:r>
                <a:rPr lang="zh-CN" altLang="en-US" sz="1300" dirty="0">
                  <a:latin typeface="微软雅黑" pitchFamily="34" charset="-122"/>
                  <a:ea typeface="微软雅黑" pitchFamily="34" charset="-122"/>
                </a:rPr>
                <a:t>进程安全</a:t>
              </a:r>
              <a:endParaRPr lang="en-US" altLang="zh-CN" sz="1300" dirty="0">
                <a:latin typeface="微软雅黑" pitchFamily="34" charset="-122"/>
                <a:ea typeface="微软雅黑" pitchFamily="34" charset="-122"/>
              </a:endParaRPr>
            </a:p>
            <a:p>
              <a:pPr>
                <a:spcAft>
                  <a:spcPct val="5000"/>
                </a:spcAft>
              </a:pPr>
              <a:r>
                <a:rPr lang="zh-CN" altLang="en-US" sz="1300" dirty="0">
                  <a:latin typeface="微软雅黑" pitchFamily="34" charset="-122"/>
                  <a:ea typeface="微软雅黑" pitchFamily="34" charset="-122"/>
                </a:rPr>
                <a:t>合法</a:t>
              </a:r>
              <a:r>
                <a:rPr lang="en-US" altLang="zh-CN" sz="1300" dirty="0">
                  <a:latin typeface="微软雅黑" pitchFamily="34" charset="-122"/>
                  <a:ea typeface="微软雅黑" pitchFamily="34" charset="-122"/>
                </a:rPr>
                <a:t>URLs</a:t>
              </a:r>
            </a:p>
            <a:p>
              <a:pPr>
                <a:spcAft>
                  <a:spcPct val="5000"/>
                </a:spcAft>
              </a:pPr>
              <a:endParaRPr lang="zh-CN" altLang="en-US" sz="1300" dirty="0">
                <a:latin typeface="微软雅黑" pitchFamily="34" charset="-122"/>
                <a:ea typeface="微软雅黑" pitchFamily="34" charset="-122"/>
              </a:endParaRPr>
            </a:p>
          </p:txBody>
        </p:sp>
      </p:grpSp>
      <p:sp>
        <p:nvSpPr>
          <p:cNvPr id="38926" name="Text Box 22"/>
          <p:cNvSpPr txBox="1">
            <a:spLocks noChangeArrowheads="1"/>
          </p:cNvSpPr>
          <p:nvPr/>
        </p:nvSpPr>
        <p:spPr bwMode="auto">
          <a:xfrm>
            <a:off x="259704" y="2262599"/>
            <a:ext cx="8801100" cy="1225233"/>
          </a:xfrm>
          <a:prstGeom prst="rect">
            <a:avLst/>
          </a:prstGeom>
          <a:noFill/>
          <a:ln w="9525" algn="ctr">
            <a:noFill/>
            <a:miter lim="800000"/>
            <a:headEnd/>
            <a:tailEnd/>
          </a:ln>
        </p:spPr>
        <p:txBody>
          <a:bodyPr lIns="101882" tIns="50941" rIns="101882" bIns="50941">
            <a:spAutoFit/>
          </a:bodyPr>
          <a:lstStyle/>
          <a:p>
            <a:pPr>
              <a:spcBef>
                <a:spcPct val="30000"/>
              </a:spcBef>
              <a:buClr>
                <a:schemeClr val="accent1"/>
              </a:buClr>
              <a:buFont typeface="Times" charset="0"/>
              <a:buChar char="•"/>
            </a:pPr>
            <a:r>
              <a:rPr lang="en-US" altLang="en-US" dirty="0">
                <a:latin typeface="微软雅黑" pitchFamily="34" charset="-122"/>
                <a:ea typeface="微软雅黑" pitchFamily="34" charset="-122"/>
              </a:rPr>
              <a:t> </a:t>
            </a:r>
            <a:r>
              <a:rPr lang="en-US" altLang="zh-CN" dirty="0">
                <a:latin typeface="微软雅黑" pitchFamily="34" charset="-122"/>
                <a:ea typeface="微软雅黑" pitchFamily="34" charset="-122"/>
              </a:rPr>
              <a:t>对</a:t>
            </a:r>
            <a:r>
              <a:rPr lang="zh-CN" altLang="en-US" dirty="0">
                <a:latin typeface="微软雅黑" pitchFamily="34" charset="-122"/>
                <a:ea typeface="微软雅黑" pitchFamily="34" charset="-122"/>
              </a:rPr>
              <a:t>应用数据录入完整检查</a:t>
            </a:r>
            <a:endParaRPr lang="en-US" altLang="en-US" dirty="0">
              <a:latin typeface="微软雅黑" pitchFamily="34" charset="-122"/>
              <a:ea typeface="微软雅黑" pitchFamily="34" charset="-122"/>
            </a:endParaRPr>
          </a:p>
          <a:p>
            <a:pPr>
              <a:spcBef>
                <a:spcPct val="30000"/>
              </a:spcBef>
              <a:buClr>
                <a:schemeClr val="accent1"/>
              </a:buClr>
              <a:buFont typeface="Times" charset="0"/>
              <a:buChar char="•"/>
            </a:pPr>
            <a:r>
              <a:rPr lang="zh-CN" altLang="en-US" dirty="0">
                <a:latin typeface="微软雅黑" pitchFamily="34" charset="-122"/>
                <a:ea typeface="微软雅黑" pitchFamily="34" charset="-122"/>
              </a:rPr>
              <a:t> 完全掌握应有数据值类型</a:t>
            </a:r>
            <a:endParaRPr lang="en-US" altLang="en-US" dirty="0">
              <a:latin typeface="微软雅黑" pitchFamily="34" charset="-122"/>
              <a:ea typeface="微软雅黑" pitchFamily="34" charset="-122"/>
            </a:endParaRPr>
          </a:p>
          <a:p>
            <a:pPr>
              <a:spcBef>
                <a:spcPct val="30000"/>
              </a:spcBef>
              <a:buClr>
                <a:schemeClr val="accent1"/>
              </a:buClr>
              <a:buFont typeface="Times" charset="0"/>
              <a:buChar char="•"/>
            </a:pPr>
            <a:r>
              <a:rPr lang="en-US" altLang="en-US" dirty="0">
                <a:latin typeface="微软雅黑" pitchFamily="34" charset="-122"/>
                <a:ea typeface="微软雅黑" pitchFamily="34" charset="-122"/>
              </a:rPr>
              <a:t> </a:t>
            </a:r>
            <a:r>
              <a:rPr lang="en-US" altLang="zh-CN" dirty="0">
                <a:latin typeface="微软雅黑" pitchFamily="34" charset="-122"/>
                <a:ea typeface="微软雅黑" pitchFamily="34" charset="-122"/>
              </a:rPr>
              <a:t>实</a:t>
            </a:r>
            <a:r>
              <a:rPr lang="zh-CN" altLang="en-US" dirty="0">
                <a:latin typeface="微软雅黑" pitchFamily="34" charset="-122"/>
                <a:ea typeface="微软雅黑" pitchFamily="34" charset="-122"/>
              </a:rPr>
              <a:t>时策略生成及执行</a:t>
            </a:r>
            <a:endParaRPr lang="en-US" altLang="en-US"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62895" y="1355725"/>
            <a:ext cx="9051925" cy="1295400"/>
          </a:xfrm>
        </p:spPr>
        <p:txBody>
          <a:bodyPr anchor="t"/>
          <a:lstStyle/>
          <a:p>
            <a:r>
              <a:rPr lang="zh-CN" altLang="en-US" dirty="0" smtClean="0">
                <a:latin typeface="微软雅黑" pitchFamily="34" charset="-122"/>
                <a:ea typeface="微软雅黑" pitchFamily="34" charset="-122"/>
              </a:rPr>
              <a:t>请求限制</a:t>
            </a:r>
          </a:p>
        </p:txBody>
      </p:sp>
      <p:pic>
        <p:nvPicPr>
          <p:cNvPr id="39939" name="图片 3" descr="无标题.JPG"/>
          <p:cNvPicPr>
            <a:picLocks noChangeAspect="1" noChangeArrowheads="1"/>
          </p:cNvPicPr>
          <p:nvPr/>
        </p:nvPicPr>
        <p:blipFill>
          <a:blip r:embed="rId2" cstate="print"/>
          <a:srcRect/>
          <a:stretch>
            <a:fillRect/>
          </a:stretch>
        </p:blipFill>
        <p:spPr bwMode="auto">
          <a:xfrm>
            <a:off x="1190171" y="2023877"/>
            <a:ext cx="5853566" cy="5130926"/>
          </a:xfrm>
          <a:prstGeom prst="rect">
            <a:avLst/>
          </a:prstGeom>
          <a:noFill/>
          <a:ln w="9525">
            <a:noFill/>
            <a:miter lim="800000"/>
            <a:headEnd/>
            <a:tailEnd/>
          </a:ln>
        </p:spPr>
      </p:pic>
      <p:sp>
        <p:nvSpPr>
          <p:cNvPr id="39940" name="Rectangle 5"/>
          <p:cNvSpPr>
            <a:spLocks noChangeArrowheads="1"/>
          </p:cNvSpPr>
          <p:nvPr/>
        </p:nvSpPr>
        <p:spPr bwMode="auto">
          <a:xfrm>
            <a:off x="5900580" y="3152141"/>
            <a:ext cx="3822541" cy="1349375"/>
          </a:xfrm>
          <a:prstGeom prst="rect">
            <a:avLst/>
          </a:prstGeom>
          <a:noFill/>
          <a:ln w="9525">
            <a:noFill/>
            <a:miter lim="800000"/>
            <a:headEnd/>
            <a:tailEnd/>
          </a:ln>
        </p:spPr>
        <p:txBody>
          <a:bodyPr lIns="101882" tIns="50941" rIns="101882" bIns="50941" anchor="ctr">
            <a:spAutoFit/>
          </a:bodyPr>
          <a:lstStyle/>
          <a:p>
            <a:pPr eaLnBrk="0" hangingPunct="0"/>
            <a:r>
              <a:rPr lang="zh-CN" altLang="en-US">
                <a:ea typeface="宋体" pitchFamily="2" charset="-122"/>
              </a:rPr>
              <a:t>请求限制主要是对请求中的报头信息进行参数长度的限制，阻断超出限制范围的请求，保证免遭缓冲溢出等恶意攻击。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19352" y="1529896"/>
            <a:ext cx="9051925" cy="1082675"/>
          </a:xfrm>
        </p:spPr>
        <p:txBody>
          <a:bodyPr anchor="t"/>
          <a:lstStyle/>
          <a:p>
            <a:r>
              <a:rPr lang="en-US" altLang="zh-CN" dirty="0" smtClean="0">
                <a:latin typeface="微软雅黑" pitchFamily="34" charset="-122"/>
                <a:ea typeface="微软雅黑" pitchFamily="34" charset="-122"/>
              </a:rPr>
              <a:t>SQL</a:t>
            </a:r>
            <a:r>
              <a:rPr lang="zh-CN" altLang="en-US" dirty="0" smtClean="0">
                <a:latin typeface="微软雅黑" pitchFamily="34" charset="-122"/>
                <a:ea typeface="微软雅黑" pitchFamily="34" charset="-122"/>
              </a:rPr>
              <a:t>注入的一个实例</a:t>
            </a:r>
          </a:p>
        </p:txBody>
      </p:sp>
      <p:sp>
        <p:nvSpPr>
          <p:cNvPr id="40963" name="Rectangle 3"/>
          <p:cNvSpPr>
            <a:spLocks noGrp="1" noChangeArrowheads="1"/>
          </p:cNvSpPr>
          <p:nvPr>
            <p:ph type="body" idx="1"/>
          </p:nvPr>
        </p:nvSpPr>
        <p:spPr>
          <a:xfrm>
            <a:off x="503238" y="2643187"/>
            <a:ext cx="9051925" cy="5129213"/>
          </a:xfrm>
        </p:spPr>
        <p:txBody>
          <a:bodyPr/>
          <a:lstStyle/>
          <a:p>
            <a:pPr>
              <a:lnSpc>
                <a:spcPct val="80000"/>
              </a:lnSpc>
            </a:pPr>
            <a:r>
              <a:rPr lang="en-US" altLang="zh-CN" sz="1300" dirty="0" smtClean="0">
                <a:latin typeface="微软雅黑" pitchFamily="34" charset="-122"/>
                <a:ea typeface="微软雅黑" pitchFamily="34" charset="-122"/>
              </a:rPr>
              <a:t>;</a:t>
            </a:r>
            <a:r>
              <a:rPr lang="en-US" altLang="zh-CN" sz="1300" dirty="0" err="1" smtClean="0">
                <a:latin typeface="微软雅黑" pitchFamily="34" charset="-122"/>
                <a:ea typeface="微软雅黑" pitchFamily="34" charset="-122"/>
              </a:rPr>
              <a:t>DECLARE%20@S%20CHAR</a:t>
            </a:r>
            <a:r>
              <a:rPr lang="en-US" altLang="zh-CN" sz="1300" dirty="0" smtClean="0">
                <a:latin typeface="微软雅黑" pitchFamily="34" charset="-122"/>
                <a:ea typeface="微软雅黑" pitchFamily="34" charset="-122"/>
              </a:rPr>
              <a:t>(4000);</a:t>
            </a:r>
            <a:r>
              <a:rPr lang="en-US" altLang="zh-CN" sz="1300" dirty="0" err="1" smtClean="0">
                <a:latin typeface="微软雅黑" pitchFamily="34" charset="-122"/>
                <a:ea typeface="微软雅黑" pitchFamily="34" charset="-122"/>
              </a:rPr>
              <a:t>SET%20@S</a:t>
            </a:r>
            <a:r>
              <a:rPr lang="en-US" altLang="zh-CN" sz="1300" dirty="0" smtClean="0">
                <a:latin typeface="微软雅黑" pitchFamily="34" charset="-122"/>
                <a:ea typeface="微软雅黑" pitchFamily="34" charset="-122"/>
              </a:rPr>
              <a:t>=CAST(</a:t>
            </a:r>
            <a:r>
              <a:rPr lang="en-US" altLang="zh-CN" sz="1300" dirty="0" err="1" smtClean="0">
                <a:latin typeface="微软雅黑" pitchFamily="34" charset="-122"/>
                <a:ea typeface="微软雅黑" pitchFamily="34" charset="-122"/>
              </a:rPr>
              <a:t>0x4445434C4152452040542076617263686</a:t>
            </a:r>
            <a:endParaRPr lang="en-US" altLang="zh-CN" sz="1300" dirty="0" smtClean="0">
              <a:latin typeface="微软雅黑" pitchFamily="34" charset="-122"/>
              <a:ea typeface="微软雅黑" pitchFamily="34" charset="-122"/>
            </a:endParaRPr>
          </a:p>
          <a:p>
            <a:pPr>
              <a:lnSpc>
                <a:spcPct val="80000"/>
              </a:lnSpc>
            </a:pPr>
            <a:r>
              <a:rPr lang="en-US" altLang="zh-CN" sz="1300" dirty="0" smtClean="0">
                <a:latin typeface="微软雅黑" pitchFamily="34" charset="-122"/>
                <a:ea typeface="微软雅黑" pitchFamily="34" charset="-122"/>
              </a:rPr>
              <a:t>17228323535292C404320766172636861722832353529204445434C415245205461626C655F4</a:t>
            </a:r>
          </a:p>
          <a:p>
            <a:pPr>
              <a:lnSpc>
                <a:spcPct val="80000"/>
              </a:lnSpc>
            </a:pPr>
            <a:r>
              <a:rPr lang="en-US" altLang="zh-CN" sz="1300" dirty="0" smtClean="0">
                <a:latin typeface="微软雅黑" pitchFamily="34" charset="-122"/>
                <a:ea typeface="微软雅黑" pitchFamily="34" charset="-122"/>
              </a:rPr>
              <a:t>37572736F7220435552534F5220464F522073656C65637420612E6E616D652C622E6E616D652</a:t>
            </a:r>
          </a:p>
          <a:p>
            <a:pPr>
              <a:lnSpc>
                <a:spcPct val="80000"/>
              </a:lnSpc>
            </a:pPr>
            <a:r>
              <a:rPr lang="en-US" altLang="zh-CN" sz="1300" dirty="0" smtClean="0">
                <a:latin typeface="微软雅黑" pitchFamily="34" charset="-122"/>
                <a:ea typeface="微软雅黑" pitchFamily="34" charset="-122"/>
              </a:rPr>
              <a:t>066726F6D207379736F626A6563747320612C737973636F6C756D6E732062207768657265206</a:t>
            </a:r>
          </a:p>
          <a:p>
            <a:pPr>
              <a:lnSpc>
                <a:spcPct val="80000"/>
              </a:lnSpc>
            </a:pPr>
            <a:r>
              <a:rPr lang="en-US" altLang="zh-CN" sz="1300" dirty="0" smtClean="0">
                <a:latin typeface="微软雅黑" pitchFamily="34" charset="-122"/>
                <a:ea typeface="微软雅黑" pitchFamily="34" charset="-122"/>
              </a:rPr>
              <a:t>12E69643D622E696420616E6420612E78747970653D27752720616E642028622E78747970653</a:t>
            </a:r>
          </a:p>
          <a:p>
            <a:pPr>
              <a:lnSpc>
                <a:spcPct val="80000"/>
              </a:lnSpc>
            </a:pPr>
            <a:r>
              <a:rPr lang="en-US" altLang="zh-CN" sz="1300" dirty="0" smtClean="0">
                <a:latin typeface="微软雅黑" pitchFamily="34" charset="-122"/>
                <a:ea typeface="微软雅黑" pitchFamily="34" charset="-122"/>
              </a:rPr>
              <a:t>D3939206F7220622E78747970653D3335206F7220622E78747970653D323331206F7220622E7</a:t>
            </a:r>
          </a:p>
          <a:p>
            <a:pPr>
              <a:lnSpc>
                <a:spcPct val="80000"/>
              </a:lnSpc>
            </a:pPr>
            <a:r>
              <a:rPr lang="en-US" altLang="zh-CN" sz="1300" dirty="0" smtClean="0">
                <a:latin typeface="微软雅黑" pitchFamily="34" charset="-122"/>
                <a:ea typeface="微软雅黑" pitchFamily="34" charset="-122"/>
              </a:rPr>
              <a:t>8747970653D31363729204F50454E205461626C655F437572736F72204645544348204E45585</a:t>
            </a:r>
          </a:p>
          <a:p>
            <a:pPr>
              <a:lnSpc>
                <a:spcPct val="80000"/>
              </a:lnSpc>
            </a:pPr>
            <a:r>
              <a:rPr lang="en-US" altLang="zh-CN" sz="1300" dirty="0" smtClean="0">
                <a:latin typeface="微软雅黑" pitchFamily="34" charset="-122"/>
                <a:ea typeface="微软雅黑" pitchFamily="34" charset="-122"/>
              </a:rPr>
              <a:t>42046524F4D20205461626C655F437572736F7220494E544F2040542C4043205748494C45284</a:t>
            </a:r>
          </a:p>
          <a:p>
            <a:pPr>
              <a:lnSpc>
                <a:spcPct val="80000"/>
              </a:lnSpc>
            </a:pPr>
            <a:r>
              <a:rPr lang="en-US" altLang="zh-CN" sz="1300" dirty="0" smtClean="0">
                <a:latin typeface="微软雅黑" pitchFamily="34" charset="-122"/>
                <a:ea typeface="微软雅黑" pitchFamily="34" charset="-122"/>
              </a:rPr>
              <a:t>04046455443485F5354415455533D302920424547494E20657865632827757064617465205B2</a:t>
            </a:r>
          </a:p>
          <a:p>
            <a:pPr>
              <a:lnSpc>
                <a:spcPct val="80000"/>
              </a:lnSpc>
            </a:pPr>
            <a:r>
              <a:rPr lang="en-US" altLang="zh-CN" sz="1300" dirty="0" smtClean="0">
                <a:latin typeface="微软雅黑" pitchFamily="34" charset="-122"/>
                <a:ea typeface="微软雅黑" pitchFamily="34" charset="-122"/>
              </a:rPr>
              <a:t>72B40542B275D20736574205B272B40432B275D3D727472696D28636F6E76657274287661726</a:t>
            </a:r>
          </a:p>
          <a:p>
            <a:pPr>
              <a:lnSpc>
                <a:spcPct val="80000"/>
              </a:lnSpc>
            </a:pPr>
            <a:r>
              <a:rPr lang="en-US" altLang="zh-CN" sz="1300" dirty="0" smtClean="0">
                <a:latin typeface="微软雅黑" pitchFamily="34" charset="-122"/>
                <a:ea typeface="微软雅黑" pitchFamily="34" charset="-122"/>
              </a:rPr>
              <a:t>36861722C5B272B40432B275D29292B2727223E3C2F7469746C653E3C7363726970742073726</a:t>
            </a:r>
          </a:p>
          <a:p>
            <a:pPr>
              <a:lnSpc>
                <a:spcPct val="80000"/>
              </a:lnSpc>
            </a:pPr>
            <a:r>
              <a:rPr lang="en-US" altLang="zh-CN" sz="1300" dirty="0" smtClean="0">
                <a:latin typeface="微软雅黑" pitchFamily="34" charset="-122"/>
                <a:ea typeface="微软雅黑" pitchFamily="34" charset="-122"/>
              </a:rPr>
              <a:t>33D22687474703A2F2F6A732E75736572732E35312E6C612F313938313136322E6A73223E3C2</a:t>
            </a:r>
          </a:p>
          <a:p>
            <a:pPr>
              <a:lnSpc>
                <a:spcPct val="80000"/>
              </a:lnSpc>
            </a:pPr>
            <a:r>
              <a:rPr lang="en-US" altLang="zh-CN" sz="1300" dirty="0" smtClean="0">
                <a:latin typeface="微软雅黑" pitchFamily="34" charset="-122"/>
                <a:ea typeface="微软雅黑" pitchFamily="34" charset="-122"/>
              </a:rPr>
              <a:t>F7363726970743E3C212D2D272720776865726520272B40432B27206E6F74206C696B6520272</a:t>
            </a:r>
          </a:p>
          <a:p>
            <a:pPr>
              <a:lnSpc>
                <a:spcPct val="80000"/>
              </a:lnSpc>
            </a:pPr>
            <a:r>
              <a:rPr lang="en-US" altLang="zh-CN" sz="1300" dirty="0" smtClean="0">
                <a:latin typeface="微软雅黑" pitchFamily="34" charset="-122"/>
                <a:ea typeface="微软雅黑" pitchFamily="34" charset="-122"/>
              </a:rPr>
              <a:t>725223E3C2F7469746C653E3C736372697074207372633D22687474703A2F2F6A732E7573657</a:t>
            </a:r>
          </a:p>
          <a:p>
            <a:pPr>
              <a:lnSpc>
                <a:spcPct val="80000"/>
              </a:lnSpc>
            </a:pPr>
            <a:r>
              <a:rPr lang="en-US" altLang="zh-CN" sz="1300" dirty="0" smtClean="0">
                <a:latin typeface="微软雅黑" pitchFamily="34" charset="-122"/>
                <a:ea typeface="微软雅黑" pitchFamily="34" charset="-122"/>
              </a:rPr>
              <a:t>2732E35312E6C612F313938313136322E6A73223E3C2F7363726970743E3C212D2D272727294</a:t>
            </a:r>
          </a:p>
          <a:p>
            <a:pPr>
              <a:lnSpc>
                <a:spcPct val="80000"/>
              </a:lnSpc>
            </a:pPr>
            <a:r>
              <a:rPr lang="en-US" altLang="zh-CN" sz="1300" dirty="0" smtClean="0">
                <a:latin typeface="微软雅黑" pitchFamily="34" charset="-122"/>
                <a:ea typeface="微软雅黑" pitchFamily="34" charset="-122"/>
              </a:rPr>
              <a:t>645544348204E4558542046524F4D20205461626C655F437572736F7220494E544F2040542C4</a:t>
            </a:r>
          </a:p>
          <a:p>
            <a:pPr>
              <a:lnSpc>
                <a:spcPct val="80000"/>
              </a:lnSpc>
            </a:pPr>
            <a:r>
              <a:rPr lang="en-US" altLang="zh-CN" sz="1300" dirty="0" smtClean="0">
                <a:latin typeface="微软雅黑" pitchFamily="34" charset="-122"/>
                <a:ea typeface="微软雅黑" pitchFamily="34" charset="-122"/>
              </a:rPr>
              <a:t>04320454E4420434C4F5345205461626C655F437572736F72204445414C4C4F4341544520546</a:t>
            </a:r>
          </a:p>
          <a:p>
            <a:pPr>
              <a:lnSpc>
                <a:spcPct val="80000"/>
              </a:lnSpc>
            </a:pPr>
            <a:r>
              <a:rPr lang="en-US" altLang="zh-CN" sz="1300" dirty="0" err="1" smtClean="0">
                <a:latin typeface="微软雅黑" pitchFamily="34" charset="-122"/>
                <a:ea typeface="微软雅黑" pitchFamily="34" charset="-122"/>
              </a:rPr>
              <a:t>1626C655F437572736F72%20AS%20CHAR</a:t>
            </a:r>
            <a:r>
              <a:rPr lang="en-US" altLang="zh-CN" sz="1300" dirty="0" smtClean="0">
                <a:latin typeface="微软雅黑" pitchFamily="34" charset="-122"/>
                <a:ea typeface="微软雅黑" pitchFamily="34" charset="-122"/>
              </a:rPr>
              <a:t> (4000));EXEC(@S)</a:t>
            </a:r>
            <a:endParaRPr lang="zh-CN" altLang="en-US" sz="13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3"/>
          <p:cNvPicPr>
            <a:picLocks noChangeAspect="1" noChangeArrowheads="1"/>
          </p:cNvPicPr>
          <p:nvPr/>
        </p:nvPicPr>
        <p:blipFill>
          <a:blip r:embed="rId3" cstate="print"/>
          <a:srcRect/>
          <a:stretch>
            <a:fillRect/>
          </a:stretch>
        </p:blipFill>
        <p:spPr bwMode="auto">
          <a:xfrm>
            <a:off x="104775" y="1748790"/>
            <a:ext cx="4610100" cy="5052060"/>
          </a:xfrm>
          <a:prstGeom prst="rect">
            <a:avLst/>
          </a:prstGeom>
          <a:noFill/>
          <a:ln w="9525">
            <a:noFill/>
            <a:miter lim="800000"/>
            <a:headEnd/>
            <a:tailEnd/>
          </a:ln>
        </p:spPr>
      </p:pic>
      <p:sp>
        <p:nvSpPr>
          <p:cNvPr id="41987" name="Rectangle 4"/>
          <p:cNvSpPr>
            <a:spLocks noGrp="1" noChangeArrowheads="1"/>
          </p:cNvSpPr>
          <p:nvPr>
            <p:ph type="body" idx="4294967295"/>
          </p:nvPr>
        </p:nvSpPr>
        <p:spPr>
          <a:xfrm>
            <a:off x="4716622" y="1752388"/>
            <a:ext cx="4948873" cy="5210387"/>
          </a:xfrm>
        </p:spPr>
        <p:txBody>
          <a:bodyPr lIns="100278" tIns="52145" rIns="100278" bIns="52145"/>
          <a:lstStyle/>
          <a:p>
            <a:pPr marL="254706" indent="-254706" defTabSz="509412">
              <a:lnSpc>
                <a:spcPct val="93000"/>
              </a:lnSpc>
              <a:spcBef>
                <a:spcPts val="1671"/>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2200" dirty="0" smtClean="0">
                <a:latin typeface="微软雅黑" pitchFamily="34" charset="-122"/>
                <a:ea typeface="微软雅黑" pitchFamily="34" charset="-122"/>
              </a:rPr>
              <a:t>输入验证引擎侦测并阻断攻击</a:t>
            </a:r>
            <a:endParaRPr lang="en-GB" sz="2200" dirty="0" smtClean="0">
              <a:latin typeface="微软雅黑" pitchFamily="34" charset="-122"/>
              <a:ea typeface="微软雅黑" pitchFamily="34" charset="-122"/>
            </a:endParaRPr>
          </a:p>
          <a:p>
            <a:pPr marL="820720" lvl="1" indent="-311307" defTabSz="509412">
              <a:lnSpc>
                <a:spcPct val="90000"/>
              </a:lnSpc>
              <a:spcBef>
                <a:spcPts val="223"/>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en-GB" altLang="zh-CN" sz="1800" dirty="0" smtClean="0">
                <a:latin typeface="微软雅黑" pitchFamily="34" charset="-122"/>
                <a:ea typeface="微软雅黑" pitchFamily="34" charset="-122"/>
              </a:rPr>
              <a:t>SQL </a:t>
            </a:r>
            <a:r>
              <a:rPr lang="zh-CN" altLang="en-US" sz="1800" dirty="0" smtClean="0">
                <a:latin typeface="微软雅黑" pitchFamily="34" charset="-122"/>
                <a:ea typeface="微软雅黑" pitchFamily="34" charset="-122"/>
              </a:rPr>
              <a:t>注入</a:t>
            </a:r>
            <a:endParaRPr lang="en-GB" sz="1800" dirty="0" smtClean="0">
              <a:latin typeface="微软雅黑" pitchFamily="34" charset="-122"/>
              <a:ea typeface="微软雅黑" pitchFamily="34" charset="-122"/>
            </a:endParaRPr>
          </a:p>
          <a:p>
            <a:pPr marL="820720" lvl="1" indent="-311307" defTabSz="509412">
              <a:lnSpc>
                <a:spcPct val="90000"/>
              </a:lnSpc>
              <a:spcBef>
                <a:spcPts val="223"/>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1800" dirty="0" smtClean="0">
                <a:latin typeface="微软雅黑" pitchFamily="34" charset="-122"/>
                <a:ea typeface="微软雅黑" pitchFamily="34" charset="-122"/>
              </a:rPr>
              <a:t>跨站点脚本攻击</a:t>
            </a:r>
            <a:endParaRPr lang="en-GB" sz="1800" dirty="0" smtClean="0">
              <a:latin typeface="微软雅黑" pitchFamily="34" charset="-122"/>
              <a:ea typeface="微软雅黑" pitchFamily="34" charset="-122"/>
            </a:endParaRPr>
          </a:p>
          <a:p>
            <a:pPr marL="820720" lvl="1" indent="-311307" defTabSz="509412">
              <a:lnSpc>
                <a:spcPct val="90000"/>
              </a:lnSpc>
              <a:spcBef>
                <a:spcPts val="223"/>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1800" dirty="0" smtClean="0">
                <a:latin typeface="微软雅黑" pitchFamily="34" charset="-122"/>
                <a:ea typeface="微软雅黑" pitchFamily="34" charset="-122"/>
              </a:rPr>
              <a:t>命令攻击</a:t>
            </a:r>
            <a:endParaRPr lang="en-GB" sz="1800" dirty="0" smtClean="0">
              <a:latin typeface="微软雅黑" pitchFamily="34" charset="-122"/>
              <a:ea typeface="微软雅黑" pitchFamily="34" charset="-122"/>
            </a:endParaRPr>
          </a:p>
          <a:p>
            <a:pPr marL="820720" lvl="1" indent="-311307" defTabSz="509412">
              <a:lnSpc>
                <a:spcPct val="90000"/>
              </a:lnSpc>
              <a:spcBef>
                <a:spcPts val="223"/>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1800" dirty="0" smtClean="0">
                <a:latin typeface="微软雅黑" pitchFamily="34" charset="-122"/>
                <a:ea typeface="微软雅黑" pitchFamily="34" charset="-122"/>
              </a:rPr>
              <a:t>非法字符集</a:t>
            </a:r>
            <a:endParaRPr lang="en-GB" sz="1800" dirty="0" smtClean="0">
              <a:latin typeface="微软雅黑" pitchFamily="34" charset="-122"/>
              <a:ea typeface="微软雅黑" pitchFamily="34" charset="-122"/>
            </a:endParaRPr>
          </a:p>
          <a:p>
            <a:pPr marL="820720" lvl="1" indent="-311307" defTabSz="509412">
              <a:lnSpc>
                <a:spcPct val="90000"/>
              </a:lnSpc>
              <a:spcBef>
                <a:spcPts val="223"/>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1800" dirty="0" smtClean="0">
                <a:latin typeface="微软雅黑" pitchFamily="34" charset="-122"/>
                <a:ea typeface="微软雅黑" pitchFamily="34" charset="-122"/>
              </a:rPr>
              <a:t>排除关键字</a:t>
            </a:r>
            <a:endParaRPr lang="en-GB" sz="1800" dirty="0" smtClean="0">
              <a:latin typeface="微软雅黑" pitchFamily="34" charset="-122"/>
              <a:ea typeface="微软雅黑" pitchFamily="34" charset="-122"/>
            </a:endParaRPr>
          </a:p>
          <a:p>
            <a:pPr marL="820720" lvl="1" indent="-311307" defTabSz="509412">
              <a:lnSpc>
                <a:spcPct val="90000"/>
              </a:lnSpc>
              <a:spcBef>
                <a:spcPts val="223"/>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1800" dirty="0" smtClean="0">
                <a:latin typeface="微软雅黑" pitchFamily="34" charset="-122"/>
                <a:ea typeface="微软雅黑" pitchFamily="34" charset="-122"/>
              </a:rPr>
              <a:t>偷窃命令</a:t>
            </a:r>
            <a:endParaRPr lang="en-GB" sz="1800" dirty="0" smtClean="0">
              <a:latin typeface="微软雅黑" pitchFamily="34" charset="-122"/>
              <a:ea typeface="微软雅黑" pitchFamily="34" charset="-122"/>
            </a:endParaRPr>
          </a:p>
          <a:p>
            <a:pPr marL="254706" indent="-254706" defTabSz="509412">
              <a:lnSpc>
                <a:spcPct val="90000"/>
              </a:lnSpc>
              <a:spcBef>
                <a:spcPts val="1671"/>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2200" dirty="0" smtClean="0">
                <a:latin typeface="微软雅黑" pitchFamily="34" charset="-122"/>
                <a:ea typeface="微软雅黑" pitchFamily="34" charset="-122"/>
              </a:rPr>
              <a:t>参数访问控制列表</a:t>
            </a:r>
            <a:endParaRPr lang="en-GB" sz="2200" dirty="0" smtClean="0">
              <a:latin typeface="微软雅黑" pitchFamily="34" charset="-122"/>
              <a:ea typeface="微软雅黑" pitchFamily="34" charset="-122"/>
            </a:endParaRPr>
          </a:p>
          <a:p>
            <a:pPr marL="820720" lvl="1" indent="-311307" defTabSz="509412">
              <a:lnSpc>
                <a:spcPct val="90000"/>
              </a:lnSpc>
              <a:spcBef>
                <a:spcPts val="223"/>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1800" dirty="0" smtClean="0">
                <a:latin typeface="微软雅黑" pitchFamily="34" charset="-122"/>
                <a:ea typeface="微软雅黑" pitchFamily="34" charset="-122"/>
              </a:rPr>
              <a:t>强化对表单字段和其他应用参数的安全策略</a:t>
            </a:r>
            <a:endParaRPr lang="en-GB" sz="1800" dirty="0" smtClean="0">
              <a:latin typeface="微软雅黑" pitchFamily="34" charset="-122"/>
              <a:ea typeface="微软雅黑" pitchFamily="34" charset="-122"/>
            </a:endParaRPr>
          </a:p>
          <a:p>
            <a:pPr marL="254706" indent="-254706" defTabSz="509412">
              <a:lnSpc>
                <a:spcPct val="90000"/>
              </a:lnSpc>
              <a:spcBef>
                <a:spcPts val="1671"/>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2200" dirty="0" smtClean="0">
                <a:latin typeface="微软雅黑" pitchFamily="34" charset="-122"/>
                <a:ea typeface="微软雅黑" pitchFamily="34" charset="-122"/>
              </a:rPr>
              <a:t>报头访问控制列表</a:t>
            </a:r>
            <a:endParaRPr lang="en-GB" sz="2200" dirty="0" smtClean="0">
              <a:latin typeface="微软雅黑" pitchFamily="34" charset="-122"/>
              <a:ea typeface="微软雅黑" pitchFamily="34" charset="-122"/>
            </a:endParaRPr>
          </a:p>
          <a:p>
            <a:pPr marL="820720" lvl="1" indent="-311307" defTabSz="509412">
              <a:lnSpc>
                <a:spcPct val="90000"/>
              </a:lnSpc>
              <a:spcBef>
                <a:spcPts val="223"/>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1800" dirty="0" smtClean="0">
                <a:latin typeface="微软雅黑" pitchFamily="34" charset="-122"/>
                <a:ea typeface="微软雅黑" pitchFamily="34" charset="-122"/>
              </a:rPr>
              <a:t>强化对标准和自定义</a:t>
            </a:r>
            <a:r>
              <a:rPr lang="en-US" altLang="zh-CN" sz="1800" dirty="0" smtClean="0">
                <a:latin typeface="微软雅黑" pitchFamily="34" charset="-122"/>
                <a:ea typeface="微软雅黑" pitchFamily="34" charset="-122"/>
              </a:rPr>
              <a:t>HTTP</a:t>
            </a:r>
            <a:r>
              <a:rPr lang="zh-CN" altLang="en-US" sz="1800" dirty="0" smtClean="0">
                <a:latin typeface="微软雅黑" pitchFamily="34" charset="-122"/>
                <a:ea typeface="微软雅黑" pitchFamily="34" charset="-122"/>
              </a:rPr>
              <a:t>报头的安全策略</a:t>
            </a:r>
            <a:endParaRPr lang="en-GB" sz="1800" dirty="0" smtClean="0">
              <a:latin typeface="微软雅黑" pitchFamily="34" charset="-122"/>
              <a:ea typeface="微软雅黑" pitchFamily="34" charset="-122"/>
            </a:endParaRPr>
          </a:p>
          <a:p>
            <a:pPr marL="820720" lvl="1" indent="-311307" defTabSz="509412">
              <a:lnSpc>
                <a:spcPct val="90000"/>
              </a:lnSpc>
              <a:spcBef>
                <a:spcPts val="223"/>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1800" dirty="0" smtClean="0">
                <a:latin typeface="微软雅黑" pitchFamily="34" charset="-122"/>
                <a:ea typeface="微软雅黑" pitchFamily="34" charset="-122"/>
              </a:rPr>
              <a:t>阻断隐藏在报头值中的攻击</a:t>
            </a:r>
            <a:endParaRPr lang="en-GB" sz="1800" dirty="0" smtClean="0">
              <a:latin typeface="微软雅黑" pitchFamily="34" charset="-122"/>
              <a:ea typeface="微软雅黑" pitchFamily="34" charset="-122"/>
            </a:endParaRPr>
          </a:p>
        </p:txBody>
      </p:sp>
      <p:sp>
        <p:nvSpPr>
          <p:cNvPr id="41990" name="Rectangle 4"/>
          <p:cNvSpPr>
            <a:spLocks noChangeArrowheads="1"/>
          </p:cNvSpPr>
          <p:nvPr/>
        </p:nvSpPr>
        <p:spPr bwMode="auto">
          <a:xfrm>
            <a:off x="387124" y="1330991"/>
            <a:ext cx="9321483" cy="1264815"/>
          </a:xfrm>
          <a:prstGeom prst="rect">
            <a:avLst/>
          </a:prstGeom>
          <a:noFill/>
          <a:ln w="9525" algn="ctr">
            <a:noFill/>
            <a:miter lim="800000"/>
            <a:headEnd/>
            <a:tailEnd/>
          </a:ln>
        </p:spPr>
        <p:txBody>
          <a:bodyPr lIns="101882" tIns="50941" rIns="101882" bIns="50941" anchor="ctr"/>
          <a:lstStyle/>
          <a:p>
            <a:r>
              <a:rPr lang="zh-CN" altLang="en-US" sz="3900" dirty="0">
                <a:latin typeface="+mj-ea"/>
                <a:ea typeface="+mj-ea"/>
              </a:rPr>
              <a:t>输入验证</a:t>
            </a:r>
            <a:endParaRPr lang="en-GB" altLang="zh-CN" sz="3900" dirty="0">
              <a:latin typeface="+mj-ea"/>
              <a:ea typeface="+mj-ea"/>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6370319" y="5359718"/>
            <a:ext cx="2359184" cy="2121217"/>
            <a:chOff x="3648" y="2688"/>
            <a:chExt cx="1351" cy="1179"/>
          </a:xfrm>
        </p:grpSpPr>
        <p:pic>
          <p:nvPicPr>
            <p:cNvPr id="43034" name="Picture 4"/>
            <p:cNvPicPr>
              <a:picLocks noChangeAspect="1" noChangeArrowheads="1"/>
            </p:cNvPicPr>
            <p:nvPr/>
          </p:nvPicPr>
          <p:blipFill>
            <a:blip r:embed="rId3" cstate="print"/>
            <a:srcRect l="5324"/>
            <a:stretch>
              <a:fillRect/>
            </a:stretch>
          </p:blipFill>
          <p:spPr bwMode="auto">
            <a:xfrm>
              <a:off x="3648" y="2688"/>
              <a:ext cx="987" cy="959"/>
            </a:xfrm>
            <a:prstGeom prst="rect">
              <a:avLst/>
            </a:prstGeom>
            <a:noFill/>
            <a:ln w="9525">
              <a:noFill/>
              <a:miter lim="800000"/>
              <a:headEnd/>
              <a:tailEnd/>
            </a:ln>
          </p:spPr>
        </p:pic>
        <p:grpSp>
          <p:nvGrpSpPr>
            <p:cNvPr id="3" name="Group 5"/>
            <p:cNvGrpSpPr>
              <a:grpSpLocks/>
            </p:cNvGrpSpPr>
            <p:nvPr/>
          </p:nvGrpSpPr>
          <p:grpSpPr bwMode="auto">
            <a:xfrm>
              <a:off x="4166" y="3061"/>
              <a:ext cx="639" cy="308"/>
              <a:chOff x="4166" y="3061"/>
              <a:chExt cx="639" cy="308"/>
            </a:xfrm>
          </p:grpSpPr>
          <p:pic>
            <p:nvPicPr>
              <p:cNvPr id="43041" name="Picture 6"/>
              <p:cNvPicPr>
                <a:picLocks noChangeAspect="1" noChangeArrowheads="1"/>
              </p:cNvPicPr>
              <p:nvPr/>
            </p:nvPicPr>
            <p:blipFill>
              <a:blip r:embed="rId4" cstate="print"/>
              <a:srcRect/>
              <a:stretch>
                <a:fillRect/>
              </a:stretch>
            </p:blipFill>
            <p:spPr bwMode="auto">
              <a:xfrm>
                <a:off x="4417" y="3173"/>
                <a:ext cx="388" cy="196"/>
              </a:xfrm>
              <a:prstGeom prst="rect">
                <a:avLst/>
              </a:prstGeom>
              <a:noFill/>
              <a:ln w="9525">
                <a:noFill/>
                <a:miter lim="800000"/>
                <a:headEnd/>
                <a:tailEnd/>
              </a:ln>
            </p:spPr>
          </p:pic>
          <p:grpSp>
            <p:nvGrpSpPr>
              <p:cNvPr id="4" name="Group 7"/>
              <p:cNvGrpSpPr>
                <a:grpSpLocks/>
              </p:cNvGrpSpPr>
              <p:nvPr/>
            </p:nvGrpSpPr>
            <p:grpSpPr bwMode="auto">
              <a:xfrm>
                <a:off x="4166" y="3061"/>
                <a:ext cx="316" cy="304"/>
                <a:chOff x="4166" y="3061"/>
                <a:chExt cx="316" cy="304"/>
              </a:xfrm>
            </p:grpSpPr>
            <p:sp>
              <p:nvSpPr>
                <p:cNvPr id="43043" name="Freeform 8"/>
                <p:cNvSpPr>
                  <a:spLocks noChangeArrowheads="1"/>
                </p:cNvSpPr>
                <p:nvPr/>
              </p:nvSpPr>
              <p:spPr bwMode="auto">
                <a:xfrm>
                  <a:off x="4166" y="3061"/>
                  <a:ext cx="317" cy="305"/>
                </a:xfrm>
                <a:custGeom>
                  <a:avLst/>
                  <a:gdLst>
                    <a:gd name="T0" fmla="*/ 0 w 1396"/>
                    <a:gd name="T1" fmla="*/ 0 h 1344"/>
                    <a:gd name="T2" fmla="*/ 0 w 1396"/>
                    <a:gd name="T3" fmla="*/ 0 h 1344"/>
                    <a:gd name="T4" fmla="*/ 0 w 1396"/>
                    <a:gd name="T5" fmla="*/ 0 h 1344"/>
                    <a:gd name="T6" fmla="*/ 0 w 1396"/>
                    <a:gd name="T7" fmla="*/ 0 h 1344"/>
                    <a:gd name="T8" fmla="*/ 0 w 1396"/>
                    <a:gd name="T9" fmla="*/ 0 h 1344"/>
                    <a:gd name="T10" fmla="*/ 0 w 1396"/>
                    <a:gd name="T11" fmla="*/ 0 h 1344"/>
                    <a:gd name="T12" fmla="*/ 0 w 1396"/>
                    <a:gd name="T13" fmla="*/ 0 h 1344"/>
                    <a:gd name="T14" fmla="*/ 0 w 1396"/>
                    <a:gd name="T15" fmla="*/ 0 h 1344"/>
                    <a:gd name="T16" fmla="*/ 0 60000 65536"/>
                    <a:gd name="T17" fmla="*/ 0 60000 65536"/>
                    <a:gd name="T18" fmla="*/ 0 60000 65536"/>
                    <a:gd name="T19" fmla="*/ 0 60000 65536"/>
                    <a:gd name="T20" fmla="*/ 0 60000 65536"/>
                    <a:gd name="T21" fmla="*/ 0 60000 65536"/>
                    <a:gd name="T22" fmla="*/ 0 60000 65536"/>
                    <a:gd name="T23" fmla="*/ 0 60000 65536"/>
                    <a:gd name="T24" fmla="*/ 0 w 1396"/>
                    <a:gd name="T25" fmla="*/ 0 h 1344"/>
                    <a:gd name="T26" fmla="*/ 1396 w 1396"/>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96" h="1344">
                      <a:moveTo>
                        <a:pt x="696" y="0"/>
                      </a:moveTo>
                      <a:cubicBezTo>
                        <a:pt x="313" y="0"/>
                        <a:pt x="0" y="64"/>
                        <a:pt x="0" y="136"/>
                      </a:cubicBezTo>
                      <a:lnTo>
                        <a:pt x="0" y="1208"/>
                      </a:lnTo>
                      <a:cubicBezTo>
                        <a:pt x="0" y="1280"/>
                        <a:pt x="313" y="1343"/>
                        <a:pt x="696" y="1343"/>
                      </a:cubicBezTo>
                      <a:cubicBezTo>
                        <a:pt x="1076" y="1343"/>
                        <a:pt x="1395" y="1280"/>
                        <a:pt x="1395" y="1208"/>
                      </a:cubicBezTo>
                      <a:lnTo>
                        <a:pt x="1395" y="136"/>
                      </a:lnTo>
                      <a:cubicBezTo>
                        <a:pt x="1395" y="64"/>
                        <a:pt x="1076" y="0"/>
                        <a:pt x="696"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mj-ea"/>
                    <a:ea typeface="+mj-ea"/>
                  </a:endParaRPr>
                </a:p>
              </p:txBody>
            </p:sp>
            <p:sp>
              <p:nvSpPr>
                <p:cNvPr id="43044" name="Freeform 9"/>
                <p:cNvSpPr>
                  <a:spLocks noChangeArrowheads="1"/>
                </p:cNvSpPr>
                <p:nvPr/>
              </p:nvSpPr>
              <p:spPr bwMode="auto">
                <a:xfrm>
                  <a:off x="4166" y="3061"/>
                  <a:ext cx="317" cy="63"/>
                </a:xfrm>
                <a:custGeom>
                  <a:avLst/>
                  <a:gdLst>
                    <a:gd name="T0" fmla="*/ 0 w 1396"/>
                    <a:gd name="T1" fmla="*/ 0 h 276"/>
                    <a:gd name="T2" fmla="*/ 0 w 1396"/>
                    <a:gd name="T3" fmla="*/ 0 h 276"/>
                    <a:gd name="T4" fmla="*/ 0 w 1396"/>
                    <a:gd name="T5" fmla="*/ 0 h 276"/>
                    <a:gd name="T6" fmla="*/ 0 w 1396"/>
                    <a:gd name="T7" fmla="*/ 0 h 276"/>
                    <a:gd name="T8" fmla="*/ 0 w 1396"/>
                    <a:gd name="T9" fmla="*/ 0 h 276"/>
                    <a:gd name="T10" fmla="*/ 0 w 1396"/>
                    <a:gd name="T11" fmla="*/ 0 h 276"/>
                    <a:gd name="T12" fmla="*/ 0 60000 65536"/>
                    <a:gd name="T13" fmla="*/ 0 60000 65536"/>
                    <a:gd name="T14" fmla="*/ 0 60000 65536"/>
                    <a:gd name="T15" fmla="*/ 0 60000 65536"/>
                    <a:gd name="T16" fmla="*/ 0 60000 65536"/>
                    <a:gd name="T17" fmla="*/ 0 60000 65536"/>
                    <a:gd name="T18" fmla="*/ 0 w 1396"/>
                    <a:gd name="T19" fmla="*/ 0 h 276"/>
                    <a:gd name="T20" fmla="*/ 1396 w 1396"/>
                    <a:gd name="T21" fmla="*/ 276 h 276"/>
                  </a:gdLst>
                  <a:ahLst/>
                  <a:cxnLst>
                    <a:cxn ang="T12">
                      <a:pos x="T0" y="T1"/>
                    </a:cxn>
                    <a:cxn ang="T13">
                      <a:pos x="T2" y="T3"/>
                    </a:cxn>
                    <a:cxn ang="T14">
                      <a:pos x="T4" y="T5"/>
                    </a:cxn>
                    <a:cxn ang="T15">
                      <a:pos x="T6" y="T7"/>
                    </a:cxn>
                    <a:cxn ang="T16">
                      <a:pos x="T8" y="T9"/>
                    </a:cxn>
                    <a:cxn ang="T17">
                      <a:pos x="T10" y="T11"/>
                    </a:cxn>
                  </a:cxnLst>
                  <a:rect l="T18" t="T19" r="T20" b="T21"/>
                  <a:pathLst>
                    <a:path w="1396" h="276">
                      <a:moveTo>
                        <a:pt x="696" y="0"/>
                      </a:moveTo>
                      <a:cubicBezTo>
                        <a:pt x="313" y="0"/>
                        <a:pt x="0" y="64"/>
                        <a:pt x="0" y="137"/>
                      </a:cubicBezTo>
                      <a:cubicBezTo>
                        <a:pt x="0" y="213"/>
                        <a:pt x="313" y="275"/>
                        <a:pt x="696" y="275"/>
                      </a:cubicBezTo>
                      <a:cubicBezTo>
                        <a:pt x="1076" y="275"/>
                        <a:pt x="1395" y="213"/>
                        <a:pt x="1395" y="137"/>
                      </a:cubicBezTo>
                      <a:cubicBezTo>
                        <a:pt x="1395" y="64"/>
                        <a:pt x="1076" y="0"/>
                        <a:pt x="696"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mj-ea"/>
                    <a:ea typeface="+mj-ea"/>
                  </a:endParaRPr>
                </a:p>
              </p:txBody>
            </p:sp>
          </p:grpSp>
        </p:grpSp>
        <p:pic>
          <p:nvPicPr>
            <p:cNvPr id="43036" name="Picture 10"/>
            <p:cNvPicPr>
              <a:picLocks noChangeAspect="1" noChangeArrowheads="1"/>
            </p:cNvPicPr>
            <p:nvPr/>
          </p:nvPicPr>
          <p:blipFill>
            <a:blip r:embed="rId4" cstate="print"/>
            <a:srcRect r="-29684" b="2518"/>
            <a:stretch>
              <a:fillRect/>
            </a:stretch>
          </p:blipFill>
          <p:spPr bwMode="auto">
            <a:xfrm>
              <a:off x="4492" y="3272"/>
              <a:ext cx="507" cy="192"/>
            </a:xfrm>
            <a:prstGeom prst="rect">
              <a:avLst/>
            </a:prstGeom>
            <a:noFill/>
            <a:ln w="9525">
              <a:noFill/>
              <a:miter lim="800000"/>
              <a:headEnd/>
              <a:tailEnd/>
            </a:ln>
          </p:spPr>
        </p:pic>
        <p:grpSp>
          <p:nvGrpSpPr>
            <p:cNvPr id="5" name="Group 11"/>
            <p:cNvGrpSpPr>
              <a:grpSpLocks/>
            </p:cNvGrpSpPr>
            <p:nvPr/>
          </p:nvGrpSpPr>
          <p:grpSpPr bwMode="auto">
            <a:xfrm>
              <a:off x="4326" y="3160"/>
              <a:ext cx="318" cy="307"/>
              <a:chOff x="4326" y="3160"/>
              <a:chExt cx="318" cy="307"/>
            </a:xfrm>
          </p:grpSpPr>
          <p:sp>
            <p:nvSpPr>
              <p:cNvPr id="43039" name="Freeform 12"/>
              <p:cNvSpPr>
                <a:spLocks noChangeArrowheads="1"/>
              </p:cNvSpPr>
              <p:nvPr/>
            </p:nvSpPr>
            <p:spPr bwMode="auto">
              <a:xfrm>
                <a:off x="4326" y="3160"/>
                <a:ext cx="319" cy="308"/>
              </a:xfrm>
              <a:custGeom>
                <a:avLst/>
                <a:gdLst>
                  <a:gd name="T0" fmla="*/ 0 w 1407"/>
                  <a:gd name="T1" fmla="*/ 0 h 1358"/>
                  <a:gd name="T2" fmla="*/ 0 w 1407"/>
                  <a:gd name="T3" fmla="*/ 0 h 1358"/>
                  <a:gd name="T4" fmla="*/ 0 w 1407"/>
                  <a:gd name="T5" fmla="*/ 0 h 1358"/>
                  <a:gd name="T6" fmla="*/ 0 w 1407"/>
                  <a:gd name="T7" fmla="*/ 0 h 1358"/>
                  <a:gd name="T8" fmla="*/ 0 w 1407"/>
                  <a:gd name="T9" fmla="*/ 0 h 1358"/>
                  <a:gd name="T10" fmla="*/ 0 w 1407"/>
                  <a:gd name="T11" fmla="*/ 0 h 1358"/>
                  <a:gd name="T12" fmla="*/ 0 w 1407"/>
                  <a:gd name="T13" fmla="*/ 0 h 1358"/>
                  <a:gd name="T14" fmla="*/ 0 w 1407"/>
                  <a:gd name="T15" fmla="*/ 0 h 1358"/>
                  <a:gd name="T16" fmla="*/ 0 60000 65536"/>
                  <a:gd name="T17" fmla="*/ 0 60000 65536"/>
                  <a:gd name="T18" fmla="*/ 0 60000 65536"/>
                  <a:gd name="T19" fmla="*/ 0 60000 65536"/>
                  <a:gd name="T20" fmla="*/ 0 60000 65536"/>
                  <a:gd name="T21" fmla="*/ 0 60000 65536"/>
                  <a:gd name="T22" fmla="*/ 0 60000 65536"/>
                  <a:gd name="T23" fmla="*/ 0 60000 65536"/>
                  <a:gd name="T24" fmla="*/ 0 w 1407"/>
                  <a:gd name="T25" fmla="*/ 0 h 1358"/>
                  <a:gd name="T26" fmla="*/ 1407 w 1407"/>
                  <a:gd name="T27" fmla="*/ 1358 h 135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7" h="1358">
                    <a:moveTo>
                      <a:pt x="704" y="0"/>
                    </a:moveTo>
                    <a:cubicBezTo>
                      <a:pt x="318" y="0"/>
                      <a:pt x="0" y="63"/>
                      <a:pt x="0" y="140"/>
                    </a:cubicBezTo>
                    <a:lnTo>
                      <a:pt x="0" y="1216"/>
                    </a:lnTo>
                    <a:cubicBezTo>
                      <a:pt x="0" y="1293"/>
                      <a:pt x="318" y="1357"/>
                      <a:pt x="704" y="1357"/>
                    </a:cubicBezTo>
                    <a:cubicBezTo>
                      <a:pt x="1087" y="1357"/>
                      <a:pt x="1406" y="1293"/>
                      <a:pt x="1406" y="1216"/>
                    </a:cubicBezTo>
                    <a:lnTo>
                      <a:pt x="1406" y="140"/>
                    </a:lnTo>
                    <a:cubicBezTo>
                      <a:pt x="1406" y="63"/>
                      <a:pt x="1087" y="0"/>
                      <a:pt x="704"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mj-ea"/>
                  <a:ea typeface="+mj-ea"/>
                </a:endParaRPr>
              </a:p>
            </p:txBody>
          </p:sp>
          <p:sp>
            <p:nvSpPr>
              <p:cNvPr id="43040" name="Freeform 13"/>
              <p:cNvSpPr>
                <a:spLocks noChangeArrowheads="1"/>
              </p:cNvSpPr>
              <p:nvPr/>
            </p:nvSpPr>
            <p:spPr bwMode="auto">
              <a:xfrm>
                <a:off x="4326" y="3160"/>
                <a:ext cx="319" cy="63"/>
              </a:xfrm>
              <a:custGeom>
                <a:avLst/>
                <a:gdLst>
                  <a:gd name="T0" fmla="*/ 0 w 1407"/>
                  <a:gd name="T1" fmla="*/ 0 h 278"/>
                  <a:gd name="T2" fmla="*/ 0 w 1407"/>
                  <a:gd name="T3" fmla="*/ 0 h 278"/>
                  <a:gd name="T4" fmla="*/ 0 w 1407"/>
                  <a:gd name="T5" fmla="*/ 0 h 278"/>
                  <a:gd name="T6" fmla="*/ 0 w 1407"/>
                  <a:gd name="T7" fmla="*/ 0 h 278"/>
                  <a:gd name="T8" fmla="*/ 0 w 1407"/>
                  <a:gd name="T9" fmla="*/ 0 h 278"/>
                  <a:gd name="T10" fmla="*/ 0 w 1407"/>
                  <a:gd name="T11" fmla="*/ 0 h 278"/>
                  <a:gd name="T12" fmla="*/ 0 60000 65536"/>
                  <a:gd name="T13" fmla="*/ 0 60000 65536"/>
                  <a:gd name="T14" fmla="*/ 0 60000 65536"/>
                  <a:gd name="T15" fmla="*/ 0 60000 65536"/>
                  <a:gd name="T16" fmla="*/ 0 60000 65536"/>
                  <a:gd name="T17" fmla="*/ 0 60000 65536"/>
                  <a:gd name="T18" fmla="*/ 0 w 1407"/>
                  <a:gd name="T19" fmla="*/ 0 h 278"/>
                  <a:gd name="T20" fmla="*/ 1407 w 1407"/>
                  <a:gd name="T21" fmla="*/ 278 h 278"/>
                </a:gdLst>
                <a:ahLst/>
                <a:cxnLst>
                  <a:cxn ang="T12">
                    <a:pos x="T0" y="T1"/>
                  </a:cxn>
                  <a:cxn ang="T13">
                    <a:pos x="T2" y="T3"/>
                  </a:cxn>
                  <a:cxn ang="T14">
                    <a:pos x="T4" y="T5"/>
                  </a:cxn>
                  <a:cxn ang="T15">
                    <a:pos x="T6" y="T7"/>
                  </a:cxn>
                  <a:cxn ang="T16">
                    <a:pos x="T8" y="T9"/>
                  </a:cxn>
                  <a:cxn ang="T17">
                    <a:pos x="T10" y="T11"/>
                  </a:cxn>
                </a:cxnLst>
                <a:rect l="T18" t="T19" r="T20" b="T21"/>
                <a:pathLst>
                  <a:path w="1407" h="278">
                    <a:moveTo>
                      <a:pt x="704" y="0"/>
                    </a:moveTo>
                    <a:cubicBezTo>
                      <a:pt x="318" y="0"/>
                      <a:pt x="0" y="62"/>
                      <a:pt x="0" y="139"/>
                    </a:cubicBezTo>
                    <a:cubicBezTo>
                      <a:pt x="0" y="215"/>
                      <a:pt x="318" y="277"/>
                      <a:pt x="704" y="277"/>
                    </a:cubicBezTo>
                    <a:cubicBezTo>
                      <a:pt x="1087" y="277"/>
                      <a:pt x="1406" y="215"/>
                      <a:pt x="1406" y="139"/>
                    </a:cubicBezTo>
                    <a:cubicBezTo>
                      <a:pt x="1406" y="62"/>
                      <a:pt x="1087" y="0"/>
                      <a:pt x="704"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mj-ea"/>
                  <a:ea typeface="+mj-ea"/>
                </a:endParaRPr>
              </a:p>
            </p:txBody>
          </p:sp>
        </p:grpSp>
        <p:sp>
          <p:nvSpPr>
            <p:cNvPr id="43038" name="Text Box 14"/>
            <p:cNvSpPr txBox="1">
              <a:spLocks noChangeArrowheads="1"/>
            </p:cNvSpPr>
            <p:nvPr/>
          </p:nvSpPr>
          <p:spPr bwMode="auto">
            <a:xfrm>
              <a:off x="3675" y="3549"/>
              <a:ext cx="1036" cy="318"/>
            </a:xfrm>
            <a:prstGeom prst="rect">
              <a:avLst/>
            </a:prstGeom>
            <a:noFill/>
            <a:ln w="9525">
              <a:noFill/>
              <a:miter lim="800000"/>
              <a:headEnd/>
              <a:tailEnd/>
            </a:ln>
          </p:spPr>
          <p:txBody>
            <a:bodyPr lIns="90000" tIns="46800" rIns="90000" bIns="46800">
              <a:spAutoFit/>
            </a:bodyPr>
            <a:lstStyle/>
            <a:p>
              <a:pPr>
                <a:lnSpc>
                  <a:spcPct val="97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latin typeface="+mj-ea"/>
                  <a:ea typeface="+mj-ea"/>
                </a:rPr>
                <a:t>Web Applications </a:t>
              </a:r>
            </a:p>
          </p:txBody>
        </p:sp>
      </p:grpSp>
      <p:pic>
        <p:nvPicPr>
          <p:cNvPr id="43011" name="Picture 15"/>
          <p:cNvPicPr>
            <a:picLocks noChangeAspect="1" noChangeArrowheads="1"/>
          </p:cNvPicPr>
          <p:nvPr/>
        </p:nvPicPr>
        <p:blipFill>
          <a:blip r:embed="rId5" cstate="print"/>
          <a:srcRect/>
          <a:stretch>
            <a:fillRect/>
          </a:stretch>
        </p:blipFill>
        <p:spPr bwMode="auto">
          <a:xfrm>
            <a:off x="1592580" y="5618798"/>
            <a:ext cx="506413" cy="863600"/>
          </a:xfrm>
          <a:prstGeom prst="rect">
            <a:avLst/>
          </a:prstGeom>
          <a:noFill/>
          <a:ln w="9525">
            <a:noFill/>
            <a:miter lim="800000"/>
            <a:headEnd/>
            <a:tailEnd/>
          </a:ln>
        </p:spPr>
      </p:pic>
      <p:pic>
        <p:nvPicPr>
          <p:cNvPr id="43012" name="Picture 16"/>
          <p:cNvPicPr>
            <a:picLocks noChangeAspect="1" noChangeArrowheads="1"/>
          </p:cNvPicPr>
          <p:nvPr/>
        </p:nvPicPr>
        <p:blipFill>
          <a:blip r:embed="rId6" cstate="print"/>
          <a:srcRect/>
          <a:stretch>
            <a:fillRect/>
          </a:stretch>
        </p:blipFill>
        <p:spPr bwMode="auto">
          <a:xfrm>
            <a:off x="1386523" y="5877878"/>
            <a:ext cx="523875" cy="892387"/>
          </a:xfrm>
          <a:prstGeom prst="rect">
            <a:avLst/>
          </a:prstGeom>
          <a:noFill/>
          <a:ln w="9525">
            <a:noFill/>
            <a:miter lim="800000"/>
            <a:headEnd/>
            <a:tailEnd/>
          </a:ln>
        </p:spPr>
      </p:pic>
      <p:grpSp>
        <p:nvGrpSpPr>
          <p:cNvPr id="6" name="Group 17"/>
          <p:cNvGrpSpPr>
            <a:grpSpLocks/>
          </p:cNvGrpSpPr>
          <p:nvPr/>
        </p:nvGrpSpPr>
        <p:grpSpPr bwMode="auto">
          <a:xfrm>
            <a:off x="1383030" y="6928589"/>
            <a:ext cx="721202" cy="341841"/>
            <a:chOff x="792" y="3560"/>
            <a:chExt cx="413" cy="190"/>
          </a:xfrm>
        </p:grpSpPr>
        <p:sp>
          <p:nvSpPr>
            <p:cNvPr id="43028" name="AutoShape 18"/>
            <p:cNvSpPr>
              <a:spLocks noChangeArrowheads="1"/>
            </p:cNvSpPr>
            <p:nvPr/>
          </p:nvSpPr>
          <p:spPr bwMode="auto">
            <a:xfrm>
              <a:off x="792" y="3560"/>
              <a:ext cx="406" cy="190"/>
            </a:xfrm>
            <a:prstGeom prst="roundRect">
              <a:avLst>
                <a:gd name="adj" fmla="val 523"/>
              </a:avLst>
            </a:prstGeom>
            <a:noFill/>
            <a:ln w="9525">
              <a:noFill/>
              <a:round/>
              <a:headEnd/>
              <a:tailEnd/>
            </a:ln>
          </p:spPr>
          <p:txBody>
            <a:bodyPr wrap="none" anchor="ctr"/>
            <a:lstStyle/>
            <a:p>
              <a:endParaRPr lang="zh-CN" altLang="en-US">
                <a:latin typeface="+mj-ea"/>
                <a:ea typeface="+mj-ea"/>
              </a:endParaRPr>
            </a:p>
          </p:txBody>
        </p:sp>
        <p:grpSp>
          <p:nvGrpSpPr>
            <p:cNvPr id="7" name="Group 19"/>
            <p:cNvGrpSpPr>
              <a:grpSpLocks/>
            </p:cNvGrpSpPr>
            <p:nvPr/>
          </p:nvGrpSpPr>
          <p:grpSpPr bwMode="auto">
            <a:xfrm>
              <a:off x="792" y="3560"/>
              <a:ext cx="413" cy="189"/>
              <a:chOff x="792" y="3560"/>
              <a:chExt cx="413" cy="189"/>
            </a:xfrm>
          </p:grpSpPr>
          <p:sp>
            <p:nvSpPr>
              <p:cNvPr id="43030" name="AutoShape 20"/>
              <p:cNvSpPr>
                <a:spLocks noChangeArrowheads="1"/>
              </p:cNvSpPr>
              <p:nvPr/>
            </p:nvSpPr>
            <p:spPr bwMode="auto">
              <a:xfrm>
                <a:off x="792" y="3560"/>
                <a:ext cx="405" cy="189"/>
              </a:xfrm>
              <a:prstGeom prst="roundRect">
                <a:avLst>
                  <a:gd name="adj" fmla="val 528"/>
                </a:avLst>
              </a:prstGeom>
              <a:noFill/>
              <a:ln w="9525">
                <a:noFill/>
                <a:round/>
                <a:headEnd/>
                <a:tailEnd/>
              </a:ln>
            </p:spPr>
            <p:txBody>
              <a:bodyPr wrap="none" anchor="ctr"/>
              <a:lstStyle/>
              <a:p>
                <a:endParaRPr lang="zh-CN" altLang="en-US">
                  <a:latin typeface="+mj-ea"/>
                  <a:ea typeface="+mj-ea"/>
                </a:endParaRPr>
              </a:p>
            </p:txBody>
          </p:sp>
          <p:grpSp>
            <p:nvGrpSpPr>
              <p:cNvPr id="8" name="Group 21"/>
              <p:cNvGrpSpPr>
                <a:grpSpLocks/>
              </p:cNvGrpSpPr>
              <p:nvPr/>
            </p:nvGrpSpPr>
            <p:grpSpPr bwMode="auto">
              <a:xfrm>
                <a:off x="792" y="3560"/>
                <a:ext cx="413" cy="189"/>
                <a:chOff x="792" y="3560"/>
                <a:chExt cx="413" cy="189"/>
              </a:xfrm>
            </p:grpSpPr>
            <p:sp>
              <p:nvSpPr>
                <p:cNvPr id="43032" name="AutoShape 22"/>
                <p:cNvSpPr>
                  <a:spLocks noChangeArrowheads="1"/>
                </p:cNvSpPr>
                <p:nvPr/>
              </p:nvSpPr>
              <p:spPr bwMode="auto">
                <a:xfrm>
                  <a:off x="792" y="3560"/>
                  <a:ext cx="405" cy="189"/>
                </a:xfrm>
                <a:prstGeom prst="roundRect">
                  <a:avLst>
                    <a:gd name="adj" fmla="val 528"/>
                  </a:avLst>
                </a:prstGeom>
                <a:noFill/>
                <a:ln w="9525">
                  <a:noFill/>
                  <a:round/>
                  <a:headEnd/>
                  <a:tailEnd/>
                </a:ln>
              </p:spPr>
              <p:txBody>
                <a:bodyPr wrap="none" anchor="ctr"/>
                <a:lstStyle/>
                <a:p>
                  <a:endParaRPr lang="zh-CN" altLang="en-US">
                    <a:latin typeface="+mj-ea"/>
                    <a:ea typeface="+mj-ea"/>
                  </a:endParaRPr>
                </a:p>
              </p:txBody>
            </p:sp>
            <p:sp>
              <p:nvSpPr>
                <p:cNvPr id="43033" name="AutoShape 23"/>
                <p:cNvSpPr>
                  <a:spLocks noChangeArrowheads="1"/>
                </p:cNvSpPr>
                <p:nvPr/>
              </p:nvSpPr>
              <p:spPr bwMode="auto">
                <a:xfrm>
                  <a:off x="792" y="3560"/>
                  <a:ext cx="413" cy="185"/>
                </a:xfrm>
                <a:prstGeom prst="roundRect">
                  <a:avLst>
                    <a:gd name="adj" fmla="val 528"/>
                  </a:avLst>
                </a:prstGeom>
                <a:noFill/>
                <a:ln w="9525">
                  <a:noFill/>
                  <a:round/>
                  <a:headEnd/>
                  <a:tailEnd/>
                </a:ln>
              </p:spPr>
              <p:txBody>
                <a:bodyPr wrap="none" lIns="90000" tIns="46800" rIns="90000" bIns="46800">
                  <a:spAutoFit/>
                </a:bodyPr>
                <a:lstStyle/>
                <a:p>
                  <a:pPr>
                    <a:lnSpc>
                      <a:spcPct val="97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latin typeface="+mj-ea"/>
                      <a:ea typeface="+mj-ea"/>
                    </a:rPr>
                    <a:t>Users</a:t>
                  </a:r>
                </a:p>
              </p:txBody>
            </p:sp>
          </p:grpSp>
        </p:grpSp>
      </p:grpSp>
      <p:pic>
        <p:nvPicPr>
          <p:cNvPr id="43014" name="Picture 24"/>
          <p:cNvPicPr>
            <a:picLocks noChangeAspect="1" noChangeArrowheads="1"/>
          </p:cNvPicPr>
          <p:nvPr/>
        </p:nvPicPr>
        <p:blipFill>
          <a:blip r:embed="rId7" cstate="print"/>
          <a:srcRect/>
          <a:stretch>
            <a:fillRect/>
          </a:stretch>
        </p:blipFill>
        <p:spPr bwMode="auto">
          <a:xfrm>
            <a:off x="1767205" y="5964238"/>
            <a:ext cx="495935" cy="863600"/>
          </a:xfrm>
          <a:prstGeom prst="rect">
            <a:avLst/>
          </a:prstGeom>
          <a:noFill/>
          <a:ln w="9525">
            <a:noFill/>
            <a:miter lim="800000"/>
            <a:headEnd/>
            <a:tailEnd/>
          </a:ln>
        </p:spPr>
      </p:pic>
      <p:sp>
        <p:nvSpPr>
          <p:cNvPr id="43015" name="Line 25"/>
          <p:cNvSpPr>
            <a:spLocks noChangeShapeType="1"/>
          </p:cNvSpPr>
          <p:nvPr/>
        </p:nvSpPr>
        <p:spPr bwMode="auto">
          <a:xfrm>
            <a:off x="2263140" y="6223318"/>
            <a:ext cx="4191000" cy="1799"/>
          </a:xfrm>
          <a:prstGeom prst="line">
            <a:avLst/>
          </a:prstGeom>
          <a:noFill/>
          <a:ln w="38160">
            <a:solidFill>
              <a:srgbClr val="491C76"/>
            </a:solidFill>
            <a:round/>
            <a:headEnd type="triangle" w="med" len="med"/>
            <a:tailEnd type="triangle" w="med" len="med"/>
          </a:ln>
        </p:spPr>
        <p:txBody>
          <a:bodyPr lIns="101882" tIns="50941" rIns="101882" bIns="50941"/>
          <a:lstStyle/>
          <a:p>
            <a:endParaRPr lang="zh-CN" altLang="en-US">
              <a:latin typeface="+mj-ea"/>
              <a:ea typeface="+mj-ea"/>
            </a:endParaRPr>
          </a:p>
        </p:txBody>
      </p:sp>
      <p:pic>
        <p:nvPicPr>
          <p:cNvPr id="43016" name="Picture 26"/>
          <p:cNvPicPr>
            <a:picLocks noChangeAspect="1" noChangeArrowheads="1"/>
          </p:cNvPicPr>
          <p:nvPr/>
        </p:nvPicPr>
        <p:blipFill>
          <a:blip r:embed="rId8" cstate="print"/>
          <a:srcRect/>
          <a:stretch>
            <a:fillRect/>
          </a:stretch>
        </p:blipFill>
        <p:spPr bwMode="auto">
          <a:xfrm>
            <a:off x="3997167" y="5827501"/>
            <a:ext cx="916781" cy="949960"/>
          </a:xfrm>
          <a:prstGeom prst="rect">
            <a:avLst/>
          </a:prstGeom>
          <a:noFill/>
          <a:ln w="9525">
            <a:noFill/>
            <a:miter lim="800000"/>
            <a:headEnd/>
            <a:tailEnd/>
          </a:ln>
        </p:spPr>
      </p:pic>
      <p:pic>
        <p:nvPicPr>
          <p:cNvPr id="43017" name="Picture 27"/>
          <p:cNvPicPr>
            <a:picLocks noChangeAspect="1" noChangeArrowheads="1"/>
          </p:cNvPicPr>
          <p:nvPr/>
        </p:nvPicPr>
        <p:blipFill>
          <a:blip r:embed="rId9" cstate="print"/>
          <a:srcRect/>
          <a:stretch>
            <a:fillRect/>
          </a:stretch>
        </p:blipFill>
        <p:spPr bwMode="auto">
          <a:xfrm>
            <a:off x="2923223" y="5787920"/>
            <a:ext cx="2814955" cy="1070504"/>
          </a:xfrm>
          <a:prstGeom prst="rect">
            <a:avLst/>
          </a:prstGeom>
          <a:noFill/>
          <a:ln w="9525">
            <a:noFill/>
            <a:miter lim="800000"/>
            <a:headEnd/>
            <a:tailEnd/>
          </a:ln>
        </p:spPr>
      </p:pic>
      <p:grpSp>
        <p:nvGrpSpPr>
          <p:cNvPr id="9" name="Group 28"/>
          <p:cNvGrpSpPr>
            <a:grpSpLocks/>
          </p:cNvGrpSpPr>
          <p:nvPr/>
        </p:nvGrpSpPr>
        <p:grpSpPr bwMode="auto">
          <a:xfrm>
            <a:off x="2514601" y="5100638"/>
            <a:ext cx="801529" cy="868997"/>
            <a:chOff x="1440" y="2544"/>
            <a:chExt cx="459" cy="483"/>
          </a:xfrm>
        </p:grpSpPr>
        <p:pic>
          <p:nvPicPr>
            <p:cNvPr id="43026" name="Picture 29"/>
            <p:cNvPicPr>
              <a:picLocks noChangeAspect="1" noChangeArrowheads="1"/>
            </p:cNvPicPr>
            <p:nvPr/>
          </p:nvPicPr>
          <p:blipFill>
            <a:blip r:embed="rId10" cstate="print"/>
            <a:srcRect/>
            <a:stretch>
              <a:fillRect/>
            </a:stretch>
          </p:blipFill>
          <p:spPr bwMode="auto">
            <a:xfrm>
              <a:off x="1522" y="2643"/>
              <a:ext cx="378" cy="385"/>
            </a:xfrm>
            <a:prstGeom prst="rect">
              <a:avLst/>
            </a:prstGeom>
            <a:noFill/>
            <a:ln w="9525">
              <a:noFill/>
              <a:miter lim="800000"/>
              <a:headEnd/>
              <a:tailEnd/>
            </a:ln>
          </p:spPr>
        </p:pic>
        <p:pic>
          <p:nvPicPr>
            <p:cNvPr id="43027" name="Picture 30"/>
            <p:cNvPicPr>
              <a:picLocks noChangeAspect="1" noChangeArrowheads="1"/>
            </p:cNvPicPr>
            <p:nvPr/>
          </p:nvPicPr>
          <p:blipFill>
            <a:blip r:embed="rId8" cstate="print"/>
            <a:srcRect/>
            <a:stretch>
              <a:fillRect/>
            </a:stretch>
          </p:blipFill>
          <p:spPr bwMode="auto">
            <a:xfrm>
              <a:off x="1440" y="2544"/>
              <a:ext cx="264" cy="303"/>
            </a:xfrm>
            <a:prstGeom prst="rect">
              <a:avLst/>
            </a:prstGeom>
            <a:noFill/>
            <a:ln w="9525">
              <a:noFill/>
              <a:miter lim="800000"/>
              <a:headEnd/>
              <a:tailEnd/>
            </a:ln>
          </p:spPr>
        </p:pic>
      </p:grpSp>
      <p:sp>
        <p:nvSpPr>
          <p:cNvPr id="43019" name="Rectangle 31"/>
          <p:cNvSpPr>
            <a:spLocks noGrp="1" noChangeArrowheads="1"/>
          </p:cNvSpPr>
          <p:nvPr>
            <p:ph type="body" idx="4294967295"/>
          </p:nvPr>
        </p:nvSpPr>
        <p:spPr>
          <a:xfrm>
            <a:off x="502920" y="2454956"/>
            <a:ext cx="9555480" cy="2504440"/>
          </a:xfrm>
        </p:spPr>
        <p:txBody>
          <a:bodyPr lIns="100278" tIns="52145" rIns="100278" bIns="52145"/>
          <a:lstStyle/>
          <a:p>
            <a:pPr marL="254706" indent="-254706" defTabSz="509412">
              <a:lnSpc>
                <a:spcPct val="93000"/>
              </a:lnSpc>
              <a:buNone/>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en-GB" altLang="zh-CN" dirty="0" smtClean="0">
                <a:latin typeface="微软雅黑" pitchFamily="34" charset="-122"/>
                <a:ea typeface="微软雅黑" pitchFamily="34" charset="-122"/>
              </a:rPr>
              <a:t>Cookie </a:t>
            </a:r>
            <a:r>
              <a:rPr lang="zh-CN" altLang="en-US" dirty="0" smtClean="0">
                <a:latin typeface="微软雅黑" pitchFamily="34" charset="-122"/>
                <a:ea typeface="微软雅黑" pitchFamily="34" charset="-122"/>
              </a:rPr>
              <a:t>加密保证会话的完整性</a:t>
            </a:r>
            <a:endParaRPr lang="en-GB" altLang="zh-CN" dirty="0" smtClean="0">
              <a:latin typeface="微软雅黑" pitchFamily="34" charset="-122"/>
              <a:ea typeface="微软雅黑" pitchFamily="34" charset="-122"/>
            </a:endParaRPr>
          </a:p>
          <a:p>
            <a:pPr marL="820720" lvl="1" indent="-311307" defTabSz="509412">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dirty="0" smtClean="0">
                <a:latin typeface="微软雅黑" pitchFamily="34" charset="-122"/>
                <a:ea typeface="微软雅黑" pitchFamily="34" charset="-122"/>
              </a:rPr>
              <a:t>维护客户端会话完整性</a:t>
            </a:r>
            <a:endParaRPr lang="en-GB" altLang="zh-CN" dirty="0" smtClean="0">
              <a:latin typeface="微软雅黑" pitchFamily="34" charset="-122"/>
              <a:ea typeface="微软雅黑" pitchFamily="34" charset="-122"/>
            </a:endParaRPr>
          </a:p>
          <a:p>
            <a:pPr marL="820720" lvl="1" indent="-311307" defTabSz="509412">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dirty="0" smtClean="0">
                <a:latin typeface="微软雅黑" pitchFamily="34" charset="-122"/>
                <a:ea typeface="微软雅黑" pitchFamily="34" charset="-122"/>
              </a:rPr>
              <a:t>保证用户信息的安全</a:t>
            </a:r>
            <a:r>
              <a:rPr lang="en-GB" altLang="zh-CN" dirty="0" smtClean="0">
                <a:latin typeface="微软雅黑" pitchFamily="34" charset="-122"/>
                <a:ea typeface="微软雅黑" pitchFamily="34" charset="-122"/>
              </a:rPr>
              <a:t> </a:t>
            </a:r>
          </a:p>
          <a:p>
            <a:pPr marL="820720" lvl="1" indent="-311307" defTabSz="509412">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en-US" altLang="zh-CN" dirty="0" smtClean="0">
                <a:latin typeface="微软雅黑" pitchFamily="34" charset="-122"/>
                <a:ea typeface="微软雅黑" pitchFamily="34" charset="-122"/>
              </a:rPr>
              <a:t>Cookie </a:t>
            </a:r>
            <a:r>
              <a:rPr lang="zh-CN" altLang="en-US" dirty="0" smtClean="0">
                <a:latin typeface="微软雅黑" pitchFamily="34" charset="-122"/>
                <a:ea typeface="微软雅黑" pitchFamily="34" charset="-122"/>
              </a:rPr>
              <a:t>加密提供私密性</a:t>
            </a:r>
            <a:endParaRPr lang="en-GB" altLang="zh-CN" dirty="0" smtClean="0">
              <a:latin typeface="微软雅黑" pitchFamily="34" charset="-122"/>
              <a:ea typeface="微软雅黑" pitchFamily="34" charset="-122"/>
            </a:endParaRPr>
          </a:p>
          <a:p>
            <a:pPr marL="820720" lvl="1" indent="-311307" defTabSz="509412">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dirty="0" smtClean="0">
                <a:latin typeface="微软雅黑" pitchFamily="34" charset="-122"/>
                <a:ea typeface="微软雅黑" pitchFamily="34" charset="-122"/>
              </a:rPr>
              <a:t>数字证书提供可靠性</a:t>
            </a:r>
            <a:endParaRPr lang="en-GB" altLang="zh-CN" dirty="0" smtClean="0">
              <a:latin typeface="微软雅黑" pitchFamily="34" charset="-122"/>
              <a:ea typeface="微软雅黑" pitchFamily="34" charset="-122"/>
            </a:endParaRPr>
          </a:p>
          <a:p>
            <a:pPr marL="820720" lvl="1" indent="-311307" defTabSz="509412">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dirty="0" smtClean="0">
                <a:latin typeface="微软雅黑" pitchFamily="34" charset="-122"/>
                <a:ea typeface="微软雅黑" pitchFamily="34" charset="-122"/>
              </a:rPr>
              <a:t>对用户和应用完全透明</a:t>
            </a:r>
            <a:endParaRPr lang="en-GB" altLang="zh-CN" dirty="0" smtClean="0">
              <a:latin typeface="微软雅黑" pitchFamily="34" charset="-122"/>
              <a:ea typeface="微软雅黑" pitchFamily="34" charset="-122"/>
            </a:endParaRPr>
          </a:p>
        </p:txBody>
      </p:sp>
      <p:grpSp>
        <p:nvGrpSpPr>
          <p:cNvPr id="10" name="Group 32"/>
          <p:cNvGrpSpPr>
            <a:grpSpLocks/>
          </p:cNvGrpSpPr>
          <p:nvPr/>
        </p:nvGrpSpPr>
        <p:grpSpPr bwMode="auto">
          <a:xfrm>
            <a:off x="2263141" y="5100638"/>
            <a:ext cx="801529" cy="868997"/>
            <a:chOff x="1296" y="2544"/>
            <a:chExt cx="459" cy="483"/>
          </a:xfrm>
        </p:grpSpPr>
        <p:pic>
          <p:nvPicPr>
            <p:cNvPr id="43024" name="Picture 33"/>
            <p:cNvPicPr>
              <a:picLocks noChangeAspect="1" noChangeArrowheads="1"/>
            </p:cNvPicPr>
            <p:nvPr/>
          </p:nvPicPr>
          <p:blipFill>
            <a:blip r:embed="rId10" cstate="print"/>
            <a:srcRect/>
            <a:stretch>
              <a:fillRect/>
            </a:stretch>
          </p:blipFill>
          <p:spPr bwMode="auto">
            <a:xfrm>
              <a:off x="1378" y="2643"/>
              <a:ext cx="378" cy="385"/>
            </a:xfrm>
            <a:prstGeom prst="rect">
              <a:avLst/>
            </a:prstGeom>
            <a:noFill/>
            <a:ln w="9525">
              <a:noFill/>
              <a:miter lim="800000"/>
              <a:headEnd/>
              <a:tailEnd/>
            </a:ln>
          </p:spPr>
        </p:pic>
        <p:pic>
          <p:nvPicPr>
            <p:cNvPr id="43025" name="Picture 34"/>
            <p:cNvPicPr>
              <a:picLocks noChangeAspect="1" noChangeArrowheads="1"/>
            </p:cNvPicPr>
            <p:nvPr/>
          </p:nvPicPr>
          <p:blipFill>
            <a:blip r:embed="rId8" cstate="print"/>
            <a:srcRect/>
            <a:stretch>
              <a:fillRect/>
            </a:stretch>
          </p:blipFill>
          <p:spPr bwMode="auto">
            <a:xfrm>
              <a:off x="1296" y="2544"/>
              <a:ext cx="264" cy="303"/>
            </a:xfrm>
            <a:prstGeom prst="rect">
              <a:avLst/>
            </a:prstGeom>
            <a:noFill/>
            <a:ln w="9525">
              <a:noFill/>
              <a:miter lim="800000"/>
              <a:headEnd/>
              <a:tailEnd/>
            </a:ln>
          </p:spPr>
        </p:pic>
      </p:grpSp>
      <p:sp>
        <p:nvSpPr>
          <p:cNvPr id="43023" name="Rectangle 4"/>
          <p:cNvSpPr>
            <a:spLocks noChangeArrowheads="1"/>
          </p:cNvSpPr>
          <p:nvPr/>
        </p:nvSpPr>
        <p:spPr bwMode="auto">
          <a:xfrm>
            <a:off x="806632" y="1393371"/>
            <a:ext cx="3017520" cy="1036320"/>
          </a:xfrm>
          <a:prstGeom prst="rect">
            <a:avLst/>
          </a:prstGeom>
          <a:noFill/>
          <a:ln w="9525" algn="ctr">
            <a:noFill/>
            <a:miter lim="800000"/>
            <a:headEnd/>
            <a:tailEnd/>
          </a:ln>
        </p:spPr>
        <p:txBody>
          <a:bodyPr lIns="101882" tIns="50941" rIns="101882" bIns="50941" anchor="ctr"/>
          <a:lstStyle/>
          <a:p>
            <a:r>
              <a:rPr lang="zh-CN" altLang="en-US" sz="3900" dirty="0">
                <a:latin typeface="+mj-ea"/>
                <a:ea typeface="+mj-ea"/>
              </a:rPr>
              <a:t>会话完整</a:t>
            </a:r>
            <a:endParaRPr lang="en-GB" altLang="zh-CN" sz="3900" dirty="0">
              <a:latin typeface="+mj-ea"/>
              <a:ea typeface="+mj-ea"/>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ChangeArrowheads="1"/>
          </p:cNvSpPr>
          <p:nvPr/>
        </p:nvSpPr>
        <p:spPr bwMode="auto">
          <a:xfrm>
            <a:off x="412115" y="1813560"/>
            <a:ext cx="9311005" cy="5129425"/>
          </a:xfrm>
          <a:prstGeom prst="rect">
            <a:avLst/>
          </a:prstGeom>
          <a:noFill/>
          <a:ln w="9525" algn="ctr">
            <a:noFill/>
            <a:miter lim="800000"/>
            <a:headEnd/>
            <a:tailEnd/>
          </a:ln>
        </p:spPr>
        <p:txBody>
          <a:bodyPr lIns="101882" tIns="50941" rIns="101882" bIns="50941"/>
          <a:lstStyle/>
          <a:p>
            <a:pPr>
              <a:spcBef>
                <a:spcPct val="20000"/>
              </a:spcBef>
            </a:pPr>
            <a:r>
              <a:rPr lang="zh-CN" altLang="en-US" sz="3600" b="1" dirty="0">
                <a:latin typeface="微软雅黑" pitchFamily="34" charset="-122"/>
                <a:ea typeface="微软雅黑" pitchFamily="34" charset="-122"/>
              </a:rPr>
              <a:t>站点信息隐藏</a:t>
            </a:r>
            <a:endParaRPr lang="en-GB" altLang="zh-CN" sz="3600" b="1" dirty="0">
              <a:latin typeface="微软雅黑" pitchFamily="34" charset="-122"/>
              <a:ea typeface="微软雅黑" pitchFamily="34" charset="-122"/>
            </a:endParaRPr>
          </a:p>
        </p:txBody>
      </p:sp>
      <p:sp>
        <p:nvSpPr>
          <p:cNvPr id="44035" name="Line 2"/>
          <p:cNvSpPr>
            <a:spLocks noChangeShapeType="1"/>
          </p:cNvSpPr>
          <p:nvPr/>
        </p:nvSpPr>
        <p:spPr bwMode="auto">
          <a:xfrm>
            <a:off x="1592580" y="4318000"/>
            <a:ext cx="6118860" cy="0"/>
          </a:xfrm>
          <a:prstGeom prst="line">
            <a:avLst/>
          </a:prstGeom>
          <a:noFill/>
          <a:ln w="76200">
            <a:solidFill>
              <a:schemeClr val="accent1"/>
            </a:solidFill>
            <a:round/>
            <a:headEn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sp>
        <p:nvSpPr>
          <p:cNvPr id="44036" name="Text Box 3"/>
          <p:cNvSpPr txBox="1">
            <a:spLocks noChangeArrowheads="1"/>
          </p:cNvSpPr>
          <p:nvPr/>
        </p:nvSpPr>
        <p:spPr bwMode="auto">
          <a:xfrm>
            <a:off x="2430780" y="3294275"/>
            <a:ext cx="3939540" cy="1641760"/>
          </a:xfrm>
          <a:prstGeom prst="rect">
            <a:avLst/>
          </a:prstGeom>
          <a:solidFill>
            <a:schemeClr val="bg1"/>
          </a:solidFill>
          <a:ln w="9525">
            <a:noFill/>
            <a:miter lim="800000"/>
            <a:headEnd/>
            <a:tailEnd/>
          </a:ln>
        </p:spPr>
        <p:txBody>
          <a:bodyPr lIns="101882" tIns="50941" rIns="101882" bIns="50941">
            <a:spAutoFit/>
          </a:bodyPr>
          <a:lstStyle/>
          <a:p>
            <a:r>
              <a:rPr lang="en-US" altLang="zh-CN" sz="2500" dirty="0">
                <a:solidFill>
                  <a:srgbClr val="990000"/>
                </a:solidFill>
                <a:latin typeface="微软雅黑" pitchFamily="34" charset="-122"/>
                <a:ea typeface="微软雅黑" pitchFamily="34" charset="-122"/>
              </a:rPr>
              <a:t>PROBLEM</a:t>
            </a:r>
          </a:p>
          <a:p>
            <a:r>
              <a:rPr lang="en-US" altLang="zh-CN" sz="2500" dirty="0">
                <a:solidFill>
                  <a:schemeClr val="accent1"/>
                </a:solidFill>
                <a:latin typeface="微软雅黑" pitchFamily="34" charset="-122"/>
                <a:ea typeface="微软雅黑" pitchFamily="34" charset="-122"/>
              </a:rPr>
              <a:t>Easy to discover a gold mine of clues about app environment</a:t>
            </a:r>
          </a:p>
        </p:txBody>
      </p:sp>
      <p:grpSp>
        <p:nvGrpSpPr>
          <p:cNvPr id="2" name="Group 4"/>
          <p:cNvGrpSpPr>
            <a:grpSpLocks/>
          </p:cNvGrpSpPr>
          <p:nvPr/>
        </p:nvGrpSpPr>
        <p:grpSpPr bwMode="auto">
          <a:xfrm>
            <a:off x="7718426" y="3436408"/>
            <a:ext cx="2006442" cy="2139209"/>
            <a:chOff x="4580" y="1910"/>
            <a:chExt cx="1149" cy="1189"/>
          </a:xfrm>
        </p:grpSpPr>
        <p:grpSp>
          <p:nvGrpSpPr>
            <p:cNvPr id="3" name="Group 5"/>
            <p:cNvGrpSpPr>
              <a:grpSpLocks/>
            </p:cNvGrpSpPr>
            <p:nvPr/>
          </p:nvGrpSpPr>
          <p:grpSpPr bwMode="auto">
            <a:xfrm>
              <a:off x="4580" y="1910"/>
              <a:ext cx="1149" cy="962"/>
              <a:chOff x="4560" y="1920"/>
              <a:chExt cx="1149" cy="962"/>
            </a:xfrm>
          </p:grpSpPr>
          <p:pic>
            <p:nvPicPr>
              <p:cNvPr id="44057" name="Picture 6"/>
              <p:cNvPicPr>
                <a:picLocks noChangeAspect="1" noChangeArrowheads="1"/>
              </p:cNvPicPr>
              <p:nvPr/>
            </p:nvPicPr>
            <p:blipFill>
              <a:blip r:embed="rId2" cstate="print">
                <a:clrChange>
                  <a:clrFrom>
                    <a:srgbClr val="FEFEFE"/>
                  </a:clrFrom>
                  <a:clrTo>
                    <a:srgbClr val="FEFEFE">
                      <a:alpha val="0"/>
                    </a:srgbClr>
                  </a:clrTo>
                </a:clrChange>
              </a:blip>
              <a:srcRect l="5333"/>
              <a:stretch>
                <a:fillRect/>
              </a:stretch>
            </p:blipFill>
            <p:spPr bwMode="auto">
              <a:xfrm>
                <a:off x="4560" y="1920"/>
                <a:ext cx="990" cy="962"/>
              </a:xfrm>
              <a:prstGeom prst="rect">
                <a:avLst/>
              </a:prstGeom>
              <a:noFill/>
              <a:ln w="9525">
                <a:noFill/>
                <a:miter lim="800000"/>
                <a:headEnd/>
                <a:tailEnd/>
              </a:ln>
            </p:spPr>
          </p:pic>
          <p:grpSp>
            <p:nvGrpSpPr>
              <p:cNvPr id="4" name="Group 7"/>
              <p:cNvGrpSpPr>
                <a:grpSpLocks/>
              </p:cNvGrpSpPr>
              <p:nvPr/>
            </p:nvGrpSpPr>
            <p:grpSpPr bwMode="auto">
              <a:xfrm>
                <a:off x="5067" y="2293"/>
                <a:ext cx="642" cy="312"/>
                <a:chOff x="5028" y="1475"/>
                <a:chExt cx="415" cy="201"/>
              </a:xfrm>
            </p:grpSpPr>
            <p:pic>
              <p:nvPicPr>
                <p:cNvPr id="44061" name="Picture 8" descr="drop shadow"/>
                <p:cNvPicPr>
                  <a:picLocks noChangeAspect="1" noChangeArrowheads="1"/>
                </p:cNvPicPr>
                <p:nvPr/>
              </p:nvPicPr>
              <p:blipFill>
                <a:blip r:embed="rId3" cstate="print"/>
                <a:srcRect/>
                <a:stretch>
                  <a:fillRect/>
                </a:stretch>
              </p:blipFill>
              <p:spPr bwMode="auto">
                <a:xfrm>
                  <a:off x="5191" y="1549"/>
                  <a:ext cx="252" cy="127"/>
                </a:xfrm>
                <a:prstGeom prst="rect">
                  <a:avLst/>
                </a:prstGeom>
                <a:noFill/>
                <a:ln w="9525">
                  <a:noFill/>
                  <a:miter lim="800000"/>
                  <a:headEnd/>
                  <a:tailEnd/>
                </a:ln>
              </p:spPr>
            </p:pic>
            <p:sp>
              <p:nvSpPr>
                <p:cNvPr id="44062" name="AutoShape 9"/>
                <p:cNvSpPr>
                  <a:spLocks noChangeArrowheads="1"/>
                </p:cNvSpPr>
                <p:nvPr/>
              </p:nvSpPr>
              <p:spPr bwMode="auto">
                <a:xfrm>
                  <a:off x="5028" y="1475"/>
                  <a:ext cx="208" cy="20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pic>
            <p:nvPicPr>
              <p:cNvPr id="44059" name="Picture 10" descr="drop shadow"/>
              <p:cNvPicPr>
                <a:picLocks noChangeAspect="1" noChangeArrowheads="1"/>
              </p:cNvPicPr>
              <p:nvPr/>
            </p:nvPicPr>
            <p:blipFill>
              <a:blip r:embed="rId3" cstate="print"/>
              <a:srcRect r="43846" b="2538"/>
              <a:stretch>
                <a:fillRect/>
              </a:stretch>
            </p:blipFill>
            <p:spPr bwMode="auto">
              <a:xfrm>
                <a:off x="5397" y="2496"/>
                <a:ext cx="219" cy="192"/>
              </a:xfrm>
              <a:prstGeom prst="rect">
                <a:avLst/>
              </a:prstGeom>
              <a:noFill/>
              <a:ln w="9525">
                <a:noFill/>
                <a:miter lim="800000"/>
                <a:headEnd/>
                <a:tailEnd/>
              </a:ln>
            </p:spPr>
          </p:pic>
          <p:sp>
            <p:nvSpPr>
              <p:cNvPr id="44060" name="AutoShape 11"/>
              <p:cNvSpPr>
                <a:spLocks noChangeArrowheads="1"/>
              </p:cNvSpPr>
              <p:nvPr/>
            </p:nvSpPr>
            <p:spPr bwMode="auto">
              <a:xfrm>
                <a:off x="5240" y="2392"/>
                <a:ext cx="322" cy="31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sp>
          <p:nvSpPr>
            <p:cNvPr id="44056" name="Text Box 12"/>
            <p:cNvSpPr txBox="1">
              <a:spLocks noChangeArrowheads="1"/>
            </p:cNvSpPr>
            <p:nvPr/>
          </p:nvSpPr>
          <p:spPr bwMode="auto">
            <a:xfrm>
              <a:off x="4607" y="2774"/>
              <a:ext cx="1038" cy="325"/>
            </a:xfrm>
            <a:prstGeom prst="rect">
              <a:avLst/>
            </a:prstGeom>
            <a:noFill/>
            <a:ln w="9525" algn="ctr">
              <a:noFill/>
              <a:miter lim="800000"/>
              <a:headEnd/>
              <a:tailEnd/>
            </a:ln>
          </p:spPr>
          <p:txBody>
            <a:bodyPr>
              <a:spAutoFit/>
            </a:bodyPr>
            <a:lstStyle/>
            <a:p>
              <a:r>
                <a:rPr lang="en-US" altLang="zh-CN" sz="1600" dirty="0">
                  <a:latin typeface="微软雅黑" pitchFamily="34" charset="-122"/>
                  <a:ea typeface="微软雅黑" pitchFamily="34" charset="-122"/>
                </a:rPr>
                <a:t>Web Applications </a:t>
              </a:r>
            </a:p>
          </p:txBody>
        </p:sp>
      </p:grpSp>
      <p:sp>
        <p:nvSpPr>
          <p:cNvPr id="44038" name="Rectangle 14"/>
          <p:cNvSpPr>
            <a:spLocks noChangeArrowheads="1"/>
          </p:cNvSpPr>
          <p:nvPr/>
        </p:nvSpPr>
        <p:spPr bwMode="auto">
          <a:xfrm>
            <a:off x="651352" y="4827165"/>
            <a:ext cx="616123" cy="349098"/>
          </a:xfrm>
          <a:prstGeom prst="rect">
            <a:avLst/>
          </a:prstGeom>
          <a:noFill/>
          <a:ln w="9525" algn="ctr">
            <a:noFill/>
            <a:miter lim="800000"/>
            <a:headEnd/>
            <a:tailEnd/>
          </a:ln>
        </p:spPr>
        <p:txBody>
          <a:bodyPr wrap="none" lIns="101882" tIns="50941" rIns="101882" bIns="50941">
            <a:spAutoFit/>
          </a:bodyPr>
          <a:lstStyle/>
          <a:p>
            <a:r>
              <a:rPr lang="zh-CN" altLang="en-US" sz="1600" dirty="0">
                <a:latin typeface="微软雅黑" pitchFamily="34" charset="-122"/>
                <a:ea typeface="微软雅黑" pitchFamily="34" charset="-122"/>
              </a:rPr>
              <a:t>黑客</a:t>
            </a:r>
          </a:p>
        </p:txBody>
      </p:sp>
      <p:pic>
        <p:nvPicPr>
          <p:cNvPr id="44039" name="Picture 15" descr="black hat 2"/>
          <p:cNvPicPr>
            <a:picLocks noChangeAspect="1" noChangeArrowheads="1"/>
          </p:cNvPicPr>
          <p:nvPr/>
        </p:nvPicPr>
        <p:blipFill>
          <a:blip r:embed="rId4" cstate="print"/>
          <a:srcRect l="671" r="84979" b="43311"/>
          <a:stretch>
            <a:fillRect/>
          </a:stretch>
        </p:blipFill>
        <p:spPr bwMode="auto">
          <a:xfrm>
            <a:off x="450533" y="3758460"/>
            <a:ext cx="1005840" cy="921173"/>
          </a:xfrm>
          <a:prstGeom prst="rect">
            <a:avLst/>
          </a:prstGeom>
          <a:noFill/>
          <a:ln w="9525">
            <a:noFill/>
            <a:miter lim="800000"/>
            <a:headEnd/>
            <a:tailEnd/>
          </a:ln>
        </p:spPr>
      </p:pic>
      <p:grpSp>
        <p:nvGrpSpPr>
          <p:cNvPr id="5" name="Group 16"/>
          <p:cNvGrpSpPr>
            <a:grpSpLocks/>
          </p:cNvGrpSpPr>
          <p:nvPr/>
        </p:nvGrpSpPr>
        <p:grpSpPr bwMode="auto">
          <a:xfrm>
            <a:off x="2436019" y="5035869"/>
            <a:ext cx="4107180" cy="2067242"/>
            <a:chOff x="253" y="531"/>
            <a:chExt cx="3451" cy="1578"/>
          </a:xfrm>
        </p:grpSpPr>
        <p:pic>
          <p:nvPicPr>
            <p:cNvPr id="44053" name="Picture 17"/>
            <p:cNvPicPr>
              <a:picLocks noChangeAspect="1" noChangeArrowheads="1"/>
            </p:cNvPicPr>
            <p:nvPr/>
          </p:nvPicPr>
          <p:blipFill>
            <a:blip r:embed="rId5" cstate="print"/>
            <a:srcRect/>
            <a:stretch>
              <a:fillRect/>
            </a:stretch>
          </p:blipFill>
          <p:spPr bwMode="auto">
            <a:xfrm>
              <a:off x="253" y="531"/>
              <a:ext cx="3451" cy="1578"/>
            </a:xfrm>
            <a:prstGeom prst="rect">
              <a:avLst/>
            </a:prstGeom>
            <a:noFill/>
            <a:ln w="9525" algn="ctr">
              <a:noFill/>
              <a:miter lim="800000"/>
              <a:headEnd/>
              <a:tailEnd/>
            </a:ln>
          </p:spPr>
        </p:pic>
        <p:sp>
          <p:nvSpPr>
            <p:cNvPr id="44054" name="Text Box 18"/>
            <p:cNvSpPr txBox="1">
              <a:spLocks noChangeArrowheads="1"/>
            </p:cNvSpPr>
            <p:nvPr/>
          </p:nvSpPr>
          <p:spPr bwMode="auto">
            <a:xfrm>
              <a:off x="313" y="689"/>
              <a:ext cx="3261" cy="1198"/>
            </a:xfrm>
            <a:prstGeom prst="rect">
              <a:avLst/>
            </a:prstGeom>
            <a:solidFill>
              <a:schemeClr val="tx1"/>
            </a:solidFill>
            <a:ln w="9525">
              <a:noFill/>
              <a:miter lim="800000"/>
              <a:headEnd/>
              <a:tailEnd/>
            </a:ln>
          </p:spPr>
          <p:txBody>
            <a:bodyPr>
              <a:spAutoFit/>
            </a:bodyPr>
            <a:lstStyle/>
            <a:p>
              <a:r>
                <a:rPr lang="en-US" altLang="zh-CN" sz="1200" dirty="0">
                  <a:solidFill>
                    <a:schemeClr val="folHlink"/>
                  </a:solidFill>
                  <a:latin typeface="微软雅黑" pitchFamily="34" charset="-122"/>
                  <a:ea typeface="微软雅黑" pitchFamily="34" charset="-122"/>
                </a:rPr>
                <a:t>Whisker scanning </a:t>
              </a:r>
              <a:r>
                <a:rPr lang="en-US" altLang="zh-CN" sz="1200" u="sng" dirty="0">
                  <a:solidFill>
                    <a:schemeClr val="folHlink"/>
                  </a:solidFill>
                  <a:latin typeface="微软雅黑" pitchFamily="34" charset="-122"/>
                  <a:ea typeface="微软雅黑" pitchFamily="34" charset="-122"/>
                </a:rPr>
                <a:t>http://www.xyz.com</a:t>
              </a:r>
            </a:p>
            <a:p>
              <a:endParaRPr lang="en-US" altLang="zh-CN" sz="1200" dirty="0">
                <a:solidFill>
                  <a:schemeClr val="folHlink"/>
                </a:solidFill>
                <a:latin typeface="微软雅黑" pitchFamily="34" charset="-122"/>
                <a:ea typeface="微软雅黑" pitchFamily="34" charset="-122"/>
              </a:endParaRPr>
            </a:p>
            <a:p>
              <a:r>
                <a:rPr lang="en-US" altLang="zh-CN" sz="1200" dirty="0">
                  <a:solidFill>
                    <a:schemeClr val="folHlink"/>
                  </a:solidFill>
                  <a:latin typeface="微软雅黑" pitchFamily="34" charset="-122"/>
                  <a:ea typeface="微软雅黑" pitchFamily="34" charset="-122"/>
                </a:rPr>
                <a:t>Servers: Microsoft </a:t>
              </a:r>
              <a:r>
                <a:rPr lang="en-US" altLang="zh-CN" sz="1200" dirty="0" err="1">
                  <a:solidFill>
                    <a:schemeClr val="folHlink"/>
                  </a:solidFill>
                  <a:latin typeface="微软雅黑" pitchFamily="34" charset="-122"/>
                  <a:ea typeface="微软雅黑" pitchFamily="34" charset="-122"/>
                </a:rPr>
                <a:t>IIS</a:t>
              </a:r>
              <a:r>
                <a:rPr lang="en-US" altLang="zh-CN" sz="1200" dirty="0">
                  <a:solidFill>
                    <a:schemeClr val="folHlink"/>
                  </a:solidFill>
                  <a:latin typeface="微软雅黑" pitchFamily="34" charset="-122"/>
                  <a:ea typeface="微软雅黑" pitchFamily="34" charset="-122"/>
                </a:rPr>
                <a:t> 4.0</a:t>
              </a:r>
            </a:p>
            <a:p>
              <a:r>
                <a:rPr lang="en-US" altLang="zh-CN" sz="1200" dirty="0">
                  <a:solidFill>
                    <a:schemeClr val="folHlink"/>
                  </a:solidFill>
                  <a:latin typeface="微软雅黑" pitchFamily="34" charset="-122"/>
                  <a:ea typeface="微软雅黑" pitchFamily="34" charset="-122"/>
                </a:rPr>
                <a:t>         Windows 2000 </a:t>
              </a:r>
              <a:r>
                <a:rPr lang="en-US" altLang="zh-CN" sz="1200" dirty="0" err="1">
                  <a:solidFill>
                    <a:schemeClr val="folHlink"/>
                  </a:solidFill>
                  <a:latin typeface="微软雅黑" pitchFamily="34" charset="-122"/>
                  <a:ea typeface="微软雅黑" pitchFamily="34" charset="-122"/>
                </a:rPr>
                <a:t>SP2</a:t>
              </a:r>
              <a:endParaRPr lang="en-US" altLang="zh-CN" sz="1200" dirty="0">
                <a:solidFill>
                  <a:schemeClr val="folHlink"/>
                </a:solidFill>
                <a:latin typeface="微软雅黑" pitchFamily="34" charset="-122"/>
                <a:ea typeface="微软雅黑" pitchFamily="34" charset="-122"/>
              </a:endParaRPr>
            </a:p>
            <a:p>
              <a:r>
                <a:rPr lang="en-US" altLang="zh-CN" sz="1200" dirty="0">
                  <a:solidFill>
                    <a:schemeClr val="folHlink"/>
                  </a:solidFill>
                  <a:latin typeface="微软雅黑" pitchFamily="34" charset="-122"/>
                  <a:ea typeface="微软雅黑" pitchFamily="34" charset="-122"/>
                </a:rPr>
                <a:t>         FrontPage/5.0.2.2623</a:t>
              </a:r>
            </a:p>
            <a:p>
              <a:endParaRPr lang="en-US" altLang="zh-CN" sz="1200" dirty="0">
                <a:solidFill>
                  <a:schemeClr val="folHlink"/>
                </a:solidFill>
                <a:latin typeface="微软雅黑" pitchFamily="34" charset="-122"/>
                <a:ea typeface="微软雅黑" pitchFamily="34" charset="-122"/>
              </a:endParaRPr>
            </a:p>
            <a:p>
              <a:r>
                <a:rPr lang="en-US" altLang="zh-CN" sz="1200" dirty="0">
                  <a:solidFill>
                    <a:schemeClr val="folHlink"/>
                  </a:solidFill>
                  <a:latin typeface="微软雅黑" pitchFamily="34" charset="-122"/>
                  <a:ea typeface="微软雅黑" pitchFamily="34" charset="-122"/>
                </a:rPr>
                <a:t>Vulnerable URL : </a:t>
              </a:r>
              <a:r>
                <a:rPr lang="en-US" altLang="zh-CN" sz="1200" dirty="0" err="1">
                  <a:solidFill>
                    <a:schemeClr val="folHlink"/>
                  </a:solidFill>
                  <a:latin typeface="微软雅黑" pitchFamily="34" charset="-122"/>
                  <a:ea typeface="微软雅黑" pitchFamily="34" charset="-122"/>
                </a:rPr>
                <a:t>cgi</a:t>
              </a:r>
              <a:r>
                <a:rPr lang="en-US" altLang="zh-CN" sz="1200" dirty="0">
                  <a:solidFill>
                    <a:schemeClr val="folHlink"/>
                  </a:solidFill>
                  <a:latin typeface="微软雅黑" pitchFamily="34" charset="-122"/>
                  <a:ea typeface="微软雅黑" pitchFamily="34" charset="-122"/>
                </a:rPr>
                <a:t>-bin/code.php3</a:t>
              </a:r>
            </a:p>
            <a:p>
              <a:r>
                <a:rPr lang="en-US" altLang="zh-CN" sz="1200" dirty="0">
                  <a:solidFill>
                    <a:schemeClr val="folHlink"/>
                  </a:solidFill>
                  <a:latin typeface="微软雅黑" pitchFamily="34" charset="-122"/>
                  <a:ea typeface="微软雅黑" pitchFamily="34" charset="-122"/>
                </a:rPr>
                <a:t>Vulnerable URL : </a:t>
              </a:r>
              <a:r>
                <a:rPr lang="en-US" altLang="zh-CN" sz="1200" dirty="0" err="1">
                  <a:solidFill>
                    <a:schemeClr val="folHlink"/>
                  </a:solidFill>
                  <a:latin typeface="微软雅黑" pitchFamily="34" charset="-122"/>
                  <a:ea typeface="微软雅黑" pitchFamily="34" charset="-122"/>
                </a:rPr>
                <a:t>cgi</a:t>
              </a:r>
              <a:r>
                <a:rPr lang="en-US" altLang="zh-CN" sz="1200" dirty="0">
                  <a:solidFill>
                    <a:schemeClr val="folHlink"/>
                  </a:solidFill>
                  <a:latin typeface="微软雅黑" pitchFamily="34" charset="-122"/>
                  <a:ea typeface="微软雅黑" pitchFamily="34" charset="-122"/>
                </a:rPr>
                <a:t>-bin/admin.php3</a:t>
              </a:r>
            </a:p>
          </p:txBody>
        </p:sp>
      </p:grpSp>
      <p:sp>
        <p:nvSpPr>
          <p:cNvPr id="44041" name="Text Box 19"/>
          <p:cNvSpPr txBox="1">
            <a:spLocks noChangeArrowheads="1"/>
          </p:cNvSpPr>
          <p:nvPr/>
        </p:nvSpPr>
        <p:spPr bwMode="auto">
          <a:xfrm>
            <a:off x="1508760" y="3195320"/>
            <a:ext cx="5783580" cy="3537663"/>
          </a:xfrm>
          <a:prstGeom prst="rect">
            <a:avLst/>
          </a:prstGeom>
          <a:solidFill>
            <a:schemeClr val="bg1"/>
          </a:solidFill>
          <a:ln w="9525" algn="ctr">
            <a:noFill/>
            <a:miter lim="800000"/>
            <a:headEnd/>
            <a:tailEnd/>
          </a:ln>
        </p:spPr>
        <p:txBody>
          <a:bodyPr lIns="101882" tIns="50941" rIns="101882" bIns="50941">
            <a:spAutoFit/>
          </a:bodyPr>
          <a:lstStyle/>
          <a:p>
            <a:endParaRPr lang="zh-CN" altLang="en-US" sz="1600" dirty="0">
              <a:solidFill>
                <a:srgbClr val="000066"/>
              </a:solidFill>
              <a:latin typeface="微软雅黑" pitchFamily="34" charset="-122"/>
              <a:ea typeface="微软雅黑" pitchFamily="34" charset="-122"/>
            </a:endParaRPr>
          </a:p>
          <a:p>
            <a:endParaRPr lang="zh-CN" altLang="en-US" sz="1600" dirty="0">
              <a:solidFill>
                <a:srgbClr val="000066"/>
              </a:solidFill>
              <a:latin typeface="微软雅黑" pitchFamily="34" charset="-122"/>
              <a:ea typeface="微软雅黑" pitchFamily="34" charset="-122"/>
            </a:endParaRPr>
          </a:p>
          <a:p>
            <a:endParaRPr lang="zh-CN" altLang="en-US" sz="1600" dirty="0">
              <a:solidFill>
                <a:srgbClr val="000066"/>
              </a:solidFill>
              <a:latin typeface="微软雅黑" pitchFamily="34" charset="-122"/>
              <a:ea typeface="微软雅黑" pitchFamily="34" charset="-122"/>
            </a:endParaRPr>
          </a:p>
          <a:p>
            <a:endParaRPr lang="zh-CN" altLang="en-US" sz="1600" dirty="0">
              <a:solidFill>
                <a:srgbClr val="000066"/>
              </a:solidFill>
              <a:latin typeface="微软雅黑" pitchFamily="34" charset="-122"/>
              <a:ea typeface="微软雅黑" pitchFamily="34" charset="-122"/>
            </a:endParaRPr>
          </a:p>
          <a:p>
            <a:endParaRPr lang="zh-CN" altLang="en-US" sz="1600" dirty="0">
              <a:solidFill>
                <a:srgbClr val="000066"/>
              </a:solidFill>
              <a:latin typeface="微软雅黑" pitchFamily="34" charset="-122"/>
              <a:ea typeface="微软雅黑" pitchFamily="34" charset="-122"/>
            </a:endParaRPr>
          </a:p>
          <a:p>
            <a:endParaRPr lang="zh-CN" altLang="en-US" sz="1600" dirty="0">
              <a:solidFill>
                <a:srgbClr val="000066"/>
              </a:solidFill>
              <a:latin typeface="微软雅黑" pitchFamily="34" charset="-122"/>
              <a:ea typeface="微软雅黑" pitchFamily="34" charset="-122"/>
            </a:endParaRPr>
          </a:p>
          <a:p>
            <a:pPr>
              <a:lnSpc>
                <a:spcPct val="95000"/>
              </a:lnSpc>
            </a:pPr>
            <a:r>
              <a:rPr lang="en-US" altLang="zh-CN" sz="1600" dirty="0">
                <a:solidFill>
                  <a:srgbClr val="000066"/>
                </a:solidFill>
                <a:latin typeface="微软雅黑" pitchFamily="34" charset="-122"/>
                <a:ea typeface="微软雅黑" pitchFamily="34" charset="-122"/>
              </a:rPr>
              <a:t>            </a:t>
            </a:r>
            <a:r>
              <a:rPr lang="zh-CN" altLang="en-US" sz="1600" dirty="0">
                <a:solidFill>
                  <a:srgbClr val="000066"/>
                </a:solidFill>
                <a:latin typeface="微软雅黑" pitchFamily="34" charset="-122"/>
                <a:ea typeface="微软雅黑" pitchFamily="34" charset="-122"/>
              </a:rPr>
              <a:t>应用防火墙</a:t>
            </a:r>
          </a:p>
          <a:p>
            <a:endParaRPr lang="en-US" altLang="zh-CN" sz="1600" dirty="0">
              <a:solidFill>
                <a:srgbClr val="000066"/>
              </a:solidFill>
              <a:latin typeface="微软雅黑" pitchFamily="34" charset="-122"/>
              <a:ea typeface="微软雅黑" pitchFamily="34" charset="-122"/>
            </a:endParaRPr>
          </a:p>
          <a:p>
            <a:endParaRPr lang="en-US" altLang="zh-CN" sz="1600" dirty="0">
              <a:solidFill>
                <a:srgbClr val="000066"/>
              </a:solidFill>
              <a:latin typeface="微软雅黑" pitchFamily="34" charset="-122"/>
              <a:ea typeface="微软雅黑" pitchFamily="34" charset="-122"/>
            </a:endParaRPr>
          </a:p>
          <a:p>
            <a:endParaRPr lang="en-US" altLang="zh-CN" sz="1600" dirty="0">
              <a:solidFill>
                <a:srgbClr val="000066"/>
              </a:solidFill>
              <a:latin typeface="微软雅黑" pitchFamily="34" charset="-122"/>
              <a:ea typeface="微软雅黑" pitchFamily="34" charset="-122"/>
            </a:endParaRPr>
          </a:p>
          <a:p>
            <a:endParaRPr lang="en-US" altLang="zh-CN" sz="1600" dirty="0">
              <a:solidFill>
                <a:srgbClr val="000066"/>
              </a:solidFill>
              <a:latin typeface="微软雅黑" pitchFamily="34" charset="-122"/>
              <a:ea typeface="微软雅黑" pitchFamily="34" charset="-122"/>
            </a:endParaRPr>
          </a:p>
          <a:p>
            <a:endParaRPr lang="en-US" altLang="zh-CN" sz="1600" dirty="0">
              <a:solidFill>
                <a:srgbClr val="000066"/>
              </a:solidFill>
              <a:latin typeface="微软雅黑" pitchFamily="34" charset="-122"/>
              <a:ea typeface="微软雅黑" pitchFamily="34" charset="-122"/>
            </a:endParaRPr>
          </a:p>
          <a:p>
            <a:endParaRPr lang="en-US" altLang="zh-CN" sz="1600" dirty="0">
              <a:solidFill>
                <a:srgbClr val="000066"/>
              </a:solidFill>
              <a:latin typeface="微软雅黑" pitchFamily="34" charset="-122"/>
              <a:ea typeface="微软雅黑" pitchFamily="34" charset="-122"/>
            </a:endParaRPr>
          </a:p>
          <a:p>
            <a:r>
              <a:rPr lang="en-US" altLang="zh-CN" sz="1600" dirty="0">
                <a:latin typeface="微软雅黑" pitchFamily="34" charset="-122"/>
                <a:ea typeface="微软雅黑" pitchFamily="34" charset="-122"/>
              </a:rPr>
              <a:t> </a:t>
            </a:r>
          </a:p>
        </p:txBody>
      </p:sp>
      <p:grpSp>
        <p:nvGrpSpPr>
          <p:cNvPr id="6" name="Group 20"/>
          <p:cNvGrpSpPr>
            <a:grpSpLocks/>
          </p:cNvGrpSpPr>
          <p:nvPr/>
        </p:nvGrpSpPr>
        <p:grpSpPr bwMode="auto">
          <a:xfrm>
            <a:off x="6789420" y="1700213"/>
            <a:ext cx="2797493" cy="5813107"/>
            <a:chOff x="3888" y="576"/>
            <a:chExt cx="1872" cy="3600"/>
          </a:xfrm>
        </p:grpSpPr>
        <p:sp>
          <p:nvSpPr>
            <p:cNvPr id="44050" name="Rectangle 21"/>
            <p:cNvSpPr>
              <a:spLocks noChangeArrowheads="1"/>
            </p:cNvSpPr>
            <p:nvPr/>
          </p:nvSpPr>
          <p:spPr bwMode="auto">
            <a:xfrm>
              <a:off x="3888" y="2425"/>
              <a:ext cx="624" cy="146"/>
            </a:xfrm>
            <a:prstGeom prst="rect">
              <a:avLst/>
            </a:prstGeom>
            <a:solidFill>
              <a:schemeClr val="bg1"/>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44051" name="AutoShape 22"/>
            <p:cNvSpPr>
              <a:spLocks noChangeArrowheads="1"/>
            </p:cNvSpPr>
            <p:nvPr/>
          </p:nvSpPr>
          <p:spPr bwMode="auto">
            <a:xfrm flipH="1">
              <a:off x="3888" y="576"/>
              <a:ext cx="1872" cy="3600"/>
            </a:xfrm>
            <a:prstGeom prst="flowChartDelay">
              <a:avLst/>
            </a:prstGeom>
            <a:gradFill rotWithShape="1">
              <a:gsLst>
                <a:gs pos="0">
                  <a:srgbClr val="FFFFFF"/>
                </a:gs>
                <a:gs pos="100000">
                  <a:schemeClr val="accent1"/>
                </a:gs>
              </a:gsLst>
              <a:lin ang="0" scaled="1"/>
            </a:gra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44052" name="Text Box 23"/>
            <p:cNvSpPr txBox="1">
              <a:spLocks noChangeArrowheads="1"/>
            </p:cNvSpPr>
            <p:nvPr/>
          </p:nvSpPr>
          <p:spPr bwMode="auto">
            <a:xfrm>
              <a:off x="4234" y="1381"/>
              <a:ext cx="1359" cy="2726"/>
            </a:xfrm>
            <a:prstGeom prst="rect">
              <a:avLst/>
            </a:prstGeom>
            <a:noFill/>
            <a:ln w="9525" algn="ctr">
              <a:noFill/>
              <a:miter lim="800000"/>
              <a:headEnd/>
              <a:tailEnd/>
            </a:ln>
          </p:spPr>
          <p:txBody>
            <a:bodyPr wrap="none">
              <a:spAutoFit/>
            </a:bodyPr>
            <a:lstStyle/>
            <a:p>
              <a:pPr>
                <a:lnSpc>
                  <a:spcPct val="140000"/>
                </a:lnSpc>
              </a:pPr>
              <a:r>
                <a:rPr lang="zh-CN" altLang="en-US" b="1" u="sng">
                  <a:latin typeface="微软雅黑" pitchFamily="34" charset="-122"/>
                  <a:ea typeface="微软雅黑" pitchFamily="34" charset="-122"/>
                </a:rPr>
                <a:t>对外部访问隐身</a:t>
              </a:r>
            </a:p>
            <a:p>
              <a:pPr>
                <a:lnSpc>
                  <a:spcPct val="140000"/>
                </a:lnSpc>
              </a:pPr>
              <a:r>
                <a:rPr lang="en-US" altLang="zh-CN">
                  <a:solidFill>
                    <a:srgbClr val="000066"/>
                  </a:solidFill>
                  <a:latin typeface="微软雅黑" pitchFamily="34" charset="-122"/>
                  <a:ea typeface="微软雅黑" pitchFamily="34" charset="-122"/>
                </a:rPr>
                <a:t>Web</a:t>
              </a:r>
              <a:r>
                <a:rPr lang="zh-CN" altLang="en-US">
                  <a:solidFill>
                    <a:srgbClr val="000066"/>
                  </a:solidFill>
                  <a:latin typeface="微软雅黑" pitchFamily="34" charset="-122"/>
                  <a:ea typeface="微软雅黑" pitchFamily="34" charset="-122"/>
                </a:rPr>
                <a:t>服务器类型</a:t>
              </a:r>
            </a:p>
            <a:p>
              <a:pPr>
                <a:lnSpc>
                  <a:spcPct val="140000"/>
                </a:lnSpc>
              </a:pPr>
              <a:r>
                <a:rPr lang="zh-CN" altLang="en-US">
                  <a:solidFill>
                    <a:srgbClr val="000066"/>
                  </a:solidFill>
                  <a:latin typeface="微软雅黑" pitchFamily="34" charset="-122"/>
                  <a:ea typeface="微软雅黑" pitchFamily="34" charset="-122"/>
                </a:rPr>
                <a:t>应用服务器类型</a:t>
              </a:r>
            </a:p>
            <a:p>
              <a:pPr>
                <a:lnSpc>
                  <a:spcPct val="140000"/>
                </a:lnSpc>
              </a:pPr>
              <a:r>
                <a:rPr lang="zh-CN" altLang="en-US">
                  <a:solidFill>
                    <a:srgbClr val="000066"/>
                  </a:solidFill>
                  <a:latin typeface="微软雅黑" pitchFamily="34" charset="-122"/>
                  <a:ea typeface="微软雅黑" pitchFamily="34" charset="-122"/>
                </a:rPr>
                <a:t>操作系统</a:t>
              </a:r>
            </a:p>
            <a:p>
              <a:pPr>
                <a:lnSpc>
                  <a:spcPct val="140000"/>
                </a:lnSpc>
              </a:pPr>
              <a:r>
                <a:rPr lang="zh-CN" altLang="en-US">
                  <a:solidFill>
                    <a:srgbClr val="000066"/>
                  </a:solidFill>
                  <a:latin typeface="微软雅黑" pitchFamily="34" charset="-122"/>
                  <a:ea typeface="微软雅黑" pitchFamily="34" charset="-122"/>
                </a:rPr>
                <a:t>版本号</a:t>
              </a:r>
            </a:p>
            <a:p>
              <a:pPr>
                <a:lnSpc>
                  <a:spcPct val="140000"/>
                </a:lnSpc>
              </a:pPr>
              <a:r>
                <a:rPr lang="zh-CN" altLang="en-US">
                  <a:solidFill>
                    <a:srgbClr val="000066"/>
                  </a:solidFill>
                  <a:latin typeface="微软雅黑" pitchFamily="34" charset="-122"/>
                  <a:ea typeface="微软雅黑" pitchFamily="34" charset="-122"/>
                </a:rPr>
                <a:t>版本更新程度</a:t>
              </a:r>
            </a:p>
            <a:p>
              <a:pPr>
                <a:lnSpc>
                  <a:spcPct val="140000"/>
                </a:lnSpc>
              </a:pPr>
              <a:r>
                <a:rPr lang="zh-CN" altLang="en-US">
                  <a:solidFill>
                    <a:srgbClr val="000066"/>
                  </a:solidFill>
                  <a:latin typeface="微软雅黑" pitchFamily="34" charset="-122"/>
                  <a:ea typeface="微软雅黑" pitchFamily="34" charset="-122"/>
                </a:rPr>
                <a:t>已知安全漏洞</a:t>
              </a:r>
            </a:p>
            <a:p>
              <a:pPr>
                <a:lnSpc>
                  <a:spcPct val="140000"/>
                </a:lnSpc>
              </a:pPr>
              <a:r>
                <a:rPr lang="en-US" altLang="zh-CN">
                  <a:solidFill>
                    <a:srgbClr val="000066"/>
                  </a:solidFill>
                  <a:latin typeface="微软雅黑" pitchFamily="34" charset="-122"/>
                  <a:ea typeface="微软雅黑" pitchFamily="34" charset="-122"/>
                </a:rPr>
                <a:t>IP</a:t>
              </a:r>
              <a:r>
                <a:rPr lang="zh-CN" altLang="en-US">
                  <a:solidFill>
                    <a:srgbClr val="000066"/>
                  </a:solidFill>
                  <a:latin typeface="微软雅黑" pitchFamily="34" charset="-122"/>
                  <a:ea typeface="微软雅黑" pitchFamily="34" charset="-122"/>
                </a:rPr>
                <a:t>地址</a:t>
              </a:r>
            </a:p>
            <a:p>
              <a:pPr>
                <a:lnSpc>
                  <a:spcPct val="140000"/>
                </a:lnSpc>
              </a:pPr>
              <a:r>
                <a:rPr lang="zh-CN" altLang="en-US">
                  <a:solidFill>
                    <a:srgbClr val="000066"/>
                  </a:solidFill>
                  <a:latin typeface="微软雅黑" pitchFamily="34" charset="-122"/>
                  <a:ea typeface="微软雅黑" pitchFamily="34" charset="-122"/>
                </a:rPr>
                <a:t>工作站信息</a:t>
              </a:r>
            </a:p>
            <a:p>
              <a:pPr>
                <a:lnSpc>
                  <a:spcPct val="140000"/>
                </a:lnSpc>
              </a:pPr>
              <a:endParaRPr lang="zh-CN" altLang="en-US">
                <a:solidFill>
                  <a:srgbClr val="000066"/>
                </a:solidFill>
                <a:latin typeface="微软雅黑" pitchFamily="34" charset="-122"/>
                <a:ea typeface="微软雅黑" pitchFamily="34" charset="-122"/>
              </a:endParaRPr>
            </a:p>
          </p:txBody>
        </p:sp>
      </p:grpSp>
      <p:pic>
        <p:nvPicPr>
          <p:cNvPr id="44043" name="Picture 25"/>
          <p:cNvPicPr>
            <a:picLocks noChangeAspect="1" noChangeArrowheads="1"/>
          </p:cNvPicPr>
          <p:nvPr/>
        </p:nvPicPr>
        <p:blipFill>
          <a:blip r:embed="rId6" cstate="print"/>
          <a:srcRect/>
          <a:stretch>
            <a:fillRect/>
          </a:stretch>
        </p:blipFill>
        <p:spPr bwMode="auto">
          <a:xfrm>
            <a:off x="3017520" y="3657706"/>
            <a:ext cx="2794000" cy="1063307"/>
          </a:xfrm>
          <a:prstGeom prst="rect">
            <a:avLst/>
          </a:prstGeom>
          <a:noFill/>
          <a:ln w="9525">
            <a:noFill/>
            <a:miter lim="800000"/>
            <a:headEnd/>
            <a:tailEnd/>
          </a:ln>
        </p:spPr>
      </p:pic>
      <p:grpSp>
        <p:nvGrpSpPr>
          <p:cNvPr id="7" name="Group 26"/>
          <p:cNvGrpSpPr>
            <a:grpSpLocks/>
          </p:cNvGrpSpPr>
          <p:nvPr/>
        </p:nvGrpSpPr>
        <p:grpSpPr bwMode="auto">
          <a:xfrm>
            <a:off x="1576865" y="3817832"/>
            <a:ext cx="1372553" cy="413808"/>
            <a:chOff x="960" y="2304"/>
            <a:chExt cx="528" cy="192"/>
          </a:xfrm>
        </p:grpSpPr>
        <p:sp>
          <p:nvSpPr>
            <p:cNvPr id="44048" name="Line 27"/>
            <p:cNvSpPr>
              <a:spLocks noChangeShapeType="1"/>
            </p:cNvSpPr>
            <p:nvPr/>
          </p:nvSpPr>
          <p:spPr bwMode="auto">
            <a:xfrm>
              <a:off x="960" y="2496"/>
              <a:ext cx="528" cy="0"/>
            </a:xfrm>
            <a:prstGeom prst="line">
              <a:avLst/>
            </a:prstGeom>
            <a:noFill/>
            <a:ln w="57150">
              <a:solidFill>
                <a:srgbClr val="990000"/>
              </a:solidFill>
              <a:round/>
              <a:headEnd/>
              <a:tailEnd/>
            </a:ln>
          </p:spPr>
          <p:txBody>
            <a:bodyPr/>
            <a:lstStyle/>
            <a:p>
              <a:endParaRPr lang="zh-CN" altLang="en-US">
                <a:latin typeface="微软雅黑" pitchFamily="34" charset="-122"/>
                <a:ea typeface="微软雅黑" pitchFamily="34" charset="-122"/>
              </a:endParaRPr>
            </a:p>
          </p:txBody>
        </p:sp>
        <p:sp>
          <p:nvSpPr>
            <p:cNvPr id="44049" name="Line 28"/>
            <p:cNvSpPr>
              <a:spLocks noChangeShapeType="1"/>
            </p:cNvSpPr>
            <p:nvPr/>
          </p:nvSpPr>
          <p:spPr bwMode="auto">
            <a:xfrm>
              <a:off x="1190" y="2304"/>
              <a:ext cx="288" cy="192"/>
            </a:xfrm>
            <a:prstGeom prst="line">
              <a:avLst/>
            </a:prstGeom>
            <a:noFill/>
            <a:ln w="57150">
              <a:solidFill>
                <a:srgbClr val="990000"/>
              </a:solidFill>
              <a:round/>
              <a:headEnd type="triangle" w="med" len="med"/>
              <a:tailEnd/>
            </a:ln>
          </p:spPr>
          <p:txBody>
            <a:bodyPr/>
            <a:lstStyle/>
            <a:p>
              <a:endParaRPr lang="zh-CN" altLang="en-US">
                <a:latin typeface="微软雅黑" pitchFamily="34" charset="-122"/>
                <a:ea typeface="微软雅黑" pitchFamily="34" charset="-122"/>
              </a:endParaRPr>
            </a:p>
          </p:txBody>
        </p:sp>
      </p:grpSp>
      <p:grpSp>
        <p:nvGrpSpPr>
          <p:cNvPr id="8" name="Group 29"/>
          <p:cNvGrpSpPr>
            <a:grpSpLocks/>
          </p:cNvGrpSpPr>
          <p:nvPr/>
        </p:nvGrpSpPr>
        <p:grpSpPr bwMode="auto">
          <a:xfrm>
            <a:off x="2507389" y="5070159"/>
            <a:ext cx="4117658" cy="2067242"/>
            <a:chOff x="253" y="531"/>
            <a:chExt cx="3451" cy="1578"/>
          </a:xfrm>
        </p:grpSpPr>
        <p:pic>
          <p:nvPicPr>
            <p:cNvPr id="44046" name="Picture 30"/>
            <p:cNvPicPr>
              <a:picLocks noChangeAspect="1" noChangeArrowheads="1"/>
            </p:cNvPicPr>
            <p:nvPr/>
          </p:nvPicPr>
          <p:blipFill>
            <a:blip r:embed="rId5" cstate="print"/>
            <a:srcRect/>
            <a:stretch>
              <a:fillRect/>
            </a:stretch>
          </p:blipFill>
          <p:spPr bwMode="auto">
            <a:xfrm>
              <a:off x="253" y="531"/>
              <a:ext cx="3451" cy="1578"/>
            </a:xfrm>
            <a:prstGeom prst="rect">
              <a:avLst/>
            </a:prstGeom>
            <a:noFill/>
            <a:ln w="9525" algn="ctr">
              <a:noFill/>
              <a:miter lim="800000"/>
              <a:headEnd/>
              <a:tailEnd/>
            </a:ln>
          </p:spPr>
        </p:pic>
        <p:sp>
          <p:nvSpPr>
            <p:cNvPr id="44047" name="Text Box 31"/>
            <p:cNvSpPr txBox="1">
              <a:spLocks noChangeArrowheads="1"/>
            </p:cNvSpPr>
            <p:nvPr/>
          </p:nvSpPr>
          <p:spPr bwMode="auto">
            <a:xfrm>
              <a:off x="313" y="689"/>
              <a:ext cx="3259" cy="916"/>
            </a:xfrm>
            <a:prstGeom prst="rect">
              <a:avLst/>
            </a:prstGeom>
            <a:solidFill>
              <a:schemeClr val="tx1"/>
            </a:solidFill>
            <a:ln w="9525">
              <a:noFill/>
              <a:miter lim="800000"/>
              <a:headEnd/>
              <a:tailEnd/>
            </a:ln>
          </p:spPr>
          <p:txBody>
            <a:bodyPr>
              <a:spAutoFit/>
            </a:bodyPr>
            <a:lstStyle/>
            <a:p>
              <a:r>
                <a:rPr lang="en-US" altLang="zh-CN" sz="1200" dirty="0">
                  <a:solidFill>
                    <a:schemeClr val="folHlink"/>
                  </a:solidFill>
                  <a:latin typeface="微软雅黑" pitchFamily="34" charset="-122"/>
                  <a:ea typeface="微软雅黑" pitchFamily="34" charset="-122"/>
                </a:rPr>
                <a:t>Whisker scanning </a:t>
              </a:r>
              <a:r>
                <a:rPr lang="en-US" altLang="zh-CN" sz="1200" u="sng" dirty="0">
                  <a:solidFill>
                    <a:schemeClr val="folHlink"/>
                  </a:solidFill>
                  <a:latin typeface="微软雅黑" pitchFamily="34" charset="-122"/>
                  <a:ea typeface="微软雅黑" pitchFamily="34" charset="-122"/>
                </a:rPr>
                <a:t>http://www.xyz.com</a:t>
              </a:r>
            </a:p>
            <a:p>
              <a:endParaRPr lang="en-US" altLang="zh-CN" sz="1200" dirty="0">
                <a:solidFill>
                  <a:schemeClr val="folHlink"/>
                </a:solidFill>
                <a:latin typeface="微软雅黑" pitchFamily="34" charset="-122"/>
                <a:ea typeface="微软雅黑" pitchFamily="34" charset="-122"/>
              </a:endParaRPr>
            </a:p>
            <a:p>
              <a:r>
                <a:rPr lang="en-US" altLang="zh-CN" sz="1200" dirty="0">
                  <a:solidFill>
                    <a:schemeClr val="folHlink"/>
                  </a:solidFill>
                  <a:latin typeface="微软雅黑" pitchFamily="34" charset="-122"/>
                  <a:ea typeface="微软雅黑" pitchFamily="34" charset="-122"/>
                </a:rPr>
                <a:t>Servers:  </a:t>
              </a:r>
              <a:r>
                <a:rPr lang="en-US" altLang="zh-CN" sz="1200" dirty="0">
                  <a:solidFill>
                    <a:srgbClr val="00FF00"/>
                  </a:solidFill>
                  <a:latin typeface="微软雅黑" pitchFamily="34" charset="-122"/>
                  <a:ea typeface="微软雅黑" pitchFamily="34" charset="-122"/>
                </a:rPr>
                <a:t>COULD NOT DETERMINE</a:t>
              </a:r>
            </a:p>
            <a:p>
              <a:r>
                <a:rPr lang="en-US" altLang="zh-CN" sz="1200" dirty="0">
                  <a:solidFill>
                    <a:srgbClr val="00FF00"/>
                  </a:solidFill>
                  <a:latin typeface="微软雅黑" pitchFamily="34" charset="-122"/>
                  <a:ea typeface="微软雅黑" pitchFamily="34" charset="-122"/>
                </a:rPr>
                <a:t>          Server returned no data</a:t>
              </a:r>
            </a:p>
            <a:p>
              <a:endParaRPr lang="en-US" altLang="zh-CN" sz="1200" dirty="0">
                <a:solidFill>
                  <a:schemeClr val="folHlink"/>
                </a:solidFill>
                <a:latin typeface="微软雅黑" pitchFamily="34" charset="-122"/>
                <a:ea typeface="微软雅黑" pitchFamily="34" charset="-122"/>
              </a:endParaRPr>
            </a:p>
            <a:p>
              <a:r>
                <a:rPr lang="en-US" altLang="zh-CN" sz="1200" dirty="0">
                  <a:solidFill>
                    <a:schemeClr val="folHlink"/>
                  </a:solidFill>
                  <a:latin typeface="微软雅黑" pitchFamily="34" charset="-122"/>
                  <a:ea typeface="微软雅黑" pitchFamily="34" charset="-122"/>
                </a:rPr>
                <a:t>Vulnerable URL :</a:t>
              </a:r>
              <a:r>
                <a:rPr lang="en-US" altLang="zh-CN" sz="1200" dirty="0">
                  <a:solidFill>
                    <a:srgbClr val="4D4D4D"/>
                  </a:solidFill>
                  <a:latin typeface="微软雅黑" pitchFamily="34" charset="-122"/>
                  <a:ea typeface="微软雅黑" pitchFamily="34" charset="-122"/>
                </a:rPr>
                <a:t>    </a:t>
              </a:r>
              <a:r>
                <a:rPr lang="en-US" altLang="zh-CN" sz="1200" dirty="0">
                  <a:solidFill>
                    <a:srgbClr val="00FF00"/>
                  </a:solidFill>
                  <a:latin typeface="微软雅黑" pitchFamily="34" charset="-122"/>
                  <a:ea typeface="微软雅黑" pitchFamily="34" charset="-122"/>
                </a:rPr>
                <a:t>None found</a:t>
              </a: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a:spLocks noChangeArrowheads="1"/>
          </p:cNvSpPr>
          <p:nvPr/>
        </p:nvSpPr>
        <p:spPr bwMode="auto">
          <a:xfrm>
            <a:off x="412115" y="1813560"/>
            <a:ext cx="9311005" cy="5129425"/>
          </a:xfrm>
          <a:prstGeom prst="rect">
            <a:avLst/>
          </a:prstGeom>
          <a:noFill/>
          <a:ln w="9525" algn="ctr">
            <a:noFill/>
            <a:miter lim="800000"/>
            <a:headEnd/>
            <a:tailEnd/>
          </a:ln>
        </p:spPr>
        <p:txBody>
          <a:bodyPr lIns="101882" tIns="50941" rIns="101882" bIns="50941"/>
          <a:lstStyle/>
          <a:p>
            <a:pPr>
              <a:spcBef>
                <a:spcPct val="20000"/>
              </a:spcBef>
            </a:pPr>
            <a:r>
              <a:rPr lang="zh-CN" altLang="en-US" sz="3600" b="1" dirty="0">
                <a:latin typeface="微软雅黑" pitchFamily="34" charset="-122"/>
                <a:ea typeface="微软雅黑" pitchFamily="34" charset="-122"/>
              </a:rPr>
              <a:t>防爬行功能</a:t>
            </a:r>
            <a:endParaRPr lang="en-GB" altLang="zh-CN" sz="3600" b="1" dirty="0">
              <a:latin typeface="微软雅黑" pitchFamily="34" charset="-122"/>
              <a:ea typeface="微软雅黑" pitchFamily="34" charset="-122"/>
            </a:endParaRPr>
          </a:p>
        </p:txBody>
      </p:sp>
      <p:sp>
        <p:nvSpPr>
          <p:cNvPr id="45059" name="Text Box 3"/>
          <p:cNvSpPr txBox="1">
            <a:spLocks noChangeArrowheads="1"/>
          </p:cNvSpPr>
          <p:nvPr/>
        </p:nvSpPr>
        <p:spPr bwMode="auto">
          <a:xfrm>
            <a:off x="2346960" y="6145954"/>
            <a:ext cx="3520440" cy="336445"/>
          </a:xfrm>
          <a:prstGeom prst="rect">
            <a:avLst/>
          </a:prstGeom>
          <a:solidFill>
            <a:schemeClr val="bg1"/>
          </a:solidFill>
          <a:ln w="9525" algn="ctr">
            <a:noFill/>
            <a:miter lim="800000"/>
            <a:headEnd/>
            <a:tailEnd/>
          </a:ln>
        </p:spPr>
        <p:txBody>
          <a:bodyPr lIns="101882" tIns="50941" rIns="101882" bIns="50941">
            <a:spAutoFit/>
          </a:bodyPr>
          <a:lstStyle/>
          <a:p>
            <a:pPr>
              <a:lnSpc>
                <a:spcPct val="95000"/>
              </a:lnSpc>
            </a:pPr>
            <a:r>
              <a:rPr lang="zh-CN" altLang="en-US" sz="1600" dirty="0">
                <a:solidFill>
                  <a:srgbClr val="000066"/>
                </a:solidFill>
                <a:latin typeface="微软雅黑" pitchFamily="34" charset="-122"/>
                <a:ea typeface="微软雅黑" pitchFamily="34" charset="-122"/>
              </a:rPr>
              <a:t>应用防火墙</a:t>
            </a:r>
            <a:endParaRPr lang="zh-CN" altLang="en-US" sz="1600" dirty="0">
              <a:latin typeface="微软雅黑" pitchFamily="34" charset="-122"/>
              <a:ea typeface="微软雅黑" pitchFamily="34" charset="-122"/>
            </a:endParaRPr>
          </a:p>
        </p:txBody>
      </p:sp>
      <p:sp>
        <p:nvSpPr>
          <p:cNvPr id="45060" name="Text Box 4"/>
          <p:cNvSpPr txBox="1">
            <a:spLocks noChangeArrowheads="1"/>
          </p:cNvSpPr>
          <p:nvPr/>
        </p:nvSpPr>
        <p:spPr bwMode="auto">
          <a:xfrm>
            <a:off x="335280" y="3296074"/>
            <a:ext cx="2766060" cy="732261"/>
          </a:xfrm>
          <a:prstGeom prst="rect">
            <a:avLst/>
          </a:prstGeom>
          <a:noFill/>
          <a:ln w="9525">
            <a:noFill/>
            <a:miter lim="800000"/>
            <a:headEnd/>
            <a:tailEnd/>
          </a:ln>
        </p:spPr>
        <p:txBody>
          <a:bodyPr lIns="101882" tIns="50941" rIns="101882" bIns="50941">
            <a:spAutoFit/>
          </a:bodyPr>
          <a:lstStyle/>
          <a:p>
            <a:r>
              <a:rPr lang="zh-CN" altLang="en-US">
                <a:latin typeface="微软雅黑" pitchFamily="34" charset="-122"/>
                <a:ea typeface="微软雅黑" pitchFamily="34" charset="-122"/>
              </a:rPr>
              <a:t>抵御黑客爬行程序于门外</a:t>
            </a:r>
          </a:p>
        </p:txBody>
      </p:sp>
      <p:pic>
        <p:nvPicPr>
          <p:cNvPr id="45061" name="Picture 5"/>
          <p:cNvPicPr>
            <a:picLocks noChangeAspect="1" noChangeArrowheads="1"/>
          </p:cNvPicPr>
          <p:nvPr/>
        </p:nvPicPr>
        <p:blipFill>
          <a:blip r:embed="rId2" cstate="print"/>
          <a:srcRect/>
          <a:stretch>
            <a:fillRect/>
          </a:stretch>
        </p:blipFill>
        <p:spPr bwMode="auto">
          <a:xfrm>
            <a:off x="2647315" y="5109634"/>
            <a:ext cx="2794000" cy="1063308"/>
          </a:xfrm>
          <a:prstGeom prst="rect">
            <a:avLst/>
          </a:prstGeom>
          <a:noFill/>
          <a:ln w="9525">
            <a:noFill/>
            <a:miter lim="800000"/>
            <a:headEnd/>
            <a:tailEnd/>
          </a:ln>
        </p:spPr>
      </p:pic>
      <p:sp>
        <p:nvSpPr>
          <p:cNvPr id="45062" name="Text Box 6"/>
          <p:cNvSpPr txBox="1">
            <a:spLocks noChangeArrowheads="1"/>
          </p:cNvSpPr>
          <p:nvPr/>
        </p:nvSpPr>
        <p:spPr bwMode="auto">
          <a:xfrm>
            <a:off x="6705600" y="3296074"/>
            <a:ext cx="2682240" cy="419206"/>
          </a:xfrm>
          <a:prstGeom prst="rect">
            <a:avLst/>
          </a:prstGeom>
          <a:noFill/>
          <a:ln w="9525">
            <a:noFill/>
            <a:miter lim="800000"/>
            <a:headEnd/>
            <a:tailEnd/>
          </a:ln>
        </p:spPr>
        <p:txBody>
          <a:bodyPr lIns="101882" tIns="50941" rIns="101882" bIns="50941">
            <a:spAutoFit/>
          </a:bodyPr>
          <a:lstStyle/>
          <a:p>
            <a:r>
              <a:rPr lang="zh-CN" altLang="en-US">
                <a:latin typeface="微软雅黑" pitchFamily="34" charset="-122"/>
                <a:ea typeface="微软雅黑" pitchFamily="34" charset="-122"/>
              </a:rPr>
              <a:t>让正常爬行程序进入</a:t>
            </a:r>
          </a:p>
        </p:txBody>
      </p:sp>
      <p:sp>
        <p:nvSpPr>
          <p:cNvPr id="45063" name="Line 7"/>
          <p:cNvSpPr>
            <a:spLocks noChangeShapeType="1"/>
          </p:cNvSpPr>
          <p:nvPr/>
        </p:nvSpPr>
        <p:spPr bwMode="auto">
          <a:xfrm flipH="1">
            <a:off x="5367973" y="5541433"/>
            <a:ext cx="1005840" cy="1800"/>
          </a:xfrm>
          <a:prstGeom prst="line">
            <a:avLst/>
          </a:prstGeom>
          <a:noFill/>
          <a:ln w="57150">
            <a:solidFill>
              <a:srgbClr val="990000"/>
            </a:solidFill>
            <a:round/>
            <a:headEnd type="triangle" w="med" len="me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sp>
        <p:nvSpPr>
          <p:cNvPr id="45064" name="Line 8"/>
          <p:cNvSpPr>
            <a:spLocks noChangeShapeType="1"/>
          </p:cNvSpPr>
          <p:nvPr/>
        </p:nvSpPr>
        <p:spPr bwMode="auto">
          <a:xfrm flipV="1">
            <a:off x="1508760" y="5627793"/>
            <a:ext cx="1089660" cy="1800"/>
          </a:xfrm>
          <a:prstGeom prst="line">
            <a:avLst/>
          </a:prstGeom>
          <a:noFill/>
          <a:ln w="57150">
            <a:solidFill>
              <a:srgbClr val="990000"/>
            </a:solidFill>
            <a:round/>
            <a:headEnd/>
            <a:tailEnd/>
          </a:ln>
        </p:spPr>
        <p:txBody>
          <a:bodyPr lIns="101882" tIns="50941" rIns="101882" bIns="50941"/>
          <a:lstStyle/>
          <a:p>
            <a:endParaRPr lang="zh-CN" altLang="en-US">
              <a:latin typeface="微软雅黑" pitchFamily="34" charset="-122"/>
              <a:ea typeface="微软雅黑" pitchFamily="34" charset="-122"/>
            </a:endParaRPr>
          </a:p>
        </p:txBody>
      </p:sp>
      <p:sp>
        <p:nvSpPr>
          <p:cNvPr id="45065" name="Line 9"/>
          <p:cNvSpPr>
            <a:spLocks noChangeShapeType="1"/>
          </p:cNvSpPr>
          <p:nvPr/>
        </p:nvSpPr>
        <p:spPr bwMode="auto">
          <a:xfrm>
            <a:off x="2095500" y="4936913"/>
            <a:ext cx="502920" cy="690880"/>
          </a:xfrm>
          <a:prstGeom prst="line">
            <a:avLst/>
          </a:prstGeom>
          <a:noFill/>
          <a:ln w="57150">
            <a:solidFill>
              <a:srgbClr val="990000"/>
            </a:solidFill>
            <a:round/>
            <a:headEnd type="triangle" w="med" len="med"/>
            <a:tailEnd/>
          </a:ln>
        </p:spPr>
        <p:txBody>
          <a:bodyPr lIns="101882" tIns="50941" rIns="101882" bIns="50941"/>
          <a:lstStyle/>
          <a:p>
            <a:endParaRPr lang="zh-CN" altLang="en-US">
              <a:latin typeface="微软雅黑" pitchFamily="34" charset="-122"/>
              <a:ea typeface="微软雅黑" pitchFamily="34" charset="-122"/>
            </a:endParaRPr>
          </a:p>
        </p:txBody>
      </p:sp>
      <p:grpSp>
        <p:nvGrpSpPr>
          <p:cNvPr id="2" name="Group 10"/>
          <p:cNvGrpSpPr>
            <a:grpSpLocks/>
          </p:cNvGrpSpPr>
          <p:nvPr/>
        </p:nvGrpSpPr>
        <p:grpSpPr bwMode="auto">
          <a:xfrm>
            <a:off x="6342380" y="5195993"/>
            <a:ext cx="1089660" cy="690880"/>
            <a:chOff x="3744" y="2112"/>
            <a:chExt cx="624" cy="384"/>
          </a:xfrm>
        </p:grpSpPr>
        <p:pic>
          <p:nvPicPr>
            <p:cNvPr id="45077" name="Picture 11" descr="google"/>
            <p:cNvPicPr>
              <a:picLocks noChangeAspect="1" noChangeArrowheads="1"/>
            </p:cNvPicPr>
            <p:nvPr/>
          </p:nvPicPr>
          <p:blipFill>
            <a:blip r:embed="rId3" cstate="print"/>
            <a:srcRect/>
            <a:stretch>
              <a:fillRect/>
            </a:stretch>
          </p:blipFill>
          <p:spPr bwMode="auto">
            <a:xfrm>
              <a:off x="3792" y="2112"/>
              <a:ext cx="576" cy="238"/>
            </a:xfrm>
            <a:prstGeom prst="rect">
              <a:avLst/>
            </a:prstGeom>
            <a:noFill/>
            <a:ln w="9525">
              <a:noFill/>
              <a:miter lim="800000"/>
              <a:headEnd/>
              <a:tailEnd/>
            </a:ln>
          </p:spPr>
        </p:pic>
        <p:pic>
          <p:nvPicPr>
            <p:cNvPr id="45078" name="Picture 12" descr="yahoo"/>
            <p:cNvPicPr>
              <a:picLocks noChangeAspect="1" noChangeArrowheads="1"/>
            </p:cNvPicPr>
            <p:nvPr/>
          </p:nvPicPr>
          <p:blipFill>
            <a:blip r:embed="rId4" cstate="print"/>
            <a:srcRect/>
            <a:stretch>
              <a:fillRect/>
            </a:stretch>
          </p:blipFill>
          <p:spPr bwMode="auto">
            <a:xfrm>
              <a:off x="3744" y="2352"/>
              <a:ext cx="624" cy="144"/>
            </a:xfrm>
            <a:prstGeom prst="rect">
              <a:avLst/>
            </a:prstGeom>
            <a:noFill/>
            <a:ln w="9525">
              <a:noFill/>
              <a:miter lim="800000"/>
              <a:headEnd/>
              <a:tailEnd/>
            </a:ln>
          </p:spPr>
        </p:pic>
      </p:grpSp>
      <p:grpSp>
        <p:nvGrpSpPr>
          <p:cNvPr id="3" name="Group 13"/>
          <p:cNvGrpSpPr>
            <a:grpSpLocks/>
          </p:cNvGrpSpPr>
          <p:nvPr/>
        </p:nvGrpSpPr>
        <p:grpSpPr bwMode="auto">
          <a:xfrm>
            <a:off x="7348220" y="4764193"/>
            <a:ext cx="2364423" cy="1899920"/>
            <a:chOff x="4416" y="2208"/>
            <a:chExt cx="1354" cy="1056"/>
          </a:xfrm>
        </p:grpSpPr>
        <p:pic>
          <p:nvPicPr>
            <p:cNvPr id="45070" name="Picture 14"/>
            <p:cNvPicPr>
              <a:picLocks noChangeAspect="1" noChangeArrowheads="1"/>
            </p:cNvPicPr>
            <p:nvPr/>
          </p:nvPicPr>
          <p:blipFill>
            <a:blip r:embed="rId5" cstate="print">
              <a:clrChange>
                <a:clrFrom>
                  <a:srgbClr val="FEFEFE"/>
                </a:clrFrom>
                <a:clrTo>
                  <a:srgbClr val="FEFEFE">
                    <a:alpha val="0"/>
                  </a:srgbClr>
                </a:clrTo>
              </a:clrChange>
            </a:blip>
            <a:srcRect l="5333"/>
            <a:stretch>
              <a:fillRect/>
            </a:stretch>
          </p:blipFill>
          <p:spPr bwMode="auto">
            <a:xfrm>
              <a:off x="4416" y="2208"/>
              <a:ext cx="990" cy="962"/>
            </a:xfrm>
            <a:prstGeom prst="rect">
              <a:avLst/>
            </a:prstGeom>
            <a:noFill/>
            <a:ln w="9525">
              <a:noFill/>
              <a:miter lim="800000"/>
              <a:headEnd/>
              <a:tailEnd/>
            </a:ln>
          </p:spPr>
        </p:pic>
        <p:grpSp>
          <p:nvGrpSpPr>
            <p:cNvPr id="4" name="Group 15"/>
            <p:cNvGrpSpPr>
              <a:grpSpLocks/>
            </p:cNvGrpSpPr>
            <p:nvPr/>
          </p:nvGrpSpPr>
          <p:grpSpPr bwMode="auto">
            <a:xfrm>
              <a:off x="4923" y="2581"/>
              <a:ext cx="642" cy="312"/>
              <a:chOff x="5028" y="1475"/>
              <a:chExt cx="415" cy="201"/>
            </a:xfrm>
          </p:grpSpPr>
          <p:pic>
            <p:nvPicPr>
              <p:cNvPr id="45075" name="Picture 16" descr="drop shadow"/>
              <p:cNvPicPr>
                <a:picLocks noChangeAspect="1" noChangeArrowheads="1"/>
              </p:cNvPicPr>
              <p:nvPr/>
            </p:nvPicPr>
            <p:blipFill>
              <a:blip r:embed="rId6" cstate="print"/>
              <a:srcRect/>
              <a:stretch>
                <a:fillRect/>
              </a:stretch>
            </p:blipFill>
            <p:spPr bwMode="auto">
              <a:xfrm>
                <a:off x="5191" y="1549"/>
                <a:ext cx="252" cy="127"/>
              </a:xfrm>
              <a:prstGeom prst="rect">
                <a:avLst/>
              </a:prstGeom>
              <a:noFill/>
              <a:ln w="9525">
                <a:noFill/>
                <a:miter lim="800000"/>
                <a:headEnd/>
                <a:tailEnd/>
              </a:ln>
            </p:spPr>
          </p:pic>
          <p:sp>
            <p:nvSpPr>
              <p:cNvPr id="45076" name="AutoShape 17"/>
              <p:cNvSpPr>
                <a:spLocks noChangeArrowheads="1"/>
              </p:cNvSpPr>
              <p:nvPr/>
            </p:nvSpPr>
            <p:spPr bwMode="auto">
              <a:xfrm>
                <a:off x="5028" y="1475"/>
                <a:ext cx="208" cy="20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pic>
          <p:nvPicPr>
            <p:cNvPr id="45072" name="Picture 18" descr="drop shadow"/>
            <p:cNvPicPr>
              <a:picLocks noChangeAspect="1" noChangeArrowheads="1"/>
            </p:cNvPicPr>
            <p:nvPr/>
          </p:nvPicPr>
          <p:blipFill>
            <a:blip r:embed="rId6" cstate="print"/>
            <a:srcRect r="-30000" b="2538"/>
            <a:stretch>
              <a:fillRect/>
            </a:stretch>
          </p:blipFill>
          <p:spPr bwMode="auto">
            <a:xfrm>
              <a:off x="5263" y="2794"/>
              <a:ext cx="507" cy="192"/>
            </a:xfrm>
            <a:prstGeom prst="rect">
              <a:avLst/>
            </a:prstGeom>
            <a:noFill/>
            <a:ln w="9525">
              <a:noFill/>
              <a:miter lim="800000"/>
              <a:headEnd/>
              <a:tailEnd/>
            </a:ln>
          </p:spPr>
        </p:pic>
        <p:sp>
          <p:nvSpPr>
            <p:cNvPr id="45073" name="AutoShape 19"/>
            <p:cNvSpPr>
              <a:spLocks noChangeArrowheads="1"/>
            </p:cNvSpPr>
            <p:nvPr/>
          </p:nvSpPr>
          <p:spPr bwMode="auto">
            <a:xfrm>
              <a:off x="5096" y="2680"/>
              <a:ext cx="322" cy="31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sp>
          <p:nvSpPr>
            <p:cNvPr id="45074" name="Text Box 20"/>
            <p:cNvSpPr txBox="1">
              <a:spLocks noChangeArrowheads="1"/>
            </p:cNvSpPr>
            <p:nvPr/>
          </p:nvSpPr>
          <p:spPr bwMode="auto">
            <a:xfrm>
              <a:off x="4443" y="3072"/>
              <a:ext cx="1038" cy="192"/>
            </a:xfrm>
            <a:prstGeom prst="rect">
              <a:avLst/>
            </a:prstGeom>
            <a:noFill/>
            <a:ln w="9525" algn="ctr">
              <a:noFill/>
              <a:miter lim="800000"/>
              <a:headEnd/>
              <a:tailEnd/>
            </a:ln>
          </p:spPr>
          <p:txBody>
            <a:bodyPr>
              <a:spAutoFit/>
            </a:bodyPr>
            <a:lstStyle/>
            <a:p>
              <a:r>
                <a:rPr lang="zh-CN" altLang="en-US" sz="1600" dirty="0">
                  <a:latin typeface="微软雅黑" pitchFamily="34" charset="-122"/>
                  <a:ea typeface="微软雅黑" pitchFamily="34" charset="-122"/>
                </a:rPr>
                <a:t>面向外部应用程序 </a:t>
              </a:r>
            </a:p>
          </p:txBody>
        </p:sp>
      </p:grpSp>
      <p:pic>
        <p:nvPicPr>
          <p:cNvPr id="45068" name="Picture 22" descr="black hat 2"/>
          <p:cNvPicPr>
            <a:picLocks noChangeAspect="1" noChangeArrowheads="1"/>
          </p:cNvPicPr>
          <p:nvPr/>
        </p:nvPicPr>
        <p:blipFill>
          <a:blip r:embed="rId7" cstate="print"/>
          <a:srcRect l="671" r="84979" b="43311"/>
          <a:stretch>
            <a:fillRect/>
          </a:stretch>
        </p:blipFill>
        <p:spPr bwMode="auto">
          <a:xfrm>
            <a:off x="736918" y="5782522"/>
            <a:ext cx="754380" cy="690880"/>
          </a:xfrm>
          <a:prstGeom prst="rect">
            <a:avLst/>
          </a:prstGeom>
          <a:noFill/>
          <a:ln w="9525">
            <a:noFill/>
            <a:miter lim="800000"/>
            <a:headEnd/>
            <a:tailEnd/>
          </a:ln>
        </p:spPr>
      </p:pic>
      <p:pic>
        <p:nvPicPr>
          <p:cNvPr id="45069" name="Picture 23" descr="j0346927"/>
          <p:cNvPicPr>
            <a:picLocks noChangeAspect="1" noChangeArrowheads="1"/>
          </p:cNvPicPr>
          <p:nvPr/>
        </p:nvPicPr>
        <p:blipFill>
          <a:blip r:embed="rId8" cstate="print"/>
          <a:srcRect/>
          <a:stretch>
            <a:fillRect/>
          </a:stretch>
        </p:blipFill>
        <p:spPr bwMode="auto">
          <a:xfrm rot="-4213755">
            <a:off x="661194" y="4659790"/>
            <a:ext cx="933768" cy="10058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p:cNvSpPr>
            <a:spLocks noChangeArrowheads="1"/>
          </p:cNvSpPr>
          <p:nvPr/>
        </p:nvSpPr>
        <p:spPr bwMode="auto">
          <a:xfrm>
            <a:off x="412115" y="1813560"/>
            <a:ext cx="9311005" cy="5129425"/>
          </a:xfrm>
          <a:prstGeom prst="rect">
            <a:avLst/>
          </a:prstGeom>
          <a:noFill/>
          <a:ln w="9525" algn="ctr">
            <a:noFill/>
            <a:miter lim="800000"/>
            <a:headEnd/>
            <a:tailEnd/>
          </a:ln>
        </p:spPr>
        <p:txBody>
          <a:bodyPr lIns="101882" tIns="50941" rIns="101882" bIns="50941"/>
          <a:lstStyle/>
          <a:p>
            <a:pPr>
              <a:spcBef>
                <a:spcPct val="20000"/>
              </a:spcBef>
            </a:pPr>
            <a:endParaRPr lang="en-GB" altLang="zh-CN" sz="3600" dirty="0">
              <a:ea typeface="宋体" pitchFamily="2" charset="-122"/>
            </a:endParaRPr>
          </a:p>
        </p:txBody>
      </p:sp>
      <p:sp>
        <p:nvSpPr>
          <p:cNvPr id="46083" name="Text Box 3"/>
          <p:cNvSpPr txBox="1">
            <a:spLocks noChangeArrowheads="1"/>
          </p:cNvSpPr>
          <p:nvPr/>
        </p:nvSpPr>
        <p:spPr bwMode="auto">
          <a:xfrm>
            <a:off x="2952910" y="6862022"/>
            <a:ext cx="3249771" cy="349038"/>
          </a:xfrm>
          <a:prstGeom prst="rect">
            <a:avLst/>
          </a:prstGeom>
          <a:noFill/>
          <a:ln w="9525">
            <a:noFill/>
            <a:miter lim="800000"/>
            <a:headEnd/>
            <a:tailEnd/>
          </a:ln>
        </p:spPr>
        <p:txBody>
          <a:bodyPr lIns="101882" tIns="50941" rIns="101882" bIns="50941">
            <a:spAutoFit/>
          </a:bodyPr>
          <a:lstStyle/>
          <a:p>
            <a:r>
              <a:rPr lang="zh-CN" altLang="en-US" sz="1600" dirty="0">
                <a:ea typeface="宋体" pitchFamily="2" charset="-122"/>
              </a:rPr>
              <a:t>应用防火墙</a:t>
            </a:r>
          </a:p>
        </p:txBody>
      </p:sp>
      <p:pic>
        <p:nvPicPr>
          <p:cNvPr id="46084" name="Picture 4"/>
          <p:cNvPicPr preferRelativeResize="0">
            <a:picLocks noChangeAspect="1" noChangeArrowheads="1"/>
          </p:cNvPicPr>
          <p:nvPr/>
        </p:nvPicPr>
        <p:blipFill>
          <a:blip r:embed="rId2" cstate="print"/>
          <a:srcRect/>
          <a:stretch>
            <a:fillRect/>
          </a:stretch>
        </p:blipFill>
        <p:spPr bwMode="auto">
          <a:xfrm>
            <a:off x="3268980" y="5859887"/>
            <a:ext cx="2525078" cy="975148"/>
          </a:xfrm>
          <a:prstGeom prst="rect">
            <a:avLst/>
          </a:prstGeom>
          <a:noFill/>
          <a:ln w="9525">
            <a:noFill/>
            <a:miter lim="800000"/>
            <a:headEnd/>
            <a:tailEnd/>
          </a:ln>
        </p:spPr>
      </p:pic>
      <p:pic>
        <p:nvPicPr>
          <p:cNvPr id="46085" name="Picture 5"/>
          <p:cNvPicPr preferRelativeResize="0">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701993" y="5543233"/>
            <a:ext cx="506413" cy="863600"/>
          </a:xfrm>
          <a:prstGeom prst="rect">
            <a:avLst/>
          </a:prstGeom>
          <a:noFill/>
          <a:ln w="9525">
            <a:noFill/>
            <a:miter lim="800000"/>
            <a:headEnd/>
            <a:tailEnd/>
          </a:ln>
        </p:spPr>
      </p:pic>
      <p:pic>
        <p:nvPicPr>
          <p:cNvPr id="46086" name="Picture 6"/>
          <p:cNvPicPr preferRelativeResize="0">
            <a:picLocks noChangeAspect="1" noChangeArrowheads="1"/>
          </p:cNvPicPr>
          <p:nvPr/>
        </p:nvPicPr>
        <p:blipFill>
          <a:blip r:embed="rId4" cstate="print">
            <a:clrChange>
              <a:clrFrom>
                <a:srgbClr val="FEFEFE"/>
              </a:clrFrom>
              <a:clrTo>
                <a:srgbClr val="FEFEFE">
                  <a:alpha val="0"/>
                </a:srgbClr>
              </a:clrTo>
            </a:clrChange>
          </a:blip>
          <a:srcRect/>
          <a:stretch>
            <a:fillRect/>
          </a:stretch>
        </p:blipFill>
        <p:spPr bwMode="auto">
          <a:xfrm>
            <a:off x="495935" y="5802313"/>
            <a:ext cx="523875" cy="892387"/>
          </a:xfrm>
          <a:prstGeom prst="rect">
            <a:avLst/>
          </a:prstGeom>
          <a:noFill/>
          <a:ln w="9525">
            <a:noFill/>
            <a:miter lim="800000"/>
            <a:headEnd/>
            <a:tailEnd/>
          </a:ln>
        </p:spPr>
      </p:pic>
      <p:sp>
        <p:nvSpPr>
          <p:cNvPr id="46087" name="Rectangle 7"/>
          <p:cNvSpPr>
            <a:spLocks noChangeArrowheads="1"/>
          </p:cNvSpPr>
          <p:nvPr/>
        </p:nvSpPr>
        <p:spPr bwMode="auto">
          <a:xfrm>
            <a:off x="550069" y="6840432"/>
            <a:ext cx="616123" cy="349098"/>
          </a:xfrm>
          <a:prstGeom prst="rect">
            <a:avLst/>
          </a:prstGeom>
          <a:noFill/>
          <a:ln w="9525" algn="ctr">
            <a:noFill/>
            <a:miter lim="800000"/>
            <a:headEnd/>
            <a:tailEnd/>
          </a:ln>
        </p:spPr>
        <p:txBody>
          <a:bodyPr wrap="none" lIns="101882" tIns="50941" rIns="101882" bIns="50941">
            <a:spAutoFit/>
          </a:bodyPr>
          <a:lstStyle/>
          <a:p>
            <a:r>
              <a:rPr lang="zh-CN" altLang="en-US" sz="1600" dirty="0">
                <a:latin typeface="Gill Sans"/>
                <a:ea typeface="宋体" pitchFamily="2" charset="-122"/>
              </a:rPr>
              <a:t>用户</a:t>
            </a:r>
          </a:p>
        </p:txBody>
      </p:sp>
      <p:pic>
        <p:nvPicPr>
          <p:cNvPr id="46088" name="Picture 8"/>
          <p:cNvPicPr preferRelativeResize="0">
            <a:picLocks noChangeAspect="1" noChangeArrowheads="1"/>
          </p:cNvPicPr>
          <p:nvPr/>
        </p:nvPicPr>
        <p:blipFill>
          <a:blip r:embed="rId5" cstate="print">
            <a:clrChange>
              <a:clrFrom>
                <a:srgbClr val="FEFEFE"/>
              </a:clrFrom>
              <a:clrTo>
                <a:srgbClr val="FEFEFE">
                  <a:alpha val="0"/>
                </a:srgbClr>
              </a:clrTo>
            </a:clrChange>
          </a:blip>
          <a:srcRect/>
          <a:stretch>
            <a:fillRect/>
          </a:stretch>
        </p:blipFill>
        <p:spPr bwMode="auto">
          <a:xfrm>
            <a:off x="876618" y="5888673"/>
            <a:ext cx="495935" cy="863600"/>
          </a:xfrm>
          <a:prstGeom prst="rect">
            <a:avLst/>
          </a:prstGeom>
          <a:noFill/>
          <a:ln w="9525">
            <a:noFill/>
            <a:miter lim="800000"/>
            <a:headEnd/>
            <a:tailEnd/>
          </a:ln>
        </p:spPr>
      </p:pic>
      <p:grpSp>
        <p:nvGrpSpPr>
          <p:cNvPr id="2" name="Group 9"/>
          <p:cNvGrpSpPr>
            <a:grpSpLocks/>
          </p:cNvGrpSpPr>
          <p:nvPr/>
        </p:nvGrpSpPr>
        <p:grpSpPr bwMode="auto">
          <a:xfrm>
            <a:off x="7627620" y="5334531"/>
            <a:ext cx="2430780" cy="1953895"/>
            <a:chOff x="4368" y="2795"/>
            <a:chExt cx="1392" cy="1086"/>
          </a:xfrm>
        </p:grpSpPr>
        <p:pic>
          <p:nvPicPr>
            <p:cNvPr id="46108" name="Picture 10"/>
            <p:cNvPicPr preferRelativeResize="0">
              <a:picLocks noChangeAspect="1" noChangeArrowheads="1"/>
            </p:cNvPicPr>
            <p:nvPr/>
          </p:nvPicPr>
          <p:blipFill>
            <a:blip r:embed="rId6" cstate="print">
              <a:clrChange>
                <a:clrFrom>
                  <a:srgbClr val="FEFEFE"/>
                </a:clrFrom>
                <a:clrTo>
                  <a:srgbClr val="FEFEFE">
                    <a:alpha val="0"/>
                  </a:srgbClr>
                </a:clrTo>
              </a:clrChange>
            </a:blip>
            <a:srcRect l="5333"/>
            <a:stretch>
              <a:fillRect/>
            </a:stretch>
          </p:blipFill>
          <p:spPr bwMode="auto">
            <a:xfrm>
              <a:off x="4490" y="2795"/>
              <a:ext cx="990" cy="962"/>
            </a:xfrm>
            <a:prstGeom prst="rect">
              <a:avLst/>
            </a:prstGeom>
            <a:noFill/>
            <a:ln w="9525">
              <a:noFill/>
              <a:miter lim="800000"/>
              <a:headEnd/>
              <a:tailEnd/>
            </a:ln>
          </p:spPr>
        </p:pic>
        <p:grpSp>
          <p:nvGrpSpPr>
            <p:cNvPr id="3" name="Group 11"/>
            <p:cNvGrpSpPr>
              <a:grpSpLocks/>
            </p:cNvGrpSpPr>
            <p:nvPr/>
          </p:nvGrpSpPr>
          <p:grpSpPr bwMode="auto">
            <a:xfrm>
              <a:off x="4997" y="3168"/>
              <a:ext cx="642" cy="312"/>
              <a:chOff x="5028" y="1475"/>
              <a:chExt cx="415" cy="201"/>
            </a:xfrm>
          </p:grpSpPr>
          <p:pic>
            <p:nvPicPr>
              <p:cNvPr id="46112" name="Picture 12" descr="drop shadow"/>
              <p:cNvPicPr preferRelativeResize="0">
                <a:picLocks noChangeAspect="1" noChangeArrowheads="1"/>
              </p:cNvPicPr>
              <p:nvPr/>
            </p:nvPicPr>
            <p:blipFill>
              <a:blip r:embed="rId7" cstate="print"/>
              <a:srcRect/>
              <a:stretch>
                <a:fillRect/>
              </a:stretch>
            </p:blipFill>
            <p:spPr bwMode="auto">
              <a:xfrm>
                <a:off x="5191" y="1549"/>
                <a:ext cx="252" cy="127"/>
              </a:xfrm>
              <a:prstGeom prst="rect">
                <a:avLst/>
              </a:prstGeom>
              <a:noFill/>
              <a:ln w="9525">
                <a:noFill/>
                <a:miter lim="800000"/>
                <a:headEnd/>
                <a:tailEnd/>
              </a:ln>
            </p:spPr>
          </p:pic>
          <p:sp>
            <p:nvSpPr>
              <p:cNvPr id="46113" name="AutoShape 13"/>
              <p:cNvSpPr>
                <a:spLocks noChangeArrowheads="1"/>
              </p:cNvSpPr>
              <p:nvPr/>
            </p:nvSpPr>
            <p:spPr bwMode="auto">
              <a:xfrm>
                <a:off x="5028" y="1475"/>
                <a:ext cx="208" cy="20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ea typeface="宋体" pitchFamily="2" charset="-122"/>
                </a:endParaRPr>
              </a:p>
            </p:txBody>
          </p:sp>
        </p:grpSp>
        <p:sp>
          <p:nvSpPr>
            <p:cNvPr id="46110" name="AutoShape 14"/>
            <p:cNvSpPr>
              <a:spLocks noChangeArrowheads="1"/>
            </p:cNvSpPr>
            <p:nvPr/>
          </p:nvSpPr>
          <p:spPr bwMode="auto">
            <a:xfrm>
              <a:off x="5170" y="3267"/>
              <a:ext cx="322" cy="31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ea typeface="宋体" pitchFamily="2" charset="-122"/>
              </a:endParaRPr>
            </a:p>
          </p:txBody>
        </p:sp>
        <p:sp>
          <p:nvSpPr>
            <p:cNvPr id="46111" name="Text Box 15"/>
            <p:cNvSpPr txBox="1">
              <a:spLocks noChangeArrowheads="1"/>
            </p:cNvSpPr>
            <p:nvPr/>
          </p:nvSpPr>
          <p:spPr bwMode="auto">
            <a:xfrm>
              <a:off x="4368" y="3659"/>
              <a:ext cx="1392" cy="222"/>
            </a:xfrm>
            <a:prstGeom prst="rect">
              <a:avLst/>
            </a:prstGeom>
            <a:noFill/>
            <a:ln w="9525" algn="ctr">
              <a:noFill/>
              <a:miter lim="800000"/>
              <a:headEnd/>
              <a:tailEnd/>
            </a:ln>
          </p:spPr>
          <p:txBody>
            <a:bodyPr>
              <a:spAutoFit/>
            </a:bodyPr>
            <a:lstStyle/>
            <a:p>
              <a:r>
                <a:rPr lang="en-US" altLang="zh-CN">
                  <a:latin typeface="Gill Sans"/>
                  <a:ea typeface="宋体" pitchFamily="2" charset="-122"/>
                </a:rPr>
                <a:t>Web</a:t>
              </a:r>
              <a:r>
                <a:rPr lang="zh-CN" altLang="en-US">
                  <a:latin typeface="Gill Sans"/>
                  <a:ea typeface="宋体" pitchFamily="2" charset="-122"/>
                </a:rPr>
                <a:t>应用</a:t>
              </a:r>
              <a:r>
                <a:rPr lang="en-US" altLang="zh-CN">
                  <a:latin typeface="Gill Sans"/>
                  <a:ea typeface="宋体" pitchFamily="2" charset="-122"/>
                </a:rPr>
                <a:t>/</a:t>
              </a:r>
              <a:r>
                <a:rPr lang="zh-CN" altLang="en-US">
                  <a:latin typeface="Gill Sans"/>
                  <a:ea typeface="宋体" pitchFamily="2" charset="-122"/>
                </a:rPr>
                <a:t>服务 </a:t>
              </a:r>
            </a:p>
          </p:txBody>
        </p:sp>
      </p:grpSp>
      <p:pic>
        <p:nvPicPr>
          <p:cNvPr id="46090" name="Picture 16" descr="DLSpeedGrey"/>
          <p:cNvPicPr preferRelativeResize="0">
            <a:picLocks noChangeAspect="1" noChangeArrowheads="1"/>
          </p:cNvPicPr>
          <p:nvPr/>
        </p:nvPicPr>
        <p:blipFill>
          <a:blip r:embed="rId8" cstate="print"/>
          <a:srcRect/>
          <a:stretch>
            <a:fillRect/>
          </a:stretch>
        </p:blipFill>
        <p:spPr bwMode="auto">
          <a:xfrm>
            <a:off x="4093210" y="3206115"/>
            <a:ext cx="1407478" cy="877993"/>
          </a:xfrm>
          <a:prstGeom prst="rect">
            <a:avLst/>
          </a:prstGeom>
          <a:noFill/>
          <a:ln w="9525">
            <a:noFill/>
            <a:miter lim="800000"/>
            <a:headEnd/>
            <a:tailEnd/>
          </a:ln>
        </p:spPr>
      </p:pic>
      <p:pic>
        <p:nvPicPr>
          <p:cNvPr id="46091" name="Picture 17" descr="InsSpeedgrey"/>
          <p:cNvPicPr preferRelativeResize="0">
            <a:picLocks noChangeAspect="1" noChangeArrowheads="1"/>
          </p:cNvPicPr>
          <p:nvPr/>
        </p:nvPicPr>
        <p:blipFill>
          <a:blip r:embed="rId9" cstate="print"/>
          <a:srcRect/>
          <a:stretch>
            <a:fillRect/>
          </a:stretch>
        </p:blipFill>
        <p:spPr bwMode="auto">
          <a:xfrm>
            <a:off x="4103688" y="4895533"/>
            <a:ext cx="1407478" cy="877993"/>
          </a:xfrm>
          <a:prstGeom prst="rect">
            <a:avLst/>
          </a:prstGeom>
          <a:noFill/>
          <a:ln w="9525">
            <a:noFill/>
            <a:miter lim="800000"/>
            <a:headEnd/>
            <a:tailEnd/>
          </a:ln>
        </p:spPr>
      </p:pic>
      <p:sp>
        <p:nvSpPr>
          <p:cNvPr id="46092" name="Rectangle 18"/>
          <p:cNvSpPr>
            <a:spLocks noChangeArrowheads="1"/>
          </p:cNvSpPr>
          <p:nvPr/>
        </p:nvSpPr>
        <p:spPr bwMode="auto">
          <a:xfrm>
            <a:off x="2849880" y="5142019"/>
            <a:ext cx="1243330" cy="415608"/>
          </a:xfrm>
          <a:prstGeom prst="rect">
            <a:avLst/>
          </a:prstGeom>
          <a:noFill/>
          <a:ln w="9525">
            <a:noFill/>
            <a:miter lim="800000"/>
            <a:headEnd/>
            <a:tailEnd/>
          </a:ln>
        </p:spPr>
        <p:txBody>
          <a:bodyPr lIns="101882" tIns="50941" rIns="101882" bIns="50941">
            <a:spAutoFit/>
          </a:bodyPr>
          <a:lstStyle/>
          <a:p>
            <a:pPr algn="r"/>
            <a:r>
              <a:rPr lang="en-US" altLang="zh-CN">
                <a:ea typeface="宋体" pitchFamily="2" charset="-122"/>
              </a:rPr>
              <a:t>BLOCK</a:t>
            </a:r>
          </a:p>
        </p:txBody>
      </p:sp>
      <p:sp>
        <p:nvSpPr>
          <p:cNvPr id="46093" name="Rectangle 19"/>
          <p:cNvSpPr>
            <a:spLocks noChangeArrowheads="1"/>
          </p:cNvSpPr>
          <p:nvPr/>
        </p:nvSpPr>
        <p:spPr bwMode="auto">
          <a:xfrm>
            <a:off x="609600" y="1687618"/>
            <a:ext cx="3497580" cy="718430"/>
          </a:xfrm>
          <a:prstGeom prst="rect">
            <a:avLst/>
          </a:prstGeom>
          <a:noFill/>
          <a:ln w="9525">
            <a:noFill/>
            <a:miter lim="800000"/>
            <a:headEnd/>
            <a:tailEnd/>
          </a:ln>
        </p:spPr>
        <p:txBody>
          <a:bodyPr wrap="square" lIns="101882" tIns="50941" rIns="101882" bIns="50941">
            <a:spAutoFit/>
          </a:bodyPr>
          <a:lstStyle/>
          <a:p>
            <a:pPr algn="r"/>
            <a:r>
              <a:rPr lang="en-US" altLang="zh-CN">
                <a:ea typeface="宋体" pitchFamily="2" charset="-122"/>
              </a:rPr>
              <a:t>MASK </a:t>
            </a:r>
          </a:p>
          <a:p>
            <a:pPr algn="r"/>
            <a:r>
              <a:rPr lang="en-US" altLang="zh-CN">
                <a:ea typeface="宋体" pitchFamily="2" charset="-122"/>
              </a:rPr>
              <a:t>XXXX-XXXX-XXXX-3456</a:t>
            </a:r>
          </a:p>
        </p:txBody>
      </p:sp>
      <p:sp>
        <p:nvSpPr>
          <p:cNvPr id="46094" name="Rectangle 20"/>
          <p:cNvSpPr>
            <a:spLocks noChangeArrowheads="1"/>
          </p:cNvSpPr>
          <p:nvPr/>
        </p:nvSpPr>
        <p:spPr bwMode="auto">
          <a:xfrm>
            <a:off x="1971403" y="2493887"/>
            <a:ext cx="2076292" cy="718430"/>
          </a:xfrm>
          <a:prstGeom prst="rect">
            <a:avLst/>
          </a:prstGeom>
          <a:noFill/>
          <a:ln w="9525">
            <a:noFill/>
            <a:miter lim="800000"/>
            <a:headEnd/>
            <a:tailEnd/>
          </a:ln>
        </p:spPr>
        <p:txBody>
          <a:bodyPr lIns="101882" tIns="50941" rIns="101882" bIns="50941">
            <a:spAutoFit/>
          </a:bodyPr>
          <a:lstStyle/>
          <a:p>
            <a:pPr algn="r"/>
            <a:r>
              <a:rPr lang="en-US" altLang="zh-CN" dirty="0">
                <a:ea typeface="宋体" pitchFamily="2" charset="-122"/>
              </a:rPr>
              <a:t>MASK </a:t>
            </a:r>
          </a:p>
          <a:p>
            <a:pPr algn="r"/>
            <a:r>
              <a:rPr lang="en-US" altLang="zh-CN" dirty="0">
                <a:ea typeface="宋体" pitchFamily="2" charset="-122"/>
              </a:rPr>
              <a:t>XXX-XX-1234</a:t>
            </a:r>
          </a:p>
        </p:txBody>
      </p:sp>
      <p:sp>
        <p:nvSpPr>
          <p:cNvPr id="46095" name="Rectangle 21"/>
          <p:cNvSpPr>
            <a:spLocks noChangeArrowheads="1"/>
          </p:cNvSpPr>
          <p:nvPr/>
        </p:nvSpPr>
        <p:spPr bwMode="auto">
          <a:xfrm>
            <a:off x="2598420" y="3414819"/>
            <a:ext cx="1508760" cy="415608"/>
          </a:xfrm>
          <a:prstGeom prst="rect">
            <a:avLst/>
          </a:prstGeom>
          <a:noFill/>
          <a:ln w="9525">
            <a:noFill/>
            <a:miter lim="800000"/>
            <a:headEnd/>
            <a:tailEnd/>
          </a:ln>
        </p:spPr>
        <p:txBody>
          <a:bodyPr lIns="101882" tIns="50941" rIns="101882" bIns="50941">
            <a:spAutoFit/>
          </a:bodyPr>
          <a:lstStyle/>
          <a:p>
            <a:pPr algn="r"/>
            <a:r>
              <a:rPr lang="en-US" altLang="zh-CN">
                <a:ea typeface="宋体" pitchFamily="2" charset="-122"/>
              </a:rPr>
              <a:t>BLOCK</a:t>
            </a:r>
          </a:p>
        </p:txBody>
      </p:sp>
      <p:sp>
        <p:nvSpPr>
          <p:cNvPr id="46096" name="Rectangle 22"/>
          <p:cNvSpPr>
            <a:spLocks noChangeArrowheads="1"/>
          </p:cNvSpPr>
          <p:nvPr/>
        </p:nvSpPr>
        <p:spPr bwMode="auto">
          <a:xfrm>
            <a:off x="2179320" y="4192059"/>
            <a:ext cx="1913890" cy="726863"/>
          </a:xfrm>
          <a:prstGeom prst="rect">
            <a:avLst/>
          </a:prstGeom>
          <a:noFill/>
          <a:ln w="9525">
            <a:noFill/>
            <a:miter lim="800000"/>
            <a:headEnd/>
            <a:tailEnd/>
          </a:ln>
        </p:spPr>
        <p:txBody>
          <a:bodyPr lIns="101882" tIns="50941" rIns="101882" bIns="50941">
            <a:spAutoFit/>
          </a:bodyPr>
          <a:lstStyle/>
          <a:p>
            <a:pPr algn="r"/>
            <a:r>
              <a:rPr lang="en-US" altLang="zh-CN">
                <a:ea typeface="宋体" pitchFamily="2" charset="-122"/>
              </a:rPr>
              <a:t>MASK</a:t>
            </a:r>
          </a:p>
          <a:p>
            <a:pPr algn="r"/>
            <a:r>
              <a:rPr lang="en-US" altLang="zh-CN">
                <a:ea typeface="宋体" pitchFamily="2" charset="-122"/>
              </a:rPr>
              <a:t>ID# 123-XXXX</a:t>
            </a:r>
          </a:p>
        </p:txBody>
      </p:sp>
      <p:pic>
        <p:nvPicPr>
          <p:cNvPr id="46097" name="Picture 23" descr="EmpIDSpeed"/>
          <p:cNvPicPr preferRelativeResize="0">
            <a:picLocks noChangeAspect="1" noChangeArrowheads="1"/>
          </p:cNvPicPr>
          <p:nvPr/>
        </p:nvPicPr>
        <p:blipFill>
          <a:blip r:embed="rId10" cstate="print"/>
          <a:srcRect/>
          <a:stretch>
            <a:fillRect/>
          </a:stretch>
        </p:blipFill>
        <p:spPr bwMode="auto">
          <a:xfrm>
            <a:off x="4107180" y="4019339"/>
            <a:ext cx="1407478" cy="877993"/>
          </a:xfrm>
          <a:prstGeom prst="rect">
            <a:avLst/>
          </a:prstGeom>
          <a:noFill/>
          <a:ln w="9525">
            <a:noFill/>
            <a:miter lim="800000"/>
            <a:headEnd/>
            <a:tailEnd/>
          </a:ln>
        </p:spPr>
      </p:pic>
      <p:pic>
        <p:nvPicPr>
          <p:cNvPr id="46098" name="Picture 24" descr="VisaSpeed"/>
          <p:cNvPicPr preferRelativeResize="0">
            <a:picLocks noChangeAspect="1" noChangeArrowheads="1"/>
          </p:cNvPicPr>
          <p:nvPr/>
        </p:nvPicPr>
        <p:blipFill>
          <a:blip r:embed="rId11" cstate="print"/>
          <a:srcRect/>
          <a:stretch>
            <a:fillRect/>
          </a:stretch>
        </p:blipFill>
        <p:spPr bwMode="auto">
          <a:xfrm>
            <a:off x="4107180" y="1601259"/>
            <a:ext cx="1407478" cy="877993"/>
          </a:xfrm>
          <a:prstGeom prst="rect">
            <a:avLst/>
          </a:prstGeom>
          <a:noFill/>
          <a:ln w="9525">
            <a:noFill/>
            <a:miter lim="800000"/>
            <a:headEnd/>
            <a:tailEnd/>
          </a:ln>
        </p:spPr>
      </p:pic>
      <p:pic>
        <p:nvPicPr>
          <p:cNvPr id="46099" name="Picture 25" descr="SSSpeed"/>
          <p:cNvPicPr preferRelativeResize="0">
            <a:picLocks noChangeAspect="1" noChangeArrowheads="1"/>
          </p:cNvPicPr>
          <p:nvPr/>
        </p:nvPicPr>
        <p:blipFill>
          <a:blip r:embed="rId12" cstate="print"/>
          <a:srcRect/>
          <a:stretch>
            <a:fillRect/>
          </a:stretch>
        </p:blipFill>
        <p:spPr bwMode="auto">
          <a:xfrm>
            <a:off x="4107180" y="2378499"/>
            <a:ext cx="1407478" cy="877993"/>
          </a:xfrm>
          <a:prstGeom prst="rect">
            <a:avLst/>
          </a:prstGeom>
          <a:noFill/>
          <a:ln w="9525">
            <a:noFill/>
            <a:miter lim="800000"/>
            <a:headEnd/>
            <a:tailEnd/>
          </a:ln>
        </p:spPr>
      </p:pic>
      <p:sp>
        <p:nvSpPr>
          <p:cNvPr id="46100" name="Text Box 26"/>
          <p:cNvSpPr txBox="1">
            <a:spLocks noChangeArrowheads="1"/>
          </p:cNvSpPr>
          <p:nvPr/>
        </p:nvSpPr>
        <p:spPr bwMode="auto">
          <a:xfrm>
            <a:off x="5532120" y="4192059"/>
            <a:ext cx="1759064" cy="718430"/>
          </a:xfrm>
          <a:prstGeom prst="rect">
            <a:avLst/>
          </a:prstGeom>
          <a:noFill/>
          <a:ln w="9525">
            <a:noFill/>
            <a:miter lim="800000"/>
            <a:headEnd/>
            <a:tailEnd/>
          </a:ln>
        </p:spPr>
        <p:txBody>
          <a:bodyPr wrap="none" lIns="101882" tIns="50941" rIns="101882" bIns="50941">
            <a:spAutoFit/>
          </a:bodyPr>
          <a:lstStyle/>
          <a:p>
            <a:r>
              <a:rPr lang="en-US" altLang="zh-CN" dirty="0">
                <a:ea typeface="宋体" pitchFamily="2" charset="-122"/>
              </a:rPr>
              <a:t>Employee ID</a:t>
            </a:r>
            <a:endParaRPr lang="en-US" altLang="zh-CN" sz="2700" dirty="0">
              <a:ea typeface="宋体" pitchFamily="2" charset="-122"/>
            </a:endParaRPr>
          </a:p>
          <a:p>
            <a:r>
              <a:rPr lang="en-US" altLang="zh-CN" dirty="0">
                <a:ea typeface="宋体" pitchFamily="2" charset="-122"/>
              </a:rPr>
              <a:t>ID# 123-4567</a:t>
            </a:r>
          </a:p>
        </p:txBody>
      </p:sp>
      <p:sp>
        <p:nvSpPr>
          <p:cNvPr id="46101" name="Text Box 27"/>
          <p:cNvSpPr txBox="1">
            <a:spLocks noChangeArrowheads="1"/>
          </p:cNvSpPr>
          <p:nvPr/>
        </p:nvSpPr>
        <p:spPr bwMode="auto">
          <a:xfrm>
            <a:off x="5532120" y="2464859"/>
            <a:ext cx="1903334" cy="718430"/>
          </a:xfrm>
          <a:prstGeom prst="rect">
            <a:avLst/>
          </a:prstGeom>
          <a:noFill/>
          <a:ln w="9525">
            <a:noFill/>
            <a:miter lim="800000"/>
            <a:headEnd/>
            <a:tailEnd/>
          </a:ln>
        </p:spPr>
        <p:txBody>
          <a:bodyPr wrap="none" lIns="101882" tIns="50941" rIns="101882" bIns="50941">
            <a:spAutoFit/>
          </a:bodyPr>
          <a:lstStyle/>
          <a:p>
            <a:r>
              <a:rPr lang="en-US" altLang="zh-CN">
                <a:ea typeface="宋体" pitchFamily="2" charset="-122"/>
              </a:rPr>
              <a:t>Social Security</a:t>
            </a:r>
          </a:p>
          <a:p>
            <a:r>
              <a:rPr lang="en-US" altLang="zh-CN">
                <a:ea typeface="宋体" pitchFamily="2" charset="-122"/>
              </a:rPr>
              <a:t>550-55-1234</a:t>
            </a:r>
          </a:p>
        </p:txBody>
      </p:sp>
      <p:sp>
        <p:nvSpPr>
          <p:cNvPr id="46102" name="Text Box 28"/>
          <p:cNvSpPr txBox="1">
            <a:spLocks noChangeArrowheads="1"/>
          </p:cNvSpPr>
          <p:nvPr/>
        </p:nvSpPr>
        <p:spPr bwMode="auto">
          <a:xfrm>
            <a:off x="5532120" y="1687619"/>
            <a:ext cx="2743308" cy="718430"/>
          </a:xfrm>
          <a:prstGeom prst="rect">
            <a:avLst/>
          </a:prstGeom>
          <a:noFill/>
          <a:ln w="9525">
            <a:noFill/>
            <a:miter lim="800000"/>
            <a:headEnd/>
            <a:tailEnd/>
          </a:ln>
        </p:spPr>
        <p:txBody>
          <a:bodyPr wrap="none" lIns="101882" tIns="50941" rIns="101882" bIns="50941">
            <a:spAutoFit/>
          </a:bodyPr>
          <a:lstStyle/>
          <a:p>
            <a:r>
              <a:rPr lang="en-US" altLang="zh-CN">
                <a:ea typeface="宋体" pitchFamily="2" charset="-122"/>
              </a:rPr>
              <a:t>Credit Card</a:t>
            </a:r>
          </a:p>
          <a:p>
            <a:r>
              <a:rPr lang="en-US" altLang="zh-CN">
                <a:ea typeface="宋体" pitchFamily="2" charset="-122"/>
              </a:rPr>
              <a:t>4321-4567-7654-3456</a:t>
            </a:r>
          </a:p>
        </p:txBody>
      </p:sp>
      <p:sp>
        <p:nvSpPr>
          <p:cNvPr id="46103" name="Text Box 29"/>
          <p:cNvSpPr txBox="1">
            <a:spLocks noChangeArrowheads="1"/>
          </p:cNvSpPr>
          <p:nvPr/>
        </p:nvSpPr>
        <p:spPr bwMode="auto">
          <a:xfrm>
            <a:off x="5532120" y="3328459"/>
            <a:ext cx="2682240" cy="726863"/>
          </a:xfrm>
          <a:prstGeom prst="rect">
            <a:avLst/>
          </a:prstGeom>
          <a:noFill/>
          <a:ln w="9525">
            <a:noFill/>
            <a:miter lim="800000"/>
            <a:headEnd/>
            <a:tailEnd/>
          </a:ln>
        </p:spPr>
        <p:txBody>
          <a:bodyPr lIns="101882" tIns="50941" rIns="101882" bIns="50941">
            <a:spAutoFit/>
          </a:bodyPr>
          <a:lstStyle/>
          <a:p>
            <a:r>
              <a:rPr lang="en-US" altLang="zh-CN" dirty="0">
                <a:ea typeface="宋体" pitchFamily="2" charset="-122"/>
              </a:rPr>
              <a:t>Driver’s License</a:t>
            </a:r>
            <a:endParaRPr lang="en-US" altLang="zh-CN" sz="2700" dirty="0">
              <a:ea typeface="宋体" pitchFamily="2" charset="-122"/>
            </a:endParaRPr>
          </a:p>
          <a:p>
            <a:r>
              <a:rPr lang="en-US" altLang="zh-CN" dirty="0" err="1">
                <a:ea typeface="宋体" pitchFamily="2" charset="-122"/>
              </a:rPr>
              <a:t>A123456</a:t>
            </a:r>
            <a:endParaRPr lang="en-US" altLang="zh-CN" dirty="0">
              <a:ea typeface="宋体" pitchFamily="2" charset="-122"/>
            </a:endParaRPr>
          </a:p>
        </p:txBody>
      </p:sp>
      <p:sp>
        <p:nvSpPr>
          <p:cNvPr id="46104" name="Text Box 30"/>
          <p:cNvSpPr txBox="1">
            <a:spLocks noChangeArrowheads="1"/>
          </p:cNvSpPr>
          <p:nvPr/>
        </p:nvSpPr>
        <p:spPr bwMode="auto">
          <a:xfrm>
            <a:off x="5532120" y="4969299"/>
            <a:ext cx="1589146" cy="718430"/>
          </a:xfrm>
          <a:prstGeom prst="rect">
            <a:avLst/>
          </a:prstGeom>
          <a:noFill/>
          <a:ln w="9525">
            <a:noFill/>
            <a:miter lim="800000"/>
            <a:headEnd/>
            <a:tailEnd/>
          </a:ln>
        </p:spPr>
        <p:txBody>
          <a:bodyPr wrap="none" lIns="101882" tIns="50941" rIns="101882" bIns="50941">
            <a:spAutoFit/>
          </a:bodyPr>
          <a:lstStyle/>
          <a:p>
            <a:r>
              <a:rPr lang="en-US" altLang="zh-CN">
                <a:ea typeface="宋体" pitchFamily="2" charset="-122"/>
              </a:rPr>
              <a:t>Patient ID </a:t>
            </a:r>
          </a:p>
          <a:p>
            <a:r>
              <a:rPr lang="en-US" altLang="zh-CN">
                <a:ea typeface="宋体" pitchFamily="2" charset="-122"/>
              </a:rPr>
              <a:t>134-AR-627</a:t>
            </a:r>
          </a:p>
        </p:txBody>
      </p:sp>
      <p:grpSp>
        <p:nvGrpSpPr>
          <p:cNvPr id="4" name="Group 31"/>
          <p:cNvGrpSpPr>
            <a:grpSpLocks/>
          </p:cNvGrpSpPr>
          <p:nvPr/>
        </p:nvGrpSpPr>
        <p:grpSpPr bwMode="auto">
          <a:xfrm>
            <a:off x="1508760" y="6264698"/>
            <a:ext cx="6454140" cy="0"/>
            <a:chOff x="1371600" y="5527675"/>
            <a:chExt cx="5867400" cy="0"/>
          </a:xfrm>
        </p:grpSpPr>
        <p:sp>
          <p:nvSpPr>
            <p:cNvPr id="46106" name="Line 32"/>
            <p:cNvSpPr>
              <a:spLocks noChangeShapeType="1"/>
            </p:cNvSpPr>
            <p:nvPr/>
          </p:nvSpPr>
          <p:spPr bwMode="auto">
            <a:xfrm>
              <a:off x="864" y="3312"/>
              <a:ext cx="3600" cy="0"/>
            </a:xfrm>
            <a:prstGeom prst="line">
              <a:avLst/>
            </a:prstGeom>
            <a:noFill/>
            <a:ln w="38100">
              <a:solidFill>
                <a:schemeClr val="accent1"/>
              </a:solidFill>
              <a:round/>
              <a:headEnd type="triangle" w="med" len="med"/>
              <a:tailEnd/>
            </a:ln>
          </p:spPr>
          <p:txBody>
            <a:bodyPr/>
            <a:lstStyle/>
            <a:p>
              <a:endParaRPr lang="zh-CN" altLang="en-US"/>
            </a:p>
          </p:txBody>
        </p:sp>
        <p:sp>
          <p:nvSpPr>
            <p:cNvPr id="46107" name="Line 33"/>
            <p:cNvSpPr>
              <a:spLocks noChangeShapeType="1"/>
            </p:cNvSpPr>
            <p:nvPr/>
          </p:nvSpPr>
          <p:spPr bwMode="auto">
            <a:xfrm>
              <a:off x="3840" y="3312"/>
              <a:ext cx="720" cy="0"/>
            </a:xfrm>
            <a:prstGeom prst="line">
              <a:avLst/>
            </a:prstGeom>
            <a:noFill/>
            <a:ln w="38100">
              <a:solidFill>
                <a:schemeClr val="accent1"/>
              </a:solidFill>
              <a:round/>
              <a:headEnd type="triangle" w="med" len="med"/>
              <a:tailEnd/>
            </a:ln>
          </p:spPr>
          <p:txBody>
            <a:bodyPr/>
            <a:lstStyle/>
            <a:p>
              <a:endParaRPr lang="zh-CN" altLang="en-US"/>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4"/>
          <p:cNvSpPr>
            <a:spLocks noGrp="1"/>
          </p:cNvSpPr>
          <p:nvPr>
            <p:ph type="sldNum" sz="quarter" idx="11"/>
          </p:nvPr>
        </p:nvSpPr>
        <p:spPr>
          <a:noFill/>
        </p:spPr>
        <p:txBody>
          <a:bodyPr/>
          <a:lstStyle/>
          <a:p>
            <a:pPr defTabSz="1019175"/>
            <a:fld id="{A2D9318F-9CED-4451-B0BF-0E4CF392FE89}" type="slidenum">
              <a:rPr lang="zh-CN" altLang="en-US"/>
              <a:pPr defTabSz="1019175"/>
              <a:t>4</a:t>
            </a:fld>
            <a:endParaRPr lang="en-US" altLang="zh-CN"/>
          </a:p>
        </p:txBody>
      </p:sp>
      <p:sp>
        <p:nvSpPr>
          <p:cNvPr id="717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梭子鱼公司</a:t>
            </a:r>
          </a:p>
        </p:txBody>
      </p:sp>
      <p:sp>
        <p:nvSpPr>
          <p:cNvPr id="7172" name="Rectangle 3"/>
          <p:cNvSpPr>
            <a:spLocks noGrp="1" noChangeArrowheads="1"/>
          </p:cNvSpPr>
          <p:nvPr>
            <p:ph type="body" idx="1"/>
          </p:nvPr>
        </p:nvSpPr>
        <p:spPr>
          <a:xfrm>
            <a:off x="503238" y="1857375"/>
            <a:ext cx="9326562" cy="5224463"/>
          </a:xfrm>
        </p:spPr>
        <p:txBody>
          <a:bodyPr/>
          <a:lstStyle/>
          <a:p>
            <a:pPr>
              <a:lnSpc>
                <a:spcPct val="80000"/>
              </a:lnSpc>
            </a:pPr>
            <a:r>
              <a:rPr lang="zh-CN" altLang="en-US" sz="2400" dirty="0" smtClean="0">
                <a:latin typeface="微软雅黑" pitchFamily="34" charset="-122"/>
                <a:ea typeface="微软雅黑" pitchFamily="34" charset="-122"/>
              </a:rPr>
              <a:t>远景</a:t>
            </a:r>
          </a:p>
          <a:p>
            <a:pPr lvl="1">
              <a:lnSpc>
                <a:spcPct val="80000"/>
              </a:lnSpc>
            </a:pPr>
            <a:r>
              <a:rPr lang="zh-CN" altLang="en-US" sz="1800" dirty="0" smtClean="0">
                <a:latin typeface="微软雅黑" pitchFamily="34" charset="-122"/>
                <a:ea typeface="微软雅黑" pitchFamily="34" charset="-122"/>
              </a:rPr>
              <a:t>开发易于使用及成本效益高的应用网络安全防护产品；</a:t>
            </a:r>
            <a:endParaRPr lang="zh-CN" altLang="en-US" sz="1600" dirty="0" smtClean="0">
              <a:latin typeface="微软雅黑" pitchFamily="34" charset="-122"/>
              <a:ea typeface="微软雅黑" pitchFamily="34" charset="-122"/>
            </a:endParaRPr>
          </a:p>
          <a:p>
            <a:pPr>
              <a:lnSpc>
                <a:spcPct val="80000"/>
              </a:lnSpc>
            </a:pPr>
            <a:r>
              <a:rPr lang="zh-CN" altLang="en-US" sz="2400" dirty="0" smtClean="0">
                <a:latin typeface="微软雅黑" pitchFamily="34" charset="-122"/>
                <a:ea typeface="微软雅黑" pitchFamily="34" charset="-122"/>
              </a:rPr>
              <a:t>成立于</a:t>
            </a:r>
            <a:r>
              <a:rPr lang="en-US" altLang="zh-CN" sz="2400" dirty="0" smtClean="0">
                <a:latin typeface="微软雅黑" pitchFamily="34" charset="-122"/>
                <a:ea typeface="微软雅黑" pitchFamily="34" charset="-122"/>
              </a:rPr>
              <a:t>2002</a:t>
            </a:r>
            <a:r>
              <a:rPr lang="zh-CN" altLang="en-US" sz="2400" dirty="0" smtClean="0">
                <a:latin typeface="微软雅黑" pitchFamily="34" charset="-122"/>
                <a:ea typeface="微软雅黑" pitchFamily="34" charset="-122"/>
              </a:rPr>
              <a:t>年</a:t>
            </a:r>
          </a:p>
          <a:p>
            <a:pPr>
              <a:lnSpc>
                <a:spcPct val="80000"/>
              </a:lnSpc>
            </a:pPr>
            <a:r>
              <a:rPr lang="zh-CN" altLang="en-US" sz="2000" dirty="0" smtClean="0">
                <a:latin typeface="微软雅黑" pitchFamily="34" charset="-122"/>
                <a:ea typeface="微软雅黑" pitchFamily="34" charset="-122"/>
              </a:rPr>
              <a:t>梭子鱼邮件安全网关</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垃圾邮件防火墙</a:t>
            </a:r>
            <a:r>
              <a:rPr lang="en-US" altLang="zh-CN" sz="2000" dirty="0" smtClean="0">
                <a:latin typeface="微软雅黑" pitchFamily="34" charset="-122"/>
                <a:ea typeface="微软雅黑" pitchFamily="34" charset="-122"/>
              </a:rPr>
              <a:t>)2003</a:t>
            </a:r>
            <a:r>
              <a:rPr lang="zh-CN" altLang="en-US" sz="2000" dirty="0" smtClean="0">
                <a:latin typeface="微软雅黑" pitchFamily="34" charset="-122"/>
                <a:ea typeface="微软雅黑" pitchFamily="34" charset="-122"/>
              </a:rPr>
              <a:t>年</a:t>
            </a:r>
            <a:r>
              <a:rPr lang="en-US" altLang="zh-CN" sz="2000" dirty="0" smtClean="0">
                <a:latin typeface="微软雅黑" pitchFamily="34" charset="-122"/>
                <a:ea typeface="微软雅黑" pitchFamily="34" charset="-122"/>
              </a:rPr>
              <a:t>10</a:t>
            </a:r>
            <a:r>
              <a:rPr lang="zh-CN" altLang="en-US" sz="2000" dirty="0" smtClean="0">
                <a:latin typeface="微软雅黑" pitchFamily="34" charset="-122"/>
                <a:ea typeface="微软雅黑" pitchFamily="34" charset="-122"/>
              </a:rPr>
              <a:t>月推出</a:t>
            </a:r>
          </a:p>
          <a:p>
            <a:pPr>
              <a:lnSpc>
                <a:spcPct val="80000"/>
              </a:lnSpc>
            </a:pPr>
            <a:r>
              <a:rPr lang="zh-CN" altLang="en-US" sz="2000" dirty="0" smtClean="0">
                <a:latin typeface="微软雅黑" pitchFamily="34" charset="-122"/>
                <a:ea typeface="微软雅黑" pitchFamily="34" charset="-122"/>
              </a:rPr>
              <a:t>梭子鱼</a:t>
            </a:r>
            <a:r>
              <a:rPr lang="en-US" altLang="zh-CN" sz="2000" dirty="0" smtClean="0">
                <a:latin typeface="微软雅黑" pitchFamily="34" charset="-122"/>
                <a:ea typeface="微软雅黑" pitchFamily="34" charset="-122"/>
              </a:rPr>
              <a:t>web</a:t>
            </a:r>
            <a:r>
              <a:rPr lang="zh-CN" altLang="en-US" sz="2000" dirty="0" smtClean="0">
                <a:latin typeface="微软雅黑" pitchFamily="34" charset="-122"/>
                <a:ea typeface="微软雅黑" pitchFamily="34" charset="-122"/>
              </a:rPr>
              <a:t>应用防火墙</a:t>
            </a:r>
            <a:r>
              <a:rPr lang="en-US" altLang="zh-CN" sz="2000" dirty="0" smtClean="0">
                <a:latin typeface="微软雅黑" pitchFamily="34" charset="-122"/>
                <a:ea typeface="微软雅黑" pitchFamily="34" charset="-122"/>
              </a:rPr>
              <a:t>2005</a:t>
            </a:r>
            <a:r>
              <a:rPr lang="zh-CN" altLang="en-US" sz="2000" dirty="0" smtClean="0">
                <a:latin typeface="微软雅黑" pitchFamily="34" charset="-122"/>
                <a:ea typeface="微软雅黑" pitchFamily="34" charset="-122"/>
              </a:rPr>
              <a:t>年</a:t>
            </a:r>
            <a:r>
              <a:rPr lang="en-US" altLang="zh-CN" sz="2000" dirty="0" smtClean="0">
                <a:latin typeface="微软雅黑" pitchFamily="34" charset="-122"/>
                <a:ea typeface="微软雅黑" pitchFamily="34" charset="-122"/>
              </a:rPr>
              <a:t>1</a:t>
            </a:r>
            <a:r>
              <a:rPr lang="zh-CN" altLang="en-US" sz="2000" dirty="0" smtClean="0">
                <a:latin typeface="微软雅黑" pitchFamily="34" charset="-122"/>
                <a:ea typeface="微软雅黑" pitchFamily="34" charset="-122"/>
              </a:rPr>
              <a:t>月推出（收购）</a:t>
            </a:r>
          </a:p>
          <a:p>
            <a:pPr>
              <a:lnSpc>
                <a:spcPct val="80000"/>
              </a:lnSpc>
            </a:pPr>
            <a:r>
              <a:rPr lang="zh-CN" altLang="en-US" sz="2000" dirty="0" smtClean="0">
                <a:latin typeface="微软雅黑" pitchFamily="34" charset="-122"/>
                <a:ea typeface="微软雅黑" pitchFamily="34" charset="-122"/>
              </a:rPr>
              <a:t>梭子鱼安全负载均衡机</a:t>
            </a:r>
          </a:p>
          <a:p>
            <a:pPr>
              <a:lnSpc>
                <a:spcPct val="80000"/>
              </a:lnSpc>
            </a:pPr>
            <a:r>
              <a:rPr lang="zh-CN" altLang="en-US" sz="2400" dirty="0" smtClean="0">
                <a:latin typeface="微软雅黑" pitchFamily="34" charset="-122"/>
                <a:ea typeface="微软雅黑" pitchFamily="34" charset="-122"/>
              </a:rPr>
              <a:t>总部在美国加州硅谷山景城</a:t>
            </a:r>
            <a:r>
              <a:rPr lang="en-US" altLang="zh-CN" sz="2400" dirty="0" smtClean="0">
                <a:latin typeface="微软雅黑" pitchFamily="34" charset="-122"/>
                <a:ea typeface="微软雅黑" pitchFamily="34" charset="-122"/>
              </a:rPr>
              <a:t>(Mountain View)</a:t>
            </a:r>
          </a:p>
          <a:p>
            <a:pPr lvl="1">
              <a:lnSpc>
                <a:spcPct val="80000"/>
              </a:lnSpc>
            </a:pPr>
            <a:r>
              <a:rPr lang="zh-CN" altLang="en-US" sz="1800" dirty="0" smtClean="0">
                <a:latin typeface="微软雅黑" pitchFamily="34" charset="-122"/>
                <a:ea typeface="微软雅黑" pitchFamily="34" charset="-122"/>
              </a:rPr>
              <a:t>在英国、中国、加拿大、澳大利亚、印度、巴基斯坦、阿拉伯联合酋长国成立公司</a:t>
            </a:r>
          </a:p>
          <a:p>
            <a:pPr lvl="1">
              <a:lnSpc>
                <a:spcPct val="80000"/>
              </a:lnSpc>
            </a:pPr>
            <a:r>
              <a:rPr lang="zh-CN" altLang="en-US" sz="1800" dirty="0" smtClean="0">
                <a:latin typeface="微软雅黑" pitchFamily="34" charset="-122"/>
                <a:ea typeface="微软雅黑" pitchFamily="34" charset="-122"/>
              </a:rPr>
              <a:t>全球</a:t>
            </a:r>
            <a:r>
              <a:rPr lang="en-US" altLang="zh-CN" sz="1800" dirty="0" smtClean="0">
                <a:latin typeface="微软雅黑" pitchFamily="34" charset="-122"/>
                <a:ea typeface="微软雅黑" pitchFamily="34" charset="-122"/>
              </a:rPr>
              <a:t>200+</a:t>
            </a:r>
            <a:r>
              <a:rPr lang="zh-CN" altLang="en-US" sz="1800" dirty="0" smtClean="0">
                <a:latin typeface="微软雅黑" pitchFamily="34" charset="-122"/>
                <a:ea typeface="微软雅黑" pitchFamily="34" charset="-122"/>
              </a:rPr>
              <a:t>位以上雇员</a:t>
            </a:r>
          </a:p>
          <a:p>
            <a:pPr lvl="1">
              <a:lnSpc>
                <a:spcPct val="80000"/>
              </a:lnSpc>
            </a:pPr>
            <a:r>
              <a:rPr lang="zh-CN" altLang="en-US" sz="1800" dirty="0" smtClean="0">
                <a:latin typeface="微软雅黑" pitchFamily="34" charset="-122"/>
                <a:ea typeface="微软雅黑" pitchFamily="34" charset="-122"/>
              </a:rPr>
              <a:t>获得排名第一的风险投资</a:t>
            </a:r>
            <a:r>
              <a:rPr lang="en-US" altLang="zh-CN" sz="1800" dirty="0" smtClean="0">
                <a:latin typeface="微软雅黑" pitchFamily="34" charset="-122"/>
                <a:ea typeface="微软雅黑" pitchFamily="34" charset="-122"/>
              </a:rPr>
              <a:t>Sequoia Capital</a:t>
            </a:r>
            <a:r>
              <a:rPr lang="zh-CN" altLang="en-US" sz="1800" dirty="0" smtClean="0">
                <a:latin typeface="微软雅黑" pitchFamily="34" charset="-122"/>
                <a:ea typeface="微软雅黑" pitchFamily="34" charset="-122"/>
              </a:rPr>
              <a:t>及</a:t>
            </a:r>
            <a:r>
              <a:rPr lang="en-US" altLang="zh-CN" sz="1800" dirty="0" smtClean="0">
                <a:latin typeface="微软雅黑" pitchFamily="34" charset="-122"/>
                <a:ea typeface="微软雅黑" pitchFamily="34" charset="-122"/>
              </a:rPr>
              <a:t>Francisco Partner 4000</a:t>
            </a:r>
            <a:r>
              <a:rPr lang="zh-CN" altLang="en-US" sz="1800" dirty="0" smtClean="0">
                <a:latin typeface="微软雅黑" pitchFamily="34" charset="-122"/>
                <a:ea typeface="微软雅黑" pitchFamily="34" charset="-122"/>
              </a:rPr>
              <a:t>万美元投资</a:t>
            </a:r>
          </a:p>
          <a:p>
            <a:pPr>
              <a:lnSpc>
                <a:spcPct val="80000"/>
              </a:lnSpc>
            </a:pPr>
            <a:r>
              <a:rPr lang="zh-CN" altLang="en-US" sz="2400" dirty="0" smtClean="0">
                <a:latin typeface="微软雅黑" pitchFamily="34" charset="-122"/>
                <a:ea typeface="微软雅黑" pitchFamily="34" charset="-122"/>
              </a:rPr>
              <a:t>中国区</a:t>
            </a:r>
          </a:p>
          <a:p>
            <a:pPr lvl="1">
              <a:lnSpc>
                <a:spcPct val="80000"/>
              </a:lnSpc>
            </a:pPr>
            <a:r>
              <a:rPr lang="en-US" altLang="zh-CN" sz="1800" dirty="0" smtClean="0">
                <a:latin typeface="微软雅黑" pitchFamily="34" charset="-122"/>
                <a:ea typeface="微软雅黑" pitchFamily="34" charset="-122"/>
              </a:rPr>
              <a:t>40</a:t>
            </a:r>
            <a:r>
              <a:rPr lang="zh-CN" altLang="en-US" sz="1800" dirty="0" smtClean="0">
                <a:latin typeface="微软雅黑" pitchFamily="34" charset="-122"/>
                <a:ea typeface="微软雅黑" pitchFamily="34" charset="-122"/>
              </a:rPr>
              <a:t>多名员工</a:t>
            </a:r>
            <a:endParaRPr lang="zh-CN" altLang="en-US" sz="2000" dirty="0" smtClean="0">
              <a:latin typeface="微软雅黑" pitchFamily="34" charset="-122"/>
              <a:ea typeface="微软雅黑" pitchFamily="34" charset="-122"/>
            </a:endParaRPr>
          </a:p>
          <a:p>
            <a:pPr lvl="1">
              <a:lnSpc>
                <a:spcPct val="80000"/>
              </a:lnSpc>
            </a:pPr>
            <a:r>
              <a:rPr lang="zh-CN" altLang="en-US" sz="1800" dirty="0" smtClean="0">
                <a:latin typeface="微软雅黑" pitchFamily="34" charset="-122"/>
                <a:ea typeface="微软雅黑" pitchFamily="34" charset="-122"/>
              </a:rPr>
              <a:t>目前除美国总部外人员最多</a:t>
            </a:r>
          </a:p>
          <a:p>
            <a:pPr>
              <a:lnSpc>
                <a:spcPct val="80000"/>
              </a:lnSpc>
            </a:pPr>
            <a:r>
              <a:rPr lang="zh-CN" altLang="en-US" sz="2400" dirty="0" smtClean="0">
                <a:latin typeface="微软雅黑" pitchFamily="34" charset="-122"/>
                <a:ea typeface="微软雅黑" pitchFamily="34" charset="-122"/>
              </a:rPr>
              <a:t>市场领导者</a:t>
            </a:r>
          </a:p>
          <a:p>
            <a:pPr lvl="1">
              <a:lnSpc>
                <a:spcPct val="80000"/>
              </a:lnSpc>
            </a:pPr>
            <a:r>
              <a:rPr lang="zh-CN" altLang="en-US" sz="1800" dirty="0" smtClean="0">
                <a:latin typeface="微软雅黑" pitchFamily="34" charset="-122"/>
                <a:ea typeface="微软雅黑" pitchFamily="34" charset="-122"/>
              </a:rPr>
              <a:t>全球超过</a:t>
            </a:r>
            <a:r>
              <a:rPr lang="en-US" altLang="zh-CN" sz="1800" dirty="0" smtClean="0">
                <a:latin typeface="微软雅黑" pitchFamily="34" charset="-122"/>
                <a:ea typeface="微软雅黑" pitchFamily="34" charset="-122"/>
              </a:rPr>
              <a:t>80,000</a:t>
            </a:r>
            <a:r>
              <a:rPr lang="zh-CN" altLang="en-US" sz="1800" dirty="0" smtClean="0">
                <a:latin typeface="微软雅黑" pitchFamily="34" charset="-122"/>
                <a:ea typeface="微软雅黑" pitchFamily="34" charset="-122"/>
              </a:rPr>
              <a:t>个客户</a:t>
            </a:r>
            <a:endParaRPr lang="en-US" altLang="zh-CN" sz="18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670560" y="1914314"/>
            <a:ext cx="1005840" cy="1486112"/>
          </a:xfrm>
          <a:prstGeom prst="rect">
            <a:avLst/>
          </a:prstGeom>
          <a:noFill/>
          <a:ln w="9525">
            <a:noFill/>
            <a:miter lim="800000"/>
            <a:headEnd/>
            <a:tailEnd/>
          </a:ln>
        </p:spPr>
        <p:txBody>
          <a:bodyPr lIns="0" tIns="0" rIns="0" bIns="0">
            <a:spAutoFit/>
          </a:bodyPr>
          <a:lstStyle/>
          <a:p>
            <a:pPr>
              <a:lnSpc>
                <a:spcPct val="86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1100" dirty="0">
                <a:latin typeface="微软雅黑" pitchFamily="34" charset="-122"/>
                <a:ea typeface="微软雅黑" pitchFamily="34" charset="-122"/>
              </a:rPr>
              <a:t>5</a:t>
            </a:r>
          </a:p>
        </p:txBody>
      </p:sp>
      <p:sp>
        <p:nvSpPr>
          <p:cNvPr id="47107" name="Text Box 3"/>
          <p:cNvSpPr txBox="1">
            <a:spLocks noChangeArrowheads="1"/>
          </p:cNvSpPr>
          <p:nvPr/>
        </p:nvSpPr>
        <p:spPr bwMode="auto">
          <a:xfrm>
            <a:off x="2095501" y="2432473"/>
            <a:ext cx="4650264" cy="388620"/>
          </a:xfrm>
          <a:prstGeom prst="rect">
            <a:avLst/>
          </a:prstGeom>
          <a:noFill/>
          <a:ln w="9525">
            <a:noFill/>
            <a:miter lim="800000"/>
            <a:headEnd/>
            <a:tailEnd/>
          </a:ln>
        </p:spPr>
        <p:txBody>
          <a:bodyPr lIns="0" tIns="0" rIns="0" bIns="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zh-CN" altLang="en-US" sz="2700" i="1" dirty="0">
                <a:latin typeface="微软雅黑" pitchFamily="34" charset="-122"/>
                <a:ea typeface="微软雅黑" pitchFamily="34" charset="-122"/>
              </a:rPr>
              <a:t>虚拟化部署</a:t>
            </a:r>
            <a:endParaRPr lang="en-GB" altLang="zh-CN" sz="2700" dirty="0">
              <a:latin typeface="微软雅黑" pitchFamily="34" charset="-122"/>
              <a:ea typeface="微软雅黑" pitchFamily="34" charset="-122"/>
            </a:endParaRPr>
          </a:p>
        </p:txBody>
      </p:sp>
      <p:grpSp>
        <p:nvGrpSpPr>
          <p:cNvPr id="2" name="Group 4"/>
          <p:cNvGrpSpPr>
            <a:grpSpLocks/>
          </p:cNvGrpSpPr>
          <p:nvPr/>
        </p:nvGrpSpPr>
        <p:grpSpPr bwMode="auto">
          <a:xfrm>
            <a:off x="8235315" y="5098839"/>
            <a:ext cx="721202" cy="358035"/>
            <a:chOff x="4717" y="2654"/>
            <a:chExt cx="413" cy="199"/>
          </a:xfrm>
        </p:grpSpPr>
        <p:pic>
          <p:nvPicPr>
            <p:cNvPr id="47158" name="Picture 5"/>
            <p:cNvPicPr>
              <a:picLocks noChangeAspect="1" noChangeArrowheads="1"/>
            </p:cNvPicPr>
            <p:nvPr/>
          </p:nvPicPr>
          <p:blipFill>
            <a:blip r:embed="rId3" cstate="print"/>
            <a:srcRect/>
            <a:stretch>
              <a:fillRect/>
            </a:stretch>
          </p:blipFill>
          <p:spPr bwMode="auto">
            <a:xfrm>
              <a:off x="4879" y="2728"/>
              <a:ext cx="252" cy="127"/>
            </a:xfrm>
            <a:prstGeom prst="rect">
              <a:avLst/>
            </a:prstGeom>
            <a:noFill/>
            <a:ln w="9525">
              <a:noFill/>
              <a:miter lim="800000"/>
              <a:headEnd/>
              <a:tailEnd/>
            </a:ln>
          </p:spPr>
        </p:pic>
        <p:grpSp>
          <p:nvGrpSpPr>
            <p:cNvPr id="3" name="Group 6"/>
            <p:cNvGrpSpPr>
              <a:grpSpLocks/>
            </p:cNvGrpSpPr>
            <p:nvPr/>
          </p:nvGrpSpPr>
          <p:grpSpPr bwMode="auto">
            <a:xfrm>
              <a:off x="4717" y="2654"/>
              <a:ext cx="206" cy="197"/>
              <a:chOff x="4717" y="2654"/>
              <a:chExt cx="206" cy="197"/>
            </a:xfrm>
          </p:grpSpPr>
          <p:sp>
            <p:nvSpPr>
              <p:cNvPr id="47160" name="Freeform 7"/>
              <p:cNvSpPr>
                <a:spLocks noChangeArrowheads="1"/>
              </p:cNvSpPr>
              <p:nvPr/>
            </p:nvSpPr>
            <p:spPr bwMode="auto">
              <a:xfrm>
                <a:off x="4717" y="2654"/>
                <a:ext cx="207" cy="198"/>
              </a:xfrm>
              <a:custGeom>
                <a:avLst/>
                <a:gdLst>
                  <a:gd name="T0" fmla="*/ 0 w 911"/>
                  <a:gd name="T1" fmla="*/ 0 h 874"/>
                  <a:gd name="T2" fmla="*/ 0 w 911"/>
                  <a:gd name="T3" fmla="*/ 0 h 874"/>
                  <a:gd name="T4" fmla="*/ 0 w 911"/>
                  <a:gd name="T5" fmla="*/ 0 h 874"/>
                  <a:gd name="T6" fmla="*/ 0 w 911"/>
                  <a:gd name="T7" fmla="*/ 0 h 874"/>
                  <a:gd name="T8" fmla="*/ 0 w 911"/>
                  <a:gd name="T9" fmla="*/ 0 h 874"/>
                  <a:gd name="T10" fmla="*/ 0 w 911"/>
                  <a:gd name="T11" fmla="*/ 0 h 874"/>
                  <a:gd name="T12" fmla="*/ 0 w 911"/>
                  <a:gd name="T13" fmla="*/ 0 h 874"/>
                  <a:gd name="T14" fmla="*/ 0 w 911"/>
                  <a:gd name="T15" fmla="*/ 0 h 874"/>
                  <a:gd name="T16" fmla="*/ 0 60000 65536"/>
                  <a:gd name="T17" fmla="*/ 0 60000 65536"/>
                  <a:gd name="T18" fmla="*/ 0 60000 65536"/>
                  <a:gd name="T19" fmla="*/ 0 60000 65536"/>
                  <a:gd name="T20" fmla="*/ 0 60000 65536"/>
                  <a:gd name="T21" fmla="*/ 0 60000 65536"/>
                  <a:gd name="T22" fmla="*/ 0 60000 65536"/>
                  <a:gd name="T23" fmla="*/ 0 60000 65536"/>
                  <a:gd name="T24" fmla="*/ 0 w 911"/>
                  <a:gd name="T25" fmla="*/ 0 h 874"/>
                  <a:gd name="T26" fmla="*/ 911 w 911"/>
                  <a:gd name="T27" fmla="*/ 874 h 8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1" h="874">
                    <a:moveTo>
                      <a:pt x="455" y="0"/>
                    </a:moveTo>
                    <a:cubicBezTo>
                      <a:pt x="205" y="0"/>
                      <a:pt x="0" y="40"/>
                      <a:pt x="0" y="88"/>
                    </a:cubicBezTo>
                    <a:lnTo>
                      <a:pt x="0" y="784"/>
                    </a:lnTo>
                    <a:cubicBezTo>
                      <a:pt x="0" y="832"/>
                      <a:pt x="205" y="873"/>
                      <a:pt x="455" y="873"/>
                    </a:cubicBezTo>
                    <a:cubicBezTo>
                      <a:pt x="702" y="873"/>
                      <a:pt x="910" y="832"/>
                      <a:pt x="910" y="784"/>
                    </a:cubicBezTo>
                    <a:lnTo>
                      <a:pt x="910" y="88"/>
                    </a:lnTo>
                    <a:cubicBezTo>
                      <a:pt x="910" y="40"/>
                      <a:pt x="702" y="0"/>
                      <a:pt x="455"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sp>
            <p:nvSpPr>
              <p:cNvPr id="47161" name="Freeform 8"/>
              <p:cNvSpPr>
                <a:spLocks noChangeArrowheads="1"/>
              </p:cNvSpPr>
              <p:nvPr/>
            </p:nvSpPr>
            <p:spPr bwMode="auto">
              <a:xfrm>
                <a:off x="4717" y="2654"/>
                <a:ext cx="207" cy="41"/>
              </a:xfrm>
              <a:custGeom>
                <a:avLst/>
                <a:gdLst>
                  <a:gd name="T0" fmla="*/ 0 w 911"/>
                  <a:gd name="T1" fmla="*/ 0 h 180"/>
                  <a:gd name="T2" fmla="*/ 0 w 911"/>
                  <a:gd name="T3" fmla="*/ 0 h 180"/>
                  <a:gd name="T4" fmla="*/ 0 w 911"/>
                  <a:gd name="T5" fmla="*/ 0 h 180"/>
                  <a:gd name="T6" fmla="*/ 0 w 911"/>
                  <a:gd name="T7" fmla="*/ 0 h 180"/>
                  <a:gd name="T8" fmla="*/ 0 w 911"/>
                  <a:gd name="T9" fmla="*/ 0 h 180"/>
                  <a:gd name="T10" fmla="*/ 0 w 911"/>
                  <a:gd name="T11" fmla="*/ 0 h 180"/>
                  <a:gd name="T12" fmla="*/ 0 60000 65536"/>
                  <a:gd name="T13" fmla="*/ 0 60000 65536"/>
                  <a:gd name="T14" fmla="*/ 0 60000 65536"/>
                  <a:gd name="T15" fmla="*/ 0 60000 65536"/>
                  <a:gd name="T16" fmla="*/ 0 60000 65536"/>
                  <a:gd name="T17" fmla="*/ 0 60000 65536"/>
                  <a:gd name="T18" fmla="*/ 0 w 911"/>
                  <a:gd name="T19" fmla="*/ 0 h 180"/>
                  <a:gd name="T20" fmla="*/ 911 w 911"/>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911" h="180">
                    <a:moveTo>
                      <a:pt x="455" y="0"/>
                    </a:moveTo>
                    <a:cubicBezTo>
                      <a:pt x="205" y="0"/>
                      <a:pt x="0" y="41"/>
                      <a:pt x="0" y="89"/>
                    </a:cubicBezTo>
                    <a:cubicBezTo>
                      <a:pt x="0" y="138"/>
                      <a:pt x="205" y="179"/>
                      <a:pt x="455" y="179"/>
                    </a:cubicBezTo>
                    <a:cubicBezTo>
                      <a:pt x="702" y="179"/>
                      <a:pt x="910" y="138"/>
                      <a:pt x="910" y="89"/>
                    </a:cubicBezTo>
                    <a:cubicBezTo>
                      <a:pt x="910" y="41"/>
                      <a:pt x="702" y="0"/>
                      <a:pt x="455"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grpSp>
      <p:pic>
        <p:nvPicPr>
          <p:cNvPr id="47109" name="Picture 29"/>
          <p:cNvPicPr>
            <a:picLocks noChangeAspect="1" noChangeArrowheads="1"/>
          </p:cNvPicPr>
          <p:nvPr/>
        </p:nvPicPr>
        <p:blipFill>
          <a:blip r:embed="rId4" cstate="print"/>
          <a:srcRect/>
          <a:stretch>
            <a:fillRect/>
          </a:stretch>
        </p:blipFill>
        <p:spPr bwMode="auto">
          <a:xfrm>
            <a:off x="508160" y="4593273"/>
            <a:ext cx="506413" cy="863600"/>
          </a:xfrm>
          <a:prstGeom prst="rect">
            <a:avLst/>
          </a:prstGeom>
          <a:noFill/>
          <a:ln w="9525">
            <a:noFill/>
            <a:miter lim="800000"/>
            <a:headEnd/>
            <a:tailEnd/>
          </a:ln>
        </p:spPr>
      </p:pic>
      <p:pic>
        <p:nvPicPr>
          <p:cNvPr id="47110" name="Picture 30"/>
          <p:cNvPicPr>
            <a:picLocks noChangeAspect="1" noChangeArrowheads="1"/>
          </p:cNvPicPr>
          <p:nvPr/>
        </p:nvPicPr>
        <p:blipFill>
          <a:blip r:embed="rId5" cstate="print"/>
          <a:srcRect/>
          <a:stretch>
            <a:fillRect/>
          </a:stretch>
        </p:blipFill>
        <p:spPr bwMode="auto">
          <a:xfrm>
            <a:off x="302102" y="4852353"/>
            <a:ext cx="523875" cy="892387"/>
          </a:xfrm>
          <a:prstGeom prst="rect">
            <a:avLst/>
          </a:prstGeom>
          <a:noFill/>
          <a:ln w="9525">
            <a:noFill/>
            <a:miter lim="800000"/>
            <a:headEnd/>
            <a:tailEnd/>
          </a:ln>
        </p:spPr>
      </p:pic>
      <p:grpSp>
        <p:nvGrpSpPr>
          <p:cNvPr id="4" name="Group 31"/>
          <p:cNvGrpSpPr>
            <a:grpSpLocks/>
          </p:cNvGrpSpPr>
          <p:nvPr/>
        </p:nvGrpSpPr>
        <p:grpSpPr bwMode="auto">
          <a:xfrm>
            <a:off x="298609" y="5903066"/>
            <a:ext cx="722948" cy="345440"/>
            <a:chOff x="172" y="3101"/>
            <a:chExt cx="414" cy="192"/>
          </a:xfrm>
        </p:grpSpPr>
        <p:sp>
          <p:nvSpPr>
            <p:cNvPr id="47156" name="AutoShape 32"/>
            <p:cNvSpPr>
              <a:spLocks noChangeArrowheads="1"/>
            </p:cNvSpPr>
            <p:nvPr/>
          </p:nvSpPr>
          <p:spPr bwMode="auto">
            <a:xfrm>
              <a:off x="172" y="3101"/>
              <a:ext cx="408" cy="192"/>
            </a:xfrm>
            <a:prstGeom prst="roundRect">
              <a:avLst>
                <a:gd name="adj" fmla="val 519"/>
              </a:avLst>
            </a:prstGeom>
            <a:noFill/>
            <a:ln w="9525">
              <a:noFill/>
              <a:round/>
              <a:headEnd/>
              <a:tailEnd/>
            </a:ln>
          </p:spPr>
          <p:txBody>
            <a:bodyPr wrap="none" anchor="ctr"/>
            <a:lstStyle/>
            <a:p>
              <a:endParaRPr lang="zh-CN" altLang="en-US">
                <a:latin typeface="微软雅黑" pitchFamily="34" charset="-122"/>
                <a:ea typeface="微软雅黑" pitchFamily="34" charset="-122"/>
              </a:endParaRPr>
            </a:p>
          </p:txBody>
        </p:sp>
        <p:sp>
          <p:nvSpPr>
            <p:cNvPr id="47157" name="AutoShape 33"/>
            <p:cNvSpPr>
              <a:spLocks noChangeArrowheads="1"/>
            </p:cNvSpPr>
            <p:nvPr/>
          </p:nvSpPr>
          <p:spPr bwMode="auto">
            <a:xfrm>
              <a:off x="173" y="3101"/>
              <a:ext cx="413" cy="185"/>
            </a:xfrm>
            <a:prstGeom prst="roundRect">
              <a:avLst>
                <a:gd name="adj" fmla="val 519"/>
              </a:avLst>
            </a:prstGeom>
            <a:noFill/>
            <a:ln w="9525">
              <a:noFill/>
              <a:round/>
              <a:headEnd/>
              <a:tailEnd/>
            </a:ln>
          </p:spPr>
          <p:txBody>
            <a:bodyPr wrap="none" lIns="90000" tIns="46800" rIns="90000" bIns="46800">
              <a:spAutoFit/>
            </a:bodyPr>
            <a:lstStyle/>
            <a:p>
              <a:pPr>
                <a:lnSpc>
                  <a:spcPct val="97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latin typeface="微软雅黑" pitchFamily="34" charset="-122"/>
                  <a:ea typeface="微软雅黑" pitchFamily="34" charset="-122"/>
                </a:rPr>
                <a:t>Users</a:t>
              </a:r>
            </a:p>
          </p:txBody>
        </p:sp>
      </p:grpSp>
      <p:pic>
        <p:nvPicPr>
          <p:cNvPr id="47112" name="Picture 34"/>
          <p:cNvPicPr>
            <a:picLocks noChangeAspect="1" noChangeArrowheads="1"/>
          </p:cNvPicPr>
          <p:nvPr/>
        </p:nvPicPr>
        <p:blipFill>
          <a:blip r:embed="rId6" cstate="print"/>
          <a:srcRect/>
          <a:stretch>
            <a:fillRect/>
          </a:stretch>
        </p:blipFill>
        <p:spPr bwMode="auto">
          <a:xfrm>
            <a:off x="682784" y="4938713"/>
            <a:ext cx="495935" cy="863600"/>
          </a:xfrm>
          <a:prstGeom prst="rect">
            <a:avLst/>
          </a:prstGeom>
          <a:noFill/>
          <a:ln w="9525">
            <a:noFill/>
            <a:miter lim="800000"/>
            <a:headEnd/>
            <a:tailEnd/>
          </a:ln>
        </p:spPr>
      </p:pic>
      <p:sp>
        <p:nvSpPr>
          <p:cNvPr id="47113" name="Line 35"/>
          <p:cNvSpPr>
            <a:spLocks noChangeShapeType="1"/>
          </p:cNvSpPr>
          <p:nvPr/>
        </p:nvSpPr>
        <p:spPr bwMode="auto">
          <a:xfrm>
            <a:off x="1136809" y="5073650"/>
            <a:ext cx="4358640" cy="1800"/>
          </a:xfrm>
          <a:prstGeom prst="line">
            <a:avLst/>
          </a:prstGeom>
          <a:noFill/>
          <a:ln w="28440">
            <a:solidFill>
              <a:srgbClr val="990000"/>
            </a:solidFill>
            <a:round/>
            <a:headEnd type="triangle" w="med" len="me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sp>
        <p:nvSpPr>
          <p:cNvPr id="47114" name="Line 36"/>
          <p:cNvSpPr>
            <a:spLocks noChangeShapeType="1"/>
          </p:cNvSpPr>
          <p:nvPr/>
        </p:nvSpPr>
        <p:spPr bwMode="auto">
          <a:xfrm>
            <a:off x="1136809" y="5264362"/>
            <a:ext cx="4358640" cy="1800"/>
          </a:xfrm>
          <a:prstGeom prst="line">
            <a:avLst/>
          </a:prstGeom>
          <a:noFill/>
          <a:ln w="28440">
            <a:solidFill>
              <a:srgbClr val="800080"/>
            </a:solidFill>
            <a:round/>
            <a:headEnd type="triangle" w="med" len="me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sp>
        <p:nvSpPr>
          <p:cNvPr id="47115" name="Line 37"/>
          <p:cNvSpPr>
            <a:spLocks noChangeShapeType="1"/>
          </p:cNvSpPr>
          <p:nvPr/>
        </p:nvSpPr>
        <p:spPr bwMode="auto">
          <a:xfrm>
            <a:off x="1136809" y="5455073"/>
            <a:ext cx="4358640" cy="1800"/>
          </a:xfrm>
          <a:prstGeom prst="line">
            <a:avLst/>
          </a:prstGeom>
          <a:noFill/>
          <a:ln w="28440">
            <a:solidFill>
              <a:srgbClr val="333399"/>
            </a:solidFill>
            <a:round/>
            <a:headEnd type="triangle" w="med" len="me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grpSp>
        <p:nvGrpSpPr>
          <p:cNvPr id="5" name="Group 38"/>
          <p:cNvGrpSpPr>
            <a:grpSpLocks/>
          </p:cNvGrpSpPr>
          <p:nvPr/>
        </p:nvGrpSpPr>
        <p:grpSpPr bwMode="auto">
          <a:xfrm>
            <a:off x="1779429" y="5715956"/>
            <a:ext cx="5027453" cy="1318790"/>
            <a:chOff x="1020" y="2997"/>
            <a:chExt cx="2879" cy="733"/>
          </a:xfrm>
        </p:grpSpPr>
        <p:sp>
          <p:nvSpPr>
            <p:cNvPr id="47154" name="AutoShape 39"/>
            <p:cNvSpPr>
              <a:spLocks noChangeArrowheads="1"/>
            </p:cNvSpPr>
            <p:nvPr/>
          </p:nvSpPr>
          <p:spPr bwMode="auto">
            <a:xfrm>
              <a:off x="1020" y="2997"/>
              <a:ext cx="2879" cy="505"/>
            </a:xfrm>
            <a:prstGeom prst="roundRect">
              <a:avLst>
                <a:gd name="adj" fmla="val 194"/>
              </a:avLst>
            </a:prstGeom>
            <a:solidFill>
              <a:srgbClr val="FFFFFF"/>
            </a:solidFill>
            <a:ln w="9525">
              <a:noFill/>
              <a:round/>
              <a:headEnd/>
              <a:tailEnd/>
            </a:ln>
          </p:spPr>
          <p:txBody>
            <a:bodyPr wrap="none" anchor="ctr"/>
            <a:lstStyle/>
            <a:p>
              <a:endParaRPr lang="zh-CN" altLang="en-US">
                <a:latin typeface="微软雅黑" pitchFamily="34" charset="-122"/>
                <a:ea typeface="微软雅黑" pitchFamily="34" charset="-122"/>
              </a:endParaRPr>
            </a:p>
          </p:txBody>
        </p:sp>
        <p:sp>
          <p:nvSpPr>
            <p:cNvPr id="47155" name="Text Box 40"/>
            <p:cNvSpPr txBox="1">
              <a:spLocks noChangeArrowheads="1"/>
            </p:cNvSpPr>
            <p:nvPr/>
          </p:nvSpPr>
          <p:spPr bwMode="auto">
            <a:xfrm>
              <a:off x="1020" y="2997"/>
              <a:ext cx="2879" cy="733"/>
            </a:xfrm>
            <a:prstGeom prst="rect">
              <a:avLst/>
            </a:prstGeom>
            <a:noFill/>
            <a:ln w="9525">
              <a:noFill/>
              <a:miter lim="800000"/>
              <a:headEnd/>
              <a:tailEnd/>
            </a:ln>
          </p:spPr>
          <p:txBody>
            <a:bodyPr lIns="90000" tIns="46800" rIns="90000" bIns="46800">
              <a:spAutoFit/>
            </a:bodyPr>
            <a:lstStyle/>
            <a:p>
              <a:pPr>
                <a:lnSpc>
                  <a:spcPct val="97000"/>
                </a:lnSpc>
                <a:buClr>
                  <a:srgbClr val="000066"/>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endParaRPr lang="en-GB" altLang="zh-CN" sz="1600" dirty="0">
                <a:solidFill>
                  <a:srgbClr val="000066"/>
                </a:solidFill>
                <a:latin typeface="微软雅黑" pitchFamily="34" charset="-122"/>
                <a:ea typeface="微软雅黑" pitchFamily="34" charset="-122"/>
              </a:endParaRPr>
            </a:p>
            <a:p>
              <a:pPr>
                <a:buClr>
                  <a:srgbClr val="000066"/>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err="1">
                  <a:solidFill>
                    <a:srgbClr val="000066"/>
                  </a:solidFill>
                  <a:latin typeface="微软雅黑" pitchFamily="34" charset="-122"/>
                  <a:ea typeface="微软雅黑" pitchFamily="34" charset="-122"/>
                </a:rPr>
                <a:t>NetContinuum</a:t>
              </a:r>
              <a:endParaRPr lang="en-GB" altLang="zh-CN" sz="1600" dirty="0">
                <a:solidFill>
                  <a:srgbClr val="000066"/>
                </a:solidFill>
                <a:latin typeface="微软雅黑" pitchFamily="34" charset="-122"/>
                <a:ea typeface="微软雅黑" pitchFamily="34" charset="-122"/>
              </a:endParaRPr>
            </a:p>
            <a:p>
              <a:pPr>
                <a:buClr>
                  <a:srgbClr val="000066"/>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000066"/>
                  </a:solidFill>
                  <a:latin typeface="微软雅黑" pitchFamily="34" charset="-122"/>
                  <a:ea typeface="微软雅黑" pitchFamily="34" charset="-122"/>
                </a:rPr>
                <a:t>Application Security Gateway</a:t>
              </a:r>
            </a:p>
            <a:p>
              <a:pPr>
                <a:buClr>
                  <a:srgbClr val="000066"/>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endParaRPr lang="en-GB" altLang="zh-CN" sz="1600" dirty="0">
                <a:solidFill>
                  <a:srgbClr val="000066"/>
                </a:solidFill>
                <a:latin typeface="微软雅黑" pitchFamily="34" charset="-122"/>
                <a:ea typeface="微软雅黑" pitchFamily="34" charset="-122"/>
              </a:endParaRPr>
            </a:p>
            <a:p>
              <a:pPr>
                <a:buClr>
                  <a:srgbClr val="000066"/>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endParaRPr lang="en-GB" altLang="zh-CN" sz="1600" dirty="0">
                <a:solidFill>
                  <a:srgbClr val="000066"/>
                </a:solidFill>
                <a:latin typeface="微软雅黑" pitchFamily="34" charset="-122"/>
                <a:ea typeface="微软雅黑" pitchFamily="34" charset="-122"/>
              </a:endParaRPr>
            </a:p>
          </p:txBody>
        </p:sp>
      </p:grpSp>
      <p:sp>
        <p:nvSpPr>
          <p:cNvPr id="47117" name="AutoShape 41"/>
          <p:cNvSpPr>
            <a:spLocks noChangeArrowheads="1"/>
          </p:cNvSpPr>
          <p:nvPr/>
        </p:nvSpPr>
        <p:spPr bwMode="auto">
          <a:xfrm>
            <a:off x="1952308" y="3364442"/>
            <a:ext cx="3001804" cy="1388957"/>
          </a:xfrm>
          <a:prstGeom prst="roundRect">
            <a:avLst>
              <a:gd name="adj" fmla="val 125"/>
            </a:avLst>
          </a:prstGeom>
          <a:solidFill>
            <a:srgbClr val="FFFFFF"/>
          </a:solidFill>
          <a:ln w="9525">
            <a:no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47118" name="Text Box 42"/>
          <p:cNvSpPr txBox="1">
            <a:spLocks noChangeArrowheads="1"/>
          </p:cNvSpPr>
          <p:nvPr/>
        </p:nvSpPr>
        <p:spPr bwMode="auto">
          <a:xfrm>
            <a:off x="1983854" y="2904778"/>
            <a:ext cx="3604146" cy="1429774"/>
          </a:xfrm>
          <a:prstGeom prst="rect">
            <a:avLst/>
          </a:prstGeom>
          <a:noFill/>
          <a:ln w="9525">
            <a:noFill/>
            <a:miter lim="800000"/>
            <a:headEnd/>
            <a:tailEnd/>
          </a:ln>
        </p:spPr>
        <p:txBody>
          <a:bodyPr wrap="square" lIns="100278" tIns="52145" rIns="100278" bIns="52145">
            <a:spAutoFit/>
          </a:bodyPr>
          <a:lstStyle/>
          <a:p>
            <a:pPr>
              <a:lnSpc>
                <a:spcPct val="97000"/>
              </a:lnSpc>
              <a:spcAft>
                <a:spcPts val="780"/>
              </a:spcAft>
              <a:buClr>
                <a:srgbClr val="348238"/>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dirty="0">
                <a:solidFill>
                  <a:srgbClr val="348238"/>
                </a:solidFill>
                <a:latin typeface="微软雅黑" pitchFamily="34" charset="-122"/>
                <a:ea typeface="微软雅黑" pitchFamily="34" charset="-122"/>
              </a:rPr>
              <a:t>What Users See</a:t>
            </a:r>
          </a:p>
          <a:p>
            <a:pPr>
              <a:buClr>
                <a:srgbClr val="348238"/>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dirty="0">
                <a:solidFill>
                  <a:srgbClr val="348238"/>
                </a:solidFill>
                <a:latin typeface="微软雅黑" pitchFamily="34" charset="-122"/>
                <a:ea typeface="微软雅黑" pitchFamily="34" charset="-122"/>
              </a:rPr>
              <a:t>www.acme.com</a:t>
            </a:r>
            <a:r>
              <a:rPr lang="en-GB" altLang="zh-CN" dirty="0">
                <a:latin typeface="微软雅黑" pitchFamily="34" charset="-122"/>
                <a:ea typeface="微软雅黑" pitchFamily="34" charset="-122"/>
              </a:rPr>
              <a:t>/finance</a:t>
            </a:r>
          </a:p>
          <a:p>
            <a:pPr>
              <a:buClr>
                <a:srgbClr val="348238"/>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dirty="0">
                <a:solidFill>
                  <a:srgbClr val="348238"/>
                </a:solidFill>
                <a:latin typeface="微软雅黑" pitchFamily="34" charset="-122"/>
                <a:ea typeface="微软雅黑" pitchFamily="34" charset="-122"/>
              </a:rPr>
              <a:t>www.acme.com</a:t>
            </a:r>
            <a:r>
              <a:rPr lang="en-GB" altLang="zh-CN" dirty="0">
                <a:latin typeface="微软雅黑" pitchFamily="34" charset="-122"/>
                <a:ea typeface="微软雅黑" pitchFamily="34" charset="-122"/>
              </a:rPr>
              <a:t>/partners</a:t>
            </a:r>
          </a:p>
          <a:p>
            <a:pPr>
              <a:buClr>
                <a:srgbClr val="348238"/>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dirty="0">
                <a:solidFill>
                  <a:srgbClr val="348238"/>
                </a:solidFill>
                <a:latin typeface="微软雅黑" pitchFamily="34" charset="-122"/>
                <a:ea typeface="微软雅黑" pitchFamily="34" charset="-122"/>
              </a:rPr>
              <a:t>www.acme.com</a:t>
            </a:r>
            <a:r>
              <a:rPr lang="en-GB" altLang="zh-CN" dirty="0">
                <a:latin typeface="微软雅黑" pitchFamily="34" charset="-122"/>
                <a:ea typeface="微软雅黑" pitchFamily="34" charset="-122"/>
              </a:rPr>
              <a:t>/login</a:t>
            </a:r>
          </a:p>
        </p:txBody>
      </p:sp>
      <p:sp>
        <p:nvSpPr>
          <p:cNvPr id="47119" name="Line 43"/>
          <p:cNvSpPr>
            <a:spLocks noChangeShapeType="1"/>
          </p:cNvSpPr>
          <p:nvPr/>
        </p:nvSpPr>
        <p:spPr bwMode="auto">
          <a:xfrm flipH="1">
            <a:off x="1143795" y="5264362"/>
            <a:ext cx="1720056" cy="1800"/>
          </a:xfrm>
          <a:prstGeom prst="line">
            <a:avLst/>
          </a:prstGeom>
          <a:noFill/>
          <a:ln w="28440">
            <a:solidFill>
              <a:srgbClr val="348238"/>
            </a:solidFill>
            <a:round/>
            <a:headEnd type="triangle" w="med" len="me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pic>
        <p:nvPicPr>
          <p:cNvPr id="47120" name="Picture 44"/>
          <p:cNvPicPr>
            <a:picLocks noChangeAspect="1" noChangeArrowheads="1"/>
          </p:cNvPicPr>
          <p:nvPr/>
        </p:nvPicPr>
        <p:blipFill>
          <a:blip r:embed="rId7" cstate="print"/>
          <a:srcRect/>
          <a:stretch>
            <a:fillRect/>
          </a:stretch>
        </p:blipFill>
        <p:spPr bwMode="auto">
          <a:xfrm>
            <a:off x="2837657" y="4776788"/>
            <a:ext cx="2814955" cy="1070504"/>
          </a:xfrm>
          <a:prstGeom prst="rect">
            <a:avLst/>
          </a:prstGeom>
          <a:noFill/>
          <a:ln w="9525">
            <a:noFill/>
            <a:miter lim="800000"/>
            <a:headEnd/>
            <a:tailEnd/>
          </a:ln>
        </p:spPr>
      </p:pic>
      <p:grpSp>
        <p:nvGrpSpPr>
          <p:cNvPr id="6" name="Group 45"/>
          <p:cNvGrpSpPr>
            <a:grpSpLocks/>
          </p:cNvGrpSpPr>
          <p:nvPr/>
        </p:nvGrpSpPr>
        <p:grpSpPr bwMode="auto">
          <a:xfrm>
            <a:off x="5687537" y="2664566"/>
            <a:ext cx="4370863" cy="4506913"/>
            <a:chOff x="3257" y="1456"/>
            <a:chExt cx="2503" cy="2505"/>
          </a:xfrm>
        </p:grpSpPr>
        <p:pic>
          <p:nvPicPr>
            <p:cNvPr id="47144" name="Picture 46"/>
            <p:cNvPicPr>
              <a:picLocks noChangeAspect="1" noChangeArrowheads="1"/>
            </p:cNvPicPr>
            <p:nvPr/>
          </p:nvPicPr>
          <p:blipFill>
            <a:blip r:embed="rId8" cstate="print"/>
            <a:srcRect l="5324"/>
            <a:stretch>
              <a:fillRect/>
            </a:stretch>
          </p:blipFill>
          <p:spPr bwMode="auto">
            <a:xfrm>
              <a:off x="4326" y="1723"/>
              <a:ext cx="639" cy="621"/>
            </a:xfrm>
            <a:prstGeom prst="rect">
              <a:avLst/>
            </a:prstGeom>
            <a:noFill/>
            <a:ln w="9525">
              <a:noFill/>
              <a:miter lim="800000"/>
              <a:headEnd/>
              <a:tailEnd/>
            </a:ln>
          </p:spPr>
        </p:pic>
        <p:pic>
          <p:nvPicPr>
            <p:cNvPr id="47145" name="Picture 47"/>
            <p:cNvPicPr>
              <a:picLocks noChangeAspect="1" noChangeArrowheads="1"/>
            </p:cNvPicPr>
            <p:nvPr/>
          </p:nvPicPr>
          <p:blipFill>
            <a:blip r:embed="rId9" cstate="print"/>
            <a:srcRect b="24326"/>
            <a:stretch>
              <a:fillRect/>
            </a:stretch>
          </p:blipFill>
          <p:spPr bwMode="auto">
            <a:xfrm>
              <a:off x="4349" y="2559"/>
              <a:ext cx="683" cy="436"/>
            </a:xfrm>
            <a:prstGeom prst="rect">
              <a:avLst/>
            </a:prstGeom>
            <a:noFill/>
            <a:ln w="9525">
              <a:noFill/>
              <a:miter lim="800000"/>
              <a:headEnd/>
              <a:tailEnd/>
            </a:ln>
          </p:spPr>
        </p:pic>
        <p:pic>
          <p:nvPicPr>
            <p:cNvPr id="47146" name="Picture 48"/>
            <p:cNvPicPr>
              <a:picLocks noChangeAspect="1" noChangeArrowheads="1"/>
            </p:cNvPicPr>
            <p:nvPr/>
          </p:nvPicPr>
          <p:blipFill>
            <a:blip r:embed="rId8" cstate="print"/>
            <a:srcRect l="5324"/>
            <a:stretch>
              <a:fillRect/>
            </a:stretch>
          </p:blipFill>
          <p:spPr bwMode="auto">
            <a:xfrm>
              <a:off x="4340" y="3251"/>
              <a:ext cx="639" cy="621"/>
            </a:xfrm>
            <a:prstGeom prst="rect">
              <a:avLst/>
            </a:prstGeom>
            <a:noFill/>
            <a:ln w="9525">
              <a:noFill/>
              <a:miter lim="800000"/>
              <a:headEnd/>
              <a:tailEnd/>
            </a:ln>
          </p:spPr>
        </p:pic>
        <p:sp>
          <p:nvSpPr>
            <p:cNvPr id="47147" name="Text Box 49"/>
            <p:cNvSpPr txBox="1">
              <a:spLocks noChangeArrowheads="1"/>
            </p:cNvSpPr>
            <p:nvPr/>
          </p:nvSpPr>
          <p:spPr bwMode="auto">
            <a:xfrm>
              <a:off x="4315" y="2219"/>
              <a:ext cx="1424" cy="188"/>
            </a:xfrm>
            <a:prstGeom prst="rect">
              <a:avLst/>
            </a:prstGeom>
            <a:noFill/>
            <a:ln w="9525">
              <a:noFill/>
              <a:miter lim="800000"/>
              <a:headEnd/>
              <a:tailEnd/>
            </a:ln>
          </p:spPr>
          <p:txBody>
            <a:bodyPr lIns="90000" tIns="46800" rIns="90000" bIns="46800">
              <a:spAutoFit/>
            </a:bodyPr>
            <a:lstStyle/>
            <a:p>
              <a:pPr>
                <a:lnSpc>
                  <a:spcPct val="97000"/>
                </a:lnSpc>
                <a:buClr>
                  <a:srgbClr val="99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990000"/>
                  </a:solidFill>
                  <a:latin typeface="微软雅黑" pitchFamily="34" charset="-122"/>
                  <a:ea typeface="微软雅黑" pitchFamily="34" charset="-122"/>
                </a:rPr>
                <a:t>sap.acme.com/</a:t>
              </a:r>
              <a:r>
                <a:rPr lang="en-GB" altLang="zh-CN" sz="1600" dirty="0" err="1">
                  <a:solidFill>
                    <a:srgbClr val="990000"/>
                  </a:solidFill>
                  <a:latin typeface="微软雅黑" pitchFamily="34" charset="-122"/>
                  <a:ea typeface="微软雅黑" pitchFamily="34" charset="-122"/>
                </a:rPr>
                <a:t>hq</a:t>
              </a:r>
              <a:endParaRPr lang="en-GB" altLang="zh-CN" sz="1600" dirty="0">
                <a:solidFill>
                  <a:srgbClr val="990000"/>
                </a:solidFill>
                <a:latin typeface="微软雅黑" pitchFamily="34" charset="-122"/>
                <a:ea typeface="微软雅黑" pitchFamily="34" charset="-122"/>
              </a:endParaRPr>
            </a:p>
          </p:txBody>
        </p:sp>
        <p:sp>
          <p:nvSpPr>
            <p:cNvPr id="47148" name="Text Box 50"/>
            <p:cNvSpPr txBox="1">
              <a:spLocks noChangeArrowheads="1"/>
            </p:cNvSpPr>
            <p:nvPr/>
          </p:nvSpPr>
          <p:spPr bwMode="auto">
            <a:xfrm>
              <a:off x="4323" y="2989"/>
              <a:ext cx="1392" cy="318"/>
            </a:xfrm>
            <a:prstGeom prst="rect">
              <a:avLst/>
            </a:prstGeom>
            <a:noFill/>
            <a:ln w="9525">
              <a:noFill/>
              <a:miter lim="800000"/>
              <a:headEnd/>
              <a:tailEnd/>
            </a:ln>
          </p:spPr>
          <p:txBody>
            <a:bodyPr lIns="90000" tIns="46800" rIns="90000" bIns="46800">
              <a:spAutoFit/>
            </a:bodyPr>
            <a:lstStyle/>
            <a:p>
              <a:pPr>
                <a:lnSpc>
                  <a:spcPct val="97000"/>
                </a:lnSpc>
                <a:buClr>
                  <a:srgbClr val="80008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800080"/>
                  </a:solidFill>
                  <a:latin typeface="微软雅黑" pitchFamily="34" charset="-122"/>
                  <a:ea typeface="微软雅黑" pitchFamily="34" charset="-122"/>
                </a:rPr>
                <a:t>partners.acmecorp.com</a:t>
              </a:r>
            </a:p>
          </p:txBody>
        </p:sp>
        <p:sp>
          <p:nvSpPr>
            <p:cNvPr id="47149" name="Text Box 51"/>
            <p:cNvSpPr txBox="1">
              <a:spLocks noChangeArrowheads="1"/>
            </p:cNvSpPr>
            <p:nvPr/>
          </p:nvSpPr>
          <p:spPr bwMode="auto">
            <a:xfrm>
              <a:off x="4320" y="3416"/>
              <a:ext cx="1440" cy="545"/>
            </a:xfrm>
            <a:prstGeom prst="rect">
              <a:avLst/>
            </a:prstGeom>
            <a:noFill/>
            <a:ln w="9525">
              <a:noFill/>
              <a:miter lim="800000"/>
              <a:headEnd/>
              <a:tailEnd/>
            </a:ln>
          </p:spPr>
          <p:txBody>
            <a:bodyPr lIns="90000" tIns="46800" rIns="90000" bIns="46800">
              <a:spAutoFit/>
            </a:bodyPr>
            <a:lstStyle/>
            <a:p>
              <a:pPr>
                <a:lnSpc>
                  <a:spcPct val="90000"/>
                </a:lnSpc>
                <a:buClr>
                  <a:srgbClr val="333399"/>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333399"/>
                  </a:solidFill>
                  <a:latin typeface="微软雅黑" pitchFamily="34" charset="-122"/>
                  <a:ea typeface="微软雅黑" pitchFamily="34" charset="-122"/>
                </a:rPr>
                <a:t>www.acme.com/exec/obidos/subst/home/home.html/104-5601216-1952704</a:t>
              </a:r>
            </a:p>
          </p:txBody>
        </p:sp>
        <p:sp>
          <p:nvSpPr>
            <p:cNvPr id="47150" name="Text Box 52"/>
            <p:cNvSpPr txBox="1">
              <a:spLocks noChangeArrowheads="1"/>
            </p:cNvSpPr>
            <p:nvPr/>
          </p:nvSpPr>
          <p:spPr bwMode="auto">
            <a:xfrm>
              <a:off x="4128" y="1456"/>
              <a:ext cx="1584" cy="218"/>
            </a:xfrm>
            <a:prstGeom prst="rect">
              <a:avLst/>
            </a:prstGeom>
            <a:noFill/>
            <a:ln w="9525">
              <a:noFill/>
              <a:miter lim="800000"/>
              <a:headEnd/>
              <a:tailEnd/>
            </a:ln>
          </p:spPr>
          <p:txBody>
            <a:bodyPr lIns="90000" tIns="46800" rIns="90000" bIns="46800">
              <a:spAutoFit/>
            </a:bodyPr>
            <a:lstStyle/>
            <a:p>
              <a:pPr>
                <a:lnSpc>
                  <a:spcPct val="97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dirty="0">
                  <a:latin typeface="微软雅黑" pitchFamily="34" charset="-122"/>
                  <a:ea typeface="微软雅黑" pitchFamily="34" charset="-122"/>
                </a:rPr>
                <a:t>Internal Addresses</a:t>
              </a:r>
            </a:p>
          </p:txBody>
        </p:sp>
        <p:sp>
          <p:nvSpPr>
            <p:cNvPr id="47151" name="Line 53"/>
            <p:cNvSpPr>
              <a:spLocks noChangeShapeType="1"/>
            </p:cNvSpPr>
            <p:nvPr/>
          </p:nvSpPr>
          <p:spPr bwMode="auto">
            <a:xfrm flipV="1">
              <a:off x="3257" y="2326"/>
              <a:ext cx="1008" cy="407"/>
            </a:xfrm>
            <a:prstGeom prst="line">
              <a:avLst/>
            </a:prstGeom>
            <a:noFill/>
            <a:ln w="28440">
              <a:solidFill>
                <a:srgbClr val="990000"/>
              </a:solidFill>
              <a:round/>
              <a:headEnd type="triangle" w="med" len="med"/>
              <a:tailEnd type="triangle" w="med" len="med"/>
            </a:ln>
          </p:spPr>
          <p:txBody>
            <a:bodyPr/>
            <a:lstStyle/>
            <a:p>
              <a:endParaRPr lang="zh-CN" altLang="en-US">
                <a:latin typeface="微软雅黑" pitchFamily="34" charset="-122"/>
                <a:ea typeface="微软雅黑" pitchFamily="34" charset="-122"/>
              </a:endParaRPr>
            </a:p>
          </p:txBody>
        </p:sp>
        <p:sp>
          <p:nvSpPr>
            <p:cNvPr id="47152" name="Line 54"/>
            <p:cNvSpPr>
              <a:spLocks noChangeShapeType="1"/>
            </p:cNvSpPr>
            <p:nvPr/>
          </p:nvSpPr>
          <p:spPr bwMode="auto">
            <a:xfrm>
              <a:off x="3257" y="2835"/>
              <a:ext cx="1056" cy="1"/>
            </a:xfrm>
            <a:prstGeom prst="line">
              <a:avLst/>
            </a:prstGeom>
            <a:noFill/>
            <a:ln w="28440">
              <a:solidFill>
                <a:srgbClr val="800080"/>
              </a:solidFill>
              <a:round/>
              <a:headEnd type="triangle" w="med" len="med"/>
              <a:tailEnd type="triangle" w="med" len="med"/>
            </a:ln>
          </p:spPr>
          <p:txBody>
            <a:bodyPr/>
            <a:lstStyle/>
            <a:p>
              <a:endParaRPr lang="zh-CN" altLang="en-US">
                <a:latin typeface="微软雅黑" pitchFamily="34" charset="-122"/>
                <a:ea typeface="微软雅黑" pitchFamily="34" charset="-122"/>
              </a:endParaRPr>
            </a:p>
          </p:txBody>
        </p:sp>
        <p:sp>
          <p:nvSpPr>
            <p:cNvPr id="47153" name="Line 55"/>
            <p:cNvSpPr>
              <a:spLocks noChangeShapeType="1"/>
            </p:cNvSpPr>
            <p:nvPr/>
          </p:nvSpPr>
          <p:spPr bwMode="auto">
            <a:xfrm>
              <a:off x="3257" y="2923"/>
              <a:ext cx="1056" cy="484"/>
            </a:xfrm>
            <a:prstGeom prst="line">
              <a:avLst/>
            </a:prstGeom>
            <a:noFill/>
            <a:ln w="28440">
              <a:solidFill>
                <a:srgbClr val="333399"/>
              </a:solidFill>
              <a:round/>
              <a:headEnd type="triangle" w="med" len="med"/>
              <a:tailEnd type="triangle" w="med" len="med"/>
            </a:ln>
          </p:spPr>
          <p:txBody>
            <a:bodyPr/>
            <a:lstStyle/>
            <a:p>
              <a:endParaRPr lang="zh-CN" altLang="en-US">
                <a:latin typeface="微软雅黑" pitchFamily="34" charset="-122"/>
                <a:ea typeface="微软雅黑" pitchFamily="34" charset="-122"/>
              </a:endParaRPr>
            </a:p>
          </p:txBody>
        </p:sp>
      </p:grpSp>
      <p:sp>
        <p:nvSpPr>
          <p:cNvPr id="47122" name="Oval 57"/>
          <p:cNvSpPr>
            <a:spLocks noChangeArrowheads="1"/>
          </p:cNvSpPr>
          <p:nvPr/>
        </p:nvSpPr>
        <p:spPr bwMode="auto">
          <a:xfrm>
            <a:off x="251460" y="1741594"/>
            <a:ext cx="1657192" cy="1739795"/>
          </a:xfrm>
          <a:prstGeom prst="ellipse">
            <a:avLst/>
          </a:prstGeom>
          <a:noFill/>
          <a:ln w="91440">
            <a:solidFill>
              <a:srgbClr val="000000"/>
            </a:solid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47125" name="Rectangle 4"/>
          <p:cNvSpPr>
            <a:spLocks noChangeArrowheads="1"/>
          </p:cNvSpPr>
          <p:nvPr/>
        </p:nvSpPr>
        <p:spPr bwMode="auto">
          <a:xfrm>
            <a:off x="1824039" y="1272933"/>
            <a:ext cx="5200876" cy="1264815"/>
          </a:xfrm>
          <a:prstGeom prst="rect">
            <a:avLst/>
          </a:prstGeom>
          <a:noFill/>
          <a:ln w="9525" algn="ctr">
            <a:noFill/>
            <a:miter lim="800000"/>
            <a:headEnd/>
            <a:tailEnd/>
          </a:ln>
        </p:spPr>
        <p:txBody>
          <a:bodyPr lIns="101882" tIns="50941" rIns="101882" bIns="50941" anchor="ctr"/>
          <a:lstStyle/>
          <a:p>
            <a:r>
              <a:rPr lang="zh-CN" altLang="en-US" sz="3900" dirty="0">
                <a:latin typeface="微软雅黑" pitchFamily="34" charset="-122"/>
                <a:ea typeface="微软雅黑" pitchFamily="34" charset="-122"/>
              </a:rPr>
              <a:t>控制</a:t>
            </a:r>
            <a:endParaRPr lang="en-GB" altLang="zh-CN" sz="3900" dirty="0">
              <a:latin typeface="微软雅黑" pitchFamily="34" charset="-122"/>
              <a:ea typeface="微软雅黑" pitchFamily="34" charset="-122"/>
            </a:endParaRPr>
          </a:p>
        </p:txBody>
      </p:sp>
      <p:grpSp>
        <p:nvGrpSpPr>
          <p:cNvPr id="7" name="Group 24"/>
          <p:cNvGrpSpPr>
            <a:grpSpLocks/>
          </p:cNvGrpSpPr>
          <p:nvPr/>
        </p:nvGrpSpPr>
        <p:grpSpPr bwMode="auto">
          <a:xfrm>
            <a:off x="8329612" y="6477000"/>
            <a:ext cx="721202" cy="358035"/>
            <a:chOff x="4659" y="3409"/>
            <a:chExt cx="413" cy="199"/>
          </a:xfrm>
        </p:grpSpPr>
        <p:pic>
          <p:nvPicPr>
            <p:cNvPr id="47140" name="Picture 25"/>
            <p:cNvPicPr>
              <a:picLocks noChangeAspect="1" noChangeArrowheads="1"/>
            </p:cNvPicPr>
            <p:nvPr/>
          </p:nvPicPr>
          <p:blipFill>
            <a:blip r:embed="rId3" cstate="print"/>
            <a:srcRect/>
            <a:stretch>
              <a:fillRect/>
            </a:stretch>
          </p:blipFill>
          <p:spPr bwMode="auto">
            <a:xfrm>
              <a:off x="4822" y="3483"/>
              <a:ext cx="252" cy="127"/>
            </a:xfrm>
            <a:prstGeom prst="rect">
              <a:avLst/>
            </a:prstGeom>
            <a:noFill/>
            <a:ln w="9525">
              <a:noFill/>
              <a:miter lim="800000"/>
              <a:headEnd/>
              <a:tailEnd/>
            </a:ln>
          </p:spPr>
        </p:pic>
        <p:grpSp>
          <p:nvGrpSpPr>
            <p:cNvPr id="8" name="Group 26"/>
            <p:cNvGrpSpPr>
              <a:grpSpLocks/>
            </p:cNvGrpSpPr>
            <p:nvPr/>
          </p:nvGrpSpPr>
          <p:grpSpPr bwMode="auto">
            <a:xfrm>
              <a:off x="4659" y="3409"/>
              <a:ext cx="206" cy="197"/>
              <a:chOff x="4659" y="3409"/>
              <a:chExt cx="206" cy="197"/>
            </a:xfrm>
          </p:grpSpPr>
          <p:sp>
            <p:nvSpPr>
              <p:cNvPr id="47142" name="Freeform 27"/>
              <p:cNvSpPr>
                <a:spLocks noChangeArrowheads="1"/>
              </p:cNvSpPr>
              <p:nvPr/>
            </p:nvSpPr>
            <p:spPr bwMode="auto">
              <a:xfrm>
                <a:off x="4659" y="3409"/>
                <a:ext cx="207" cy="198"/>
              </a:xfrm>
              <a:custGeom>
                <a:avLst/>
                <a:gdLst>
                  <a:gd name="T0" fmla="*/ 0 w 912"/>
                  <a:gd name="T1" fmla="*/ 0 h 874"/>
                  <a:gd name="T2" fmla="*/ 0 w 912"/>
                  <a:gd name="T3" fmla="*/ 0 h 874"/>
                  <a:gd name="T4" fmla="*/ 0 w 912"/>
                  <a:gd name="T5" fmla="*/ 0 h 874"/>
                  <a:gd name="T6" fmla="*/ 0 w 912"/>
                  <a:gd name="T7" fmla="*/ 0 h 874"/>
                  <a:gd name="T8" fmla="*/ 0 w 912"/>
                  <a:gd name="T9" fmla="*/ 0 h 874"/>
                  <a:gd name="T10" fmla="*/ 0 w 912"/>
                  <a:gd name="T11" fmla="*/ 0 h 874"/>
                  <a:gd name="T12" fmla="*/ 0 w 912"/>
                  <a:gd name="T13" fmla="*/ 0 h 874"/>
                  <a:gd name="T14" fmla="*/ 0 w 912"/>
                  <a:gd name="T15" fmla="*/ 0 h 874"/>
                  <a:gd name="T16" fmla="*/ 0 60000 65536"/>
                  <a:gd name="T17" fmla="*/ 0 60000 65536"/>
                  <a:gd name="T18" fmla="*/ 0 60000 65536"/>
                  <a:gd name="T19" fmla="*/ 0 60000 65536"/>
                  <a:gd name="T20" fmla="*/ 0 60000 65536"/>
                  <a:gd name="T21" fmla="*/ 0 60000 65536"/>
                  <a:gd name="T22" fmla="*/ 0 60000 65536"/>
                  <a:gd name="T23" fmla="*/ 0 60000 65536"/>
                  <a:gd name="T24" fmla="*/ 0 w 912"/>
                  <a:gd name="T25" fmla="*/ 0 h 874"/>
                  <a:gd name="T26" fmla="*/ 912 w 912"/>
                  <a:gd name="T27" fmla="*/ 874 h 8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2" h="874">
                    <a:moveTo>
                      <a:pt x="455" y="0"/>
                    </a:moveTo>
                    <a:cubicBezTo>
                      <a:pt x="206" y="0"/>
                      <a:pt x="0" y="41"/>
                      <a:pt x="0" y="89"/>
                    </a:cubicBezTo>
                    <a:lnTo>
                      <a:pt x="0" y="784"/>
                    </a:lnTo>
                    <a:cubicBezTo>
                      <a:pt x="0" y="832"/>
                      <a:pt x="206" y="873"/>
                      <a:pt x="455" y="873"/>
                    </a:cubicBezTo>
                    <a:cubicBezTo>
                      <a:pt x="703" y="873"/>
                      <a:pt x="911" y="832"/>
                      <a:pt x="911" y="784"/>
                    </a:cubicBezTo>
                    <a:lnTo>
                      <a:pt x="911" y="89"/>
                    </a:lnTo>
                    <a:cubicBezTo>
                      <a:pt x="911" y="41"/>
                      <a:pt x="703" y="0"/>
                      <a:pt x="455"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sp>
            <p:nvSpPr>
              <p:cNvPr id="47143" name="Freeform 28"/>
              <p:cNvSpPr>
                <a:spLocks noChangeArrowheads="1"/>
              </p:cNvSpPr>
              <p:nvPr/>
            </p:nvSpPr>
            <p:spPr bwMode="auto">
              <a:xfrm>
                <a:off x="4659" y="3409"/>
                <a:ext cx="207" cy="41"/>
              </a:xfrm>
              <a:custGeom>
                <a:avLst/>
                <a:gdLst>
                  <a:gd name="T0" fmla="*/ 0 w 912"/>
                  <a:gd name="T1" fmla="*/ 0 h 180"/>
                  <a:gd name="T2" fmla="*/ 0 w 912"/>
                  <a:gd name="T3" fmla="*/ 0 h 180"/>
                  <a:gd name="T4" fmla="*/ 0 w 912"/>
                  <a:gd name="T5" fmla="*/ 0 h 180"/>
                  <a:gd name="T6" fmla="*/ 0 w 912"/>
                  <a:gd name="T7" fmla="*/ 0 h 180"/>
                  <a:gd name="T8" fmla="*/ 0 w 912"/>
                  <a:gd name="T9" fmla="*/ 0 h 180"/>
                  <a:gd name="T10" fmla="*/ 0 w 912"/>
                  <a:gd name="T11" fmla="*/ 0 h 180"/>
                  <a:gd name="T12" fmla="*/ 0 60000 65536"/>
                  <a:gd name="T13" fmla="*/ 0 60000 65536"/>
                  <a:gd name="T14" fmla="*/ 0 60000 65536"/>
                  <a:gd name="T15" fmla="*/ 0 60000 65536"/>
                  <a:gd name="T16" fmla="*/ 0 60000 65536"/>
                  <a:gd name="T17" fmla="*/ 0 60000 65536"/>
                  <a:gd name="T18" fmla="*/ 0 w 912"/>
                  <a:gd name="T19" fmla="*/ 0 h 180"/>
                  <a:gd name="T20" fmla="*/ 912 w 91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912" h="180">
                    <a:moveTo>
                      <a:pt x="455" y="0"/>
                    </a:moveTo>
                    <a:cubicBezTo>
                      <a:pt x="206" y="0"/>
                      <a:pt x="0" y="41"/>
                      <a:pt x="0" y="89"/>
                    </a:cubicBezTo>
                    <a:cubicBezTo>
                      <a:pt x="0" y="138"/>
                      <a:pt x="206" y="179"/>
                      <a:pt x="455" y="179"/>
                    </a:cubicBezTo>
                    <a:cubicBezTo>
                      <a:pt x="703" y="179"/>
                      <a:pt x="911" y="138"/>
                      <a:pt x="911" y="89"/>
                    </a:cubicBezTo>
                    <a:cubicBezTo>
                      <a:pt x="911" y="41"/>
                      <a:pt x="703" y="0"/>
                      <a:pt x="455"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grpSp>
      <p:grpSp>
        <p:nvGrpSpPr>
          <p:cNvPr id="9" name="Group 9"/>
          <p:cNvGrpSpPr>
            <a:grpSpLocks/>
          </p:cNvGrpSpPr>
          <p:nvPr/>
        </p:nvGrpSpPr>
        <p:grpSpPr bwMode="auto">
          <a:xfrm>
            <a:off x="8416925" y="5206789"/>
            <a:ext cx="721202" cy="358035"/>
            <a:chOff x="4821" y="2714"/>
            <a:chExt cx="413" cy="199"/>
          </a:xfrm>
        </p:grpSpPr>
        <p:pic>
          <p:nvPicPr>
            <p:cNvPr id="47136" name="Picture 10"/>
            <p:cNvPicPr>
              <a:picLocks noChangeAspect="1" noChangeArrowheads="1"/>
            </p:cNvPicPr>
            <p:nvPr/>
          </p:nvPicPr>
          <p:blipFill>
            <a:blip r:embed="rId3" cstate="print"/>
            <a:srcRect/>
            <a:stretch>
              <a:fillRect/>
            </a:stretch>
          </p:blipFill>
          <p:spPr bwMode="auto">
            <a:xfrm>
              <a:off x="4984" y="2788"/>
              <a:ext cx="252" cy="127"/>
            </a:xfrm>
            <a:prstGeom prst="rect">
              <a:avLst/>
            </a:prstGeom>
            <a:noFill/>
            <a:ln w="9525">
              <a:noFill/>
              <a:miter lim="800000"/>
              <a:headEnd/>
              <a:tailEnd/>
            </a:ln>
          </p:spPr>
        </p:pic>
        <p:grpSp>
          <p:nvGrpSpPr>
            <p:cNvPr id="10" name="Group 11"/>
            <p:cNvGrpSpPr>
              <a:grpSpLocks/>
            </p:cNvGrpSpPr>
            <p:nvPr/>
          </p:nvGrpSpPr>
          <p:grpSpPr bwMode="auto">
            <a:xfrm>
              <a:off x="4821" y="2714"/>
              <a:ext cx="206" cy="197"/>
              <a:chOff x="4821" y="2714"/>
              <a:chExt cx="206" cy="197"/>
            </a:xfrm>
          </p:grpSpPr>
          <p:sp>
            <p:nvSpPr>
              <p:cNvPr id="47138" name="Freeform 12"/>
              <p:cNvSpPr>
                <a:spLocks noChangeArrowheads="1"/>
              </p:cNvSpPr>
              <p:nvPr/>
            </p:nvSpPr>
            <p:spPr bwMode="auto">
              <a:xfrm>
                <a:off x="4821" y="2714"/>
                <a:ext cx="207" cy="198"/>
              </a:xfrm>
              <a:custGeom>
                <a:avLst/>
                <a:gdLst>
                  <a:gd name="T0" fmla="*/ 0 w 912"/>
                  <a:gd name="T1" fmla="*/ 0 h 875"/>
                  <a:gd name="T2" fmla="*/ 0 w 912"/>
                  <a:gd name="T3" fmla="*/ 0 h 875"/>
                  <a:gd name="T4" fmla="*/ 0 w 912"/>
                  <a:gd name="T5" fmla="*/ 0 h 875"/>
                  <a:gd name="T6" fmla="*/ 0 w 912"/>
                  <a:gd name="T7" fmla="*/ 0 h 875"/>
                  <a:gd name="T8" fmla="*/ 0 w 912"/>
                  <a:gd name="T9" fmla="*/ 0 h 875"/>
                  <a:gd name="T10" fmla="*/ 0 w 912"/>
                  <a:gd name="T11" fmla="*/ 0 h 875"/>
                  <a:gd name="T12" fmla="*/ 0 w 912"/>
                  <a:gd name="T13" fmla="*/ 0 h 875"/>
                  <a:gd name="T14" fmla="*/ 0 w 912"/>
                  <a:gd name="T15" fmla="*/ 0 h 875"/>
                  <a:gd name="T16" fmla="*/ 0 60000 65536"/>
                  <a:gd name="T17" fmla="*/ 0 60000 65536"/>
                  <a:gd name="T18" fmla="*/ 0 60000 65536"/>
                  <a:gd name="T19" fmla="*/ 0 60000 65536"/>
                  <a:gd name="T20" fmla="*/ 0 60000 65536"/>
                  <a:gd name="T21" fmla="*/ 0 60000 65536"/>
                  <a:gd name="T22" fmla="*/ 0 60000 65536"/>
                  <a:gd name="T23" fmla="*/ 0 60000 65536"/>
                  <a:gd name="T24" fmla="*/ 0 w 912"/>
                  <a:gd name="T25" fmla="*/ 0 h 875"/>
                  <a:gd name="T26" fmla="*/ 912 w 912"/>
                  <a:gd name="T27" fmla="*/ 875 h 8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2" h="875">
                    <a:moveTo>
                      <a:pt x="455" y="0"/>
                    </a:moveTo>
                    <a:cubicBezTo>
                      <a:pt x="206" y="0"/>
                      <a:pt x="0" y="41"/>
                      <a:pt x="0" y="90"/>
                    </a:cubicBezTo>
                    <a:lnTo>
                      <a:pt x="0" y="784"/>
                    </a:lnTo>
                    <a:cubicBezTo>
                      <a:pt x="0" y="833"/>
                      <a:pt x="206" y="874"/>
                      <a:pt x="455" y="874"/>
                    </a:cubicBezTo>
                    <a:cubicBezTo>
                      <a:pt x="704" y="874"/>
                      <a:pt x="911" y="833"/>
                      <a:pt x="911" y="784"/>
                    </a:cubicBezTo>
                    <a:lnTo>
                      <a:pt x="911" y="90"/>
                    </a:lnTo>
                    <a:cubicBezTo>
                      <a:pt x="911" y="41"/>
                      <a:pt x="704" y="0"/>
                      <a:pt x="455"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sp>
            <p:nvSpPr>
              <p:cNvPr id="47139" name="Freeform 13"/>
              <p:cNvSpPr>
                <a:spLocks noChangeArrowheads="1"/>
              </p:cNvSpPr>
              <p:nvPr/>
            </p:nvSpPr>
            <p:spPr bwMode="auto">
              <a:xfrm>
                <a:off x="4821" y="2714"/>
                <a:ext cx="207" cy="41"/>
              </a:xfrm>
              <a:custGeom>
                <a:avLst/>
                <a:gdLst>
                  <a:gd name="T0" fmla="*/ 0 w 912"/>
                  <a:gd name="T1" fmla="*/ 0 h 180"/>
                  <a:gd name="T2" fmla="*/ 0 w 912"/>
                  <a:gd name="T3" fmla="*/ 0 h 180"/>
                  <a:gd name="T4" fmla="*/ 0 w 912"/>
                  <a:gd name="T5" fmla="*/ 0 h 180"/>
                  <a:gd name="T6" fmla="*/ 0 w 912"/>
                  <a:gd name="T7" fmla="*/ 0 h 180"/>
                  <a:gd name="T8" fmla="*/ 0 w 912"/>
                  <a:gd name="T9" fmla="*/ 0 h 180"/>
                  <a:gd name="T10" fmla="*/ 0 w 912"/>
                  <a:gd name="T11" fmla="*/ 0 h 180"/>
                  <a:gd name="T12" fmla="*/ 0 60000 65536"/>
                  <a:gd name="T13" fmla="*/ 0 60000 65536"/>
                  <a:gd name="T14" fmla="*/ 0 60000 65536"/>
                  <a:gd name="T15" fmla="*/ 0 60000 65536"/>
                  <a:gd name="T16" fmla="*/ 0 60000 65536"/>
                  <a:gd name="T17" fmla="*/ 0 60000 65536"/>
                  <a:gd name="T18" fmla="*/ 0 w 912"/>
                  <a:gd name="T19" fmla="*/ 0 h 180"/>
                  <a:gd name="T20" fmla="*/ 912 w 91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912" h="180">
                    <a:moveTo>
                      <a:pt x="455" y="0"/>
                    </a:moveTo>
                    <a:cubicBezTo>
                      <a:pt x="206" y="0"/>
                      <a:pt x="0" y="41"/>
                      <a:pt x="0" y="90"/>
                    </a:cubicBezTo>
                    <a:cubicBezTo>
                      <a:pt x="0" y="139"/>
                      <a:pt x="206" y="179"/>
                      <a:pt x="455" y="179"/>
                    </a:cubicBezTo>
                    <a:cubicBezTo>
                      <a:pt x="704" y="179"/>
                      <a:pt x="911" y="139"/>
                      <a:pt x="911" y="90"/>
                    </a:cubicBezTo>
                    <a:cubicBezTo>
                      <a:pt x="911" y="41"/>
                      <a:pt x="704" y="0"/>
                      <a:pt x="455"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grpSp>
      <p:grpSp>
        <p:nvGrpSpPr>
          <p:cNvPr id="11" name="Group 16"/>
          <p:cNvGrpSpPr>
            <a:grpSpLocks/>
          </p:cNvGrpSpPr>
          <p:nvPr/>
        </p:nvGrpSpPr>
        <p:grpSpPr bwMode="auto">
          <a:xfrm>
            <a:off x="8139272" y="3693690"/>
            <a:ext cx="361473" cy="354435"/>
            <a:chOff x="4662" y="1873"/>
            <a:chExt cx="207" cy="197"/>
          </a:xfrm>
        </p:grpSpPr>
        <p:sp>
          <p:nvSpPr>
            <p:cNvPr id="47134" name="Freeform 17"/>
            <p:cNvSpPr>
              <a:spLocks noChangeArrowheads="1"/>
            </p:cNvSpPr>
            <p:nvPr/>
          </p:nvSpPr>
          <p:spPr bwMode="auto">
            <a:xfrm>
              <a:off x="4662" y="1873"/>
              <a:ext cx="208" cy="198"/>
            </a:xfrm>
            <a:custGeom>
              <a:avLst/>
              <a:gdLst>
                <a:gd name="T0" fmla="*/ 0 w 916"/>
                <a:gd name="T1" fmla="*/ 0 h 874"/>
                <a:gd name="T2" fmla="*/ 0 w 916"/>
                <a:gd name="T3" fmla="*/ 0 h 874"/>
                <a:gd name="T4" fmla="*/ 0 w 916"/>
                <a:gd name="T5" fmla="*/ 0 h 874"/>
                <a:gd name="T6" fmla="*/ 0 w 916"/>
                <a:gd name="T7" fmla="*/ 0 h 874"/>
                <a:gd name="T8" fmla="*/ 0 w 916"/>
                <a:gd name="T9" fmla="*/ 0 h 874"/>
                <a:gd name="T10" fmla="*/ 0 w 916"/>
                <a:gd name="T11" fmla="*/ 0 h 874"/>
                <a:gd name="T12" fmla="*/ 0 w 916"/>
                <a:gd name="T13" fmla="*/ 0 h 874"/>
                <a:gd name="T14" fmla="*/ 0 w 916"/>
                <a:gd name="T15" fmla="*/ 0 h 874"/>
                <a:gd name="T16" fmla="*/ 0 60000 65536"/>
                <a:gd name="T17" fmla="*/ 0 60000 65536"/>
                <a:gd name="T18" fmla="*/ 0 60000 65536"/>
                <a:gd name="T19" fmla="*/ 0 60000 65536"/>
                <a:gd name="T20" fmla="*/ 0 60000 65536"/>
                <a:gd name="T21" fmla="*/ 0 60000 65536"/>
                <a:gd name="T22" fmla="*/ 0 60000 65536"/>
                <a:gd name="T23" fmla="*/ 0 60000 65536"/>
                <a:gd name="T24" fmla="*/ 0 w 916"/>
                <a:gd name="T25" fmla="*/ 0 h 874"/>
                <a:gd name="T26" fmla="*/ 916 w 916"/>
                <a:gd name="T27" fmla="*/ 874 h 8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6" h="874">
                  <a:moveTo>
                    <a:pt x="457" y="0"/>
                  </a:moveTo>
                  <a:cubicBezTo>
                    <a:pt x="207" y="0"/>
                    <a:pt x="0" y="40"/>
                    <a:pt x="0" y="88"/>
                  </a:cubicBezTo>
                  <a:lnTo>
                    <a:pt x="0" y="784"/>
                  </a:lnTo>
                  <a:cubicBezTo>
                    <a:pt x="0" y="832"/>
                    <a:pt x="207" y="873"/>
                    <a:pt x="457" y="873"/>
                  </a:cubicBezTo>
                  <a:cubicBezTo>
                    <a:pt x="707" y="873"/>
                    <a:pt x="915" y="832"/>
                    <a:pt x="915" y="784"/>
                  </a:cubicBezTo>
                  <a:lnTo>
                    <a:pt x="915" y="88"/>
                  </a:lnTo>
                  <a:cubicBezTo>
                    <a:pt x="915" y="40"/>
                    <a:pt x="707" y="0"/>
                    <a:pt x="457"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sp>
          <p:nvSpPr>
            <p:cNvPr id="47135" name="Freeform 18"/>
            <p:cNvSpPr>
              <a:spLocks noChangeArrowheads="1"/>
            </p:cNvSpPr>
            <p:nvPr/>
          </p:nvSpPr>
          <p:spPr bwMode="auto">
            <a:xfrm>
              <a:off x="4662" y="1873"/>
              <a:ext cx="208" cy="41"/>
            </a:xfrm>
            <a:custGeom>
              <a:avLst/>
              <a:gdLst>
                <a:gd name="T0" fmla="*/ 0 w 916"/>
                <a:gd name="T1" fmla="*/ 0 h 180"/>
                <a:gd name="T2" fmla="*/ 0 w 916"/>
                <a:gd name="T3" fmla="*/ 0 h 180"/>
                <a:gd name="T4" fmla="*/ 0 w 916"/>
                <a:gd name="T5" fmla="*/ 0 h 180"/>
                <a:gd name="T6" fmla="*/ 0 w 916"/>
                <a:gd name="T7" fmla="*/ 0 h 180"/>
                <a:gd name="T8" fmla="*/ 0 w 916"/>
                <a:gd name="T9" fmla="*/ 0 h 180"/>
                <a:gd name="T10" fmla="*/ 0 w 916"/>
                <a:gd name="T11" fmla="*/ 0 h 180"/>
                <a:gd name="T12" fmla="*/ 0 60000 65536"/>
                <a:gd name="T13" fmla="*/ 0 60000 65536"/>
                <a:gd name="T14" fmla="*/ 0 60000 65536"/>
                <a:gd name="T15" fmla="*/ 0 60000 65536"/>
                <a:gd name="T16" fmla="*/ 0 60000 65536"/>
                <a:gd name="T17" fmla="*/ 0 60000 65536"/>
                <a:gd name="T18" fmla="*/ 0 w 916"/>
                <a:gd name="T19" fmla="*/ 0 h 180"/>
                <a:gd name="T20" fmla="*/ 916 w 916"/>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916" h="180">
                  <a:moveTo>
                    <a:pt x="457" y="0"/>
                  </a:moveTo>
                  <a:cubicBezTo>
                    <a:pt x="207" y="0"/>
                    <a:pt x="0" y="41"/>
                    <a:pt x="0" y="89"/>
                  </a:cubicBezTo>
                  <a:cubicBezTo>
                    <a:pt x="0" y="138"/>
                    <a:pt x="207" y="179"/>
                    <a:pt x="457" y="179"/>
                  </a:cubicBezTo>
                  <a:cubicBezTo>
                    <a:pt x="707" y="179"/>
                    <a:pt x="915" y="138"/>
                    <a:pt x="915" y="89"/>
                  </a:cubicBezTo>
                  <a:cubicBezTo>
                    <a:pt x="915" y="41"/>
                    <a:pt x="707" y="0"/>
                    <a:pt x="457"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grpSp>
        <p:nvGrpSpPr>
          <p:cNvPr id="12" name="Group 19"/>
          <p:cNvGrpSpPr>
            <a:grpSpLocks/>
          </p:cNvGrpSpPr>
          <p:nvPr/>
        </p:nvGrpSpPr>
        <p:grpSpPr bwMode="auto">
          <a:xfrm>
            <a:off x="8320882" y="3808836"/>
            <a:ext cx="721201" cy="358034"/>
            <a:chOff x="4766" y="1937"/>
            <a:chExt cx="413" cy="199"/>
          </a:xfrm>
        </p:grpSpPr>
        <p:pic>
          <p:nvPicPr>
            <p:cNvPr id="47130" name="Picture 20"/>
            <p:cNvPicPr>
              <a:picLocks noChangeAspect="1" noChangeArrowheads="1"/>
            </p:cNvPicPr>
            <p:nvPr/>
          </p:nvPicPr>
          <p:blipFill>
            <a:blip r:embed="rId3" cstate="print"/>
            <a:srcRect/>
            <a:stretch>
              <a:fillRect/>
            </a:stretch>
          </p:blipFill>
          <p:spPr bwMode="auto">
            <a:xfrm>
              <a:off x="4929" y="2011"/>
              <a:ext cx="251" cy="127"/>
            </a:xfrm>
            <a:prstGeom prst="rect">
              <a:avLst/>
            </a:prstGeom>
            <a:noFill/>
            <a:ln w="9525">
              <a:noFill/>
              <a:miter lim="800000"/>
              <a:headEnd/>
              <a:tailEnd/>
            </a:ln>
          </p:spPr>
        </p:pic>
        <p:grpSp>
          <p:nvGrpSpPr>
            <p:cNvPr id="13" name="Group 21"/>
            <p:cNvGrpSpPr>
              <a:grpSpLocks/>
            </p:cNvGrpSpPr>
            <p:nvPr/>
          </p:nvGrpSpPr>
          <p:grpSpPr bwMode="auto">
            <a:xfrm>
              <a:off x="4766" y="1937"/>
              <a:ext cx="206" cy="197"/>
              <a:chOff x="4766" y="1937"/>
              <a:chExt cx="206" cy="197"/>
            </a:xfrm>
          </p:grpSpPr>
          <p:sp>
            <p:nvSpPr>
              <p:cNvPr id="47132" name="Freeform 22"/>
              <p:cNvSpPr>
                <a:spLocks noChangeArrowheads="1"/>
              </p:cNvSpPr>
              <p:nvPr/>
            </p:nvSpPr>
            <p:spPr bwMode="auto">
              <a:xfrm>
                <a:off x="4766" y="1937"/>
                <a:ext cx="207" cy="198"/>
              </a:xfrm>
              <a:custGeom>
                <a:avLst/>
                <a:gdLst>
                  <a:gd name="T0" fmla="*/ 0 w 912"/>
                  <a:gd name="T1" fmla="*/ 0 h 874"/>
                  <a:gd name="T2" fmla="*/ 0 w 912"/>
                  <a:gd name="T3" fmla="*/ 0 h 874"/>
                  <a:gd name="T4" fmla="*/ 0 w 912"/>
                  <a:gd name="T5" fmla="*/ 0 h 874"/>
                  <a:gd name="T6" fmla="*/ 0 w 912"/>
                  <a:gd name="T7" fmla="*/ 0 h 874"/>
                  <a:gd name="T8" fmla="*/ 0 w 912"/>
                  <a:gd name="T9" fmla="*/ 0 h 874"/>
                  <a:gd name="T10" fmla="*/ 0 w 912"/>
                  <a:gd name="T11" fmla="*/ 0 h 874"/>
                  <a:gd name="T12" fmla="*/ 0 w 912"/>
                  <a:gd name="T13" fmla="*/ 0 h 874"/>
                  <a:gd name="T14" fmla="*/ 0 w 912"/>
                  <a:gd name="T15" fmla="*/ 0 h 874"/>
                  <a:gd name="T16" fmla="*/ 0 60000 65536"/>
                  <a:gd name="T17" fmla="*/ 0 60000 65536"/>
                  <a:gd name="T18" fmla="*/ 0 60000 65536"/>
                  <a:gd name="T19" fmla="*/ 0 60000 65536"/>
                  <a:gd name="T20" fmla="*/ 0 60000 65536"/>
                  <a:gd name="T21" fmla="*/ 0 60000 65536"/>
                  <a:gd name="T22" fmla="*/ 0 60000 65536"/>
                  <a:gd name="T23" fmla="*/ 0 60000 65536"/>
                  <a:gd name="T24" fmla="*/ 0 w 912"/>
                  <a:gd name="T25" fmla="*/ 0 h 874"/>
                  <a:gd name="T26" fmla="*/ 912 w 912"/>
                  <a:gd name="T27" fmla="*/ 874 h 8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2" h="874">
                    <a:moveTo>
                      <a:pt x="455" y="0"/>
                    </a:moveTo>
                    <a:cubicBezTo>
                      <a:pt x="205" y="0"/>
                      <a:pt x="0" y="41"/>
                      <a:pt x="0" y="89"/>
                    </a:cubicBezTo>
                    <a:lnTo>
                      <a:pt x="0" y="784"/>
                    </a:lnTo>
                    <a:cubicBezTo>
                      <a:pt x="0" y="832"/>
                      <a:pt x="205" y="873"/>
                      <a:pt x="455" y="873"/>
                    </a:cubicBezTo>
                    <a:cubicBezTo>
                      <a:pt x="703" y="873"/>
                      <a:pt x="911" y="832"/>
                      <a:pt x="911" y="784"/>
                    </a:cubicBezTo>
                    <a:lnTo>
                      <a:pt x="911" y="89"/>
                    </a:lnTo>
                    <a:cubicBezTo>
                      <a:pt x="911" y="41"/>
                      <a:pt x="703" y="0"/>
                      <a:pt x="455"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sp>
            <p:nvSpPr>
              <p:cNvPr id="47133" name="Freeform 23"/>
              <p:cNvSpPr>
                <a:spLocks noChangeArrowheads="1"/>
              </p:cNvSpPr>
              <p:nvPr/>
            </p:nvSpPr>
            <p:spPr bwMode="auto">
              <a:xfrm>
                <a:off x="4766" y="1937"/>
                <a:ext cx="207" cy="41"/>
              </a:xfrm>
              <a:custGeom>
                <a:avLst/>
                <a:gdLst>
                  <a:gd name="T0" fmla="*/ 0 w 912"/>
                  <a:gd name="T1" fmla="*/ 0 h 179"/>
                  <a:gd name="T2" fmla="*/ 0 w 912"/>
                  <a:gd name="T3" fmla="*/ 0 h 179"/>
                  <a:gd name="T4" fmla="*/ 0 w 912"/>
                  <a:gd name="T5" fmla="*/ 0 h 179"/>
                  <a:gd name="T6" fmla="*/ 0 w 912"/>
                  <a:gd name="T7" fmla="*/ 0 h 179"/>
                  <a:gd name="T8" fmla="*/ 0 w 912"/>
                  <a:gd name="T9" fmla="*/ 0 h 179"/>
                  <a:gd name="T10" fmla="*/ 0 w 912"/>
                  <a:gd name="T11" fmla="*/ 0 h 179"/>
                  <a:gd name="T12" fmla="*/ 0 60000 65536"/>
                  <a:gd name="T13" fmla="*/ 0 60000 65536"/>
                  <a:gd name="T14" fmla="*/ 0 60000 65536"/>
                  <a:gd name="T15" fmla="*/ 0 60000 65536"/>
                  <a:gd name="T16" fmla="*/ 0 60000 65536"/>
                  <a:gd name="T17" fmla="*/ 0 60000 65536"/>
                  <a:gd name="T18" fmla="*/ 0 w 912"/>
                  <a:gd name="T19" fmla="*/ 0 h 179"/>
                  <a:gd name="T20" fmla="*/ 912 w 912"/>
                  <a:gd name="T21" fmla="*/ 179 h 179"/>
                </a:gdLst>
                <a:ahLst/>
                <a:cxnLst>
                  <a:cxn ang="T12">
                    <a:pos x="T0" y="T1"/>
                  </a:cxn>
                  <a:cxn ang="T13">
                    <a:pos x="T2" y="T3"/>
                  </a:cxn>
                  <a:cxn ang="T14">
                    <a:pos x="T4" y="T5"/>
                  </a:cxn>
                  <a:cxn ang="T15">
                    <a:pos x="T6" y="T7"/>
                  </a:cxn>
                  <a:cxn ang="T16">
                    <a:pos x="T8" y="T9"/>
                  </a:cxn>
                  <a:cxn ang="T17">
                    <a:pos x="T10" y="T11"/>
                  </a:cxn>
                </a:cxnLst>
                <a:rect l="T18" t="T19" r="T20" b="T21"/>
                <a:pathLst>
                  <a:path w="912" h="179">
                    <a:moveTo>
                      <a:pt x="455" y="0"/>
                    </a:moveTo>
                    <a:cubicBezTo>
                      <a:pt x="205" y="0"/>
                      <a:pt x="0" y="40"/>
                      <a:pt x="0" y="88"/>
                    </a:cubicBezTo>
                    <a:cubicBezTo>
                      <a:pt x="0" y="137"/>
                      <a:pt x="205" y="178"/>
                      <a:pt x="455" y="178"/>
                    </a:cubicBezTo>
                    <a:cubicBezTo>
                      <a:pt x="703" y="178"/>
                      <a:pt x="911" y="137"/>
                      <a:pt x="911" y="88"/>
                    </a:cubicBezTo>
                    <a:cubicBezTo>
                      <a:pt x="911" y="40"/>
                      <a:pt x="703" y="0"/>
                      <a:pt x="455"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gr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ChangeArrowheads="1"/>
          </p:cNvSpPr>
          <p:nvPr/>
        </p:nvSpPr>
        <p:spPr bwMode="auto">
          <a:xfrm>
            <a:off x="445181" y="822991"/>
            <a:ext cx="9321483" cy="1264815"/>
          </a:xfrm>
          <a:prstGeom prst="rect">
            <a:avLst/>
          </a:prstGeom>
          <a:noFill/>
          <a:ln w="9525" algn="ctr">
            <a:noFill/>
            <a:miter lim="800000"/>
            <a:headEnd/>
            <a:tailEnd/>
          </a:ln>
        </p:spPr>
        <p:txBody>
          <a:bodyPr lIns="101882" tIns="50941" rIns="101882" bIns="50941" anchor="ctr"/>
          <a:lstStyle/>
          <a:p>
            <a:r>
              <a:rPr lang="zh-CN" altLang="en-US" sz="3200" dirty="0">
                <a:latin typeface="微软雅黑" pitchFamily="34" charset="-122"/>
                <a:ea typeface="微软雅黑" pitchFamily="34" charset="-122"/>
              </a:rPr>
              <a:t>虚拟化部署</a:t>
            </a:r>
            <a:endParaRPr lang="en-GB" altLang="zh-CN" sz="3200" dirty="0">
              <a:latin typeface="微软雅黑" pitchFamily="34" charset="-122"/>
              <a:ea typeface="微软雅黑" pitchFamily="34" charset="-122"/>
            </a:endParaRPr>
          </a:p>
        </p:txBody>
      </p:sp>
      <p:sp>
        <p:nvSpPr>
          <p:cNvPr id="48133" name="Rectangle 2"/>
          <p:cNvSpPr>
            <a:spLocks noChangeArrowheads="1"/>
          </p:cNvSpPr>
          <p:nvPr/>
        </p:nvSpPr>
        <p:spPr bwMode="auto">
          <a:xfrm>
            <a:off x="3422650" y="6586750"/>
            <a:ext cx="2565242" cy="582930"/>
          </a:xfrm>
          <a:prstGeom prst="rect">
            <a:avLst/>
          </a:prstGeom>
          <a:solidFill>
            <a:srgbClr val="CC0000"/>
          </a:solidFill>
          <a:ln w="9525" algn="ctr">
            <a:noFill/>
            <a:miter lim="800000"/>
            <a:headEnd/>
            <a:tailEnd/>
          </a:ln>
        </p:spPr>
        <p:txBody>
          <a:bodyPr wrap="none" lIns="101882" tIns="50941" rIns="101882" bIns="50941" anchor="ctr"/>
          <a:lstStyle/>
          <a:p>
            <a:endParaRPr lang="zh-CN" altLang="en-US">
              <a:solidFill>
                <a:schemeClr val="bg1"/>
              </a:solidFill>
              <a:latin typeface="微软雅黑" pitchFamily="34" charset="-122"/>
              <a:ea typeface="微软雅黑" pitchFamily="34" charset="-122"/>
            </a:endParaRPr>
          </a:p>
        </p:txBody>
      </p:sp>
      <p:sp>
        <p:nvSpPr>
          <p:cNvPr id="48134" name="Rectangle 3"/>
          <p:cNvSpPr>
            <a:spLocks noChangeArrowheads="1"/>
          </p:cNvSpPr>
          <p:nvPr/>
        </p:nvSpPr>
        <p:spPr bwMode="auto">
          <a:xfrm>
            <a:off x="3422650" y="5266161"/>
            <a:ext cx="2565242" cy="1021927"/>
          </a:xfrm>
          <a:prstGeom prst="rect">
            <a:avLst/>
          </a:prstGeom>
          <a:solidFill>
            <a:srgbClr val="007572"/>
          </a:solidFill>
          <a:ln w="9525" algn="ctr">
            <a:noFill/>
            <a:miter lim="800000"/>
            <a:headEnd/>
            <a:tailEnd/>
          </a:ln>
        </p:spPr>
        <p:txBody>
          <a:bodyPr wrap="none" lIns="101882" tIns="50941" rIns="101882" bIns="50941" anchor="ctr"/>
          <a:lstStyle/>
          <a:p>
            <a:endParaRPr lang="zh-CN" altLang="en-US">
              <a:solidFill>
                <a:schemeClr val="bg1"/>
              </a:solidFill>
              <a:latin typeface="微软雅黑" pitchFamily="34" charset="-122"/>
              <a:ea typeface="微软雅黑" pitchFamily="34" charset="-122"/>
            </a:endParaRPr>
          </a:p>
        </p:txBody>
      </p:sp>
      <p:sp>
        <p:nvSpPr>
          <p:cNvPr id="48135" name="Rectangle 4"/>
          <p:cNvSpPr>
            <a:spLocks noChangeArrowheads="1"/>
          </p:cNvSpPr>
          <p:nvPr/>
        </p:nvSpPr>
        <p:spPr bwMode="auto">
          <a:xfrm>
            <a:off x="3436620" y="3414819"/>
            <a:ext cx="2565242" cy="1666028"/>
          </a:xfrm>
          <a:prstGeom prst="rect">
            <a:avLst/>
          </a:prstGeom>
          <a:solidFill>
            <a:srgbClr val="3D1577"/>
          </a:solidFill>
          <a:ln w="9525" algn="ctr">
            <a:noFill/>
            <a:miter lim="800000"/>
            <a:headEnd/>
            <a:tailEnd/>
          </a:ln>
        </p:spPr>
        <p:txBody>
          <a:bodyPr wrap="none" lIns="101882" tIns="50941" rIns="101882" bIns="50941" anchor="ctr"/>
          <a:lstStyle/>
          <a:p>
            <a:endParaRPr lang="zh-CN" altLang="en-US">
              <a:solidFill>
                <a:schemeClr val="bg1"/>
              </a:solidFill>
              <a:latin typeface="微软雅黑" pitchFamily="34" charset="-122"/>
              <a:ea typeface="微软雅黑" pitchFamily="34" charset="-122"/>
            </a:endParaRPr>
          </a:p>
        </p:txBody>
      </p:sp>
      <p:sp>
        <p:nvSpPr>
          <p:cNvPr id="48136" name="Line 6"/>
          <p:cNvSpPr>
            <a:spLocks noChangeShapeType="1"/>
          </p:cNvSpPr>
          <p:nvPr/>
        </p:nvSpPr>
        <p:spPr bwMode="auto">
          <a:xfrm flipV="1">
            <a:off x="2415064" y="4548293"/>
            <a:ext cx="906303" cy="913977"/>
          </a:xfrm>
          <a:prstGeom prst="line">
            <a:avLst/>
          </a:prstGeom>
          <a:noFill/>
          <a:ln w="25400" cap="rnd">
            <a:solidFill>
              <a:srgbClr val="000066"/>
            </a:solidFill>
            <a:prstDash val="sysDot"/>
            <a:round/>
            <a:headEnd/>
            <a:tailEnd/>
          </a:ln>
        </p:spPr>
        <p:txBody>
          <a:bodyPr lIns="101882" tIns="50941" rIns="101882" bIns="50941"/>
          <a:lstStyle/>
          <a:p>
            <a:endParaRPr lang="zh-CN" altLang="en-US">
              <a:latin typeface="微软雅黑" pitchFamily="34" charset="-122"/>
              <a:ea typeface="微软雅黑" pitchFamily="34" charset="-122"/>
            </a:endParaRPr>
          </a:p>
        </p:txBody>
      </p:sp>
      <p:pic>
        <p:nvPicPr>
          <p:cNvPr id="48137" name="Picture 7"/>
          <p:cNvPicPr preferRelativeResize="0">
            <a:picLocks noChangeAspect="1" noChangeArrowheads="1"/>
          </p:cNvPicPr>
          <p:nvPr/>
        </p:nvPicPr>
        <p:blipFill>
          <a:blip r:embed="rId3" cstate="print"/>
          <a:srcRect l="5333"/>
          <a:stretch>
            <a:fillRect/>
          </a:stretch>
        </p:blipFill>
        <p:spPr bwMode="auto">
          <a:xfrm>
            <a:off x="7650322" y="3603732"/>
            <a:ext cx="1115853" cy="1117282"/>
          </a:xfrm>
          <a:prstGeom prst="rect">
            <a:avLst/>
          </a:prstGeom>
          <a:noFill/>
          <a:ln w="9525">
            <a:noFill/>
            <a:miter lim="800000"/>
            <a:headEnd/>
            <a:tailEnd/>
          </a:ln>
        </p:spPr>
      </p:pic>
      <p:pic>
        <p:nvPicPr>
          <p:cNvPr id="48138" name="Picture 8"/>
          <p:cNvPicPr preferRelativeResize="0">
            <a:picLocks noChangeAspect="1" noChangeArrowheads="1"/>
          </p:cNvPicPr>
          <p:nvPr/>
        </p:nvPicPr>
        <p:blipFill>
          <a:blip r:embed="rId4" cstate="print"/>
          <a:srcRect b="24313"/>
          <a:stretch>
            <a:fillRect/>
          </a:stretch>
        </p:blipFill>
        <p:spPr bwMode="auto">
          <a:xfrm>
            <a:off x="7690486" y="5113232"/>
            <a:ext cx="1192689" cy="784437"/>
          </a:xfrm>
          <a:prstGeom prst="rect">
            <a:avLst/>
          </a:prstGeom>
          <a:noFill/>
          <a:ln w="9525">
            <a:noFill/>
            <a:miter lim="800000"/>
            <a:headEnd/>
            <a:tailEnd/>
          </a:ln>
        </p:spPr>
      </p:pic>
      <p:grpSp>
        <p:nvGrpSpPr>
          <p:cNvPr id="2" name="Group 9"/>
          <p:cNvGrpSpPr>
            <a:grpSpLocks/>
          </p:cNvGrpSpPr>
          <p:nvPr/>
        </p:nvGrpSpPr>
        <p:grpSpPr bwMode="auto">
          <a:xfrm>
            <a:off x="8331359" y="5447877"/>
            <a:ext cx="724693" cy="361633"/>
            <a:chOff x="4740" y="2028"/>
            <a:chExt cx="415" cy="201"/>
          </a:xfrm>
        </p:grpSpPr>
        <p:pic>
          <p:nvPicPr>
            <p:cNvPr id="48166" name="Picture 10" descr="drop shadow"/>
            <p:cNvPicPr>
              <a:picLocks noChangeAspect="1" noChangeArrowheads="1"/>
            </p:cNvPicPr>
            <p:nvPr/>
          </p:nvPicPr>
          <p:blipFill>
            <a:blip r:embed="rId5" cstate="print"/>
            <a:srcRect/>
            <a:stretch>
              <a:fillRect/>
            </a:stretch>
          </p:blipFill>
          <p:spPr bwMode="auto">
            <a:xfrm>
              <a:off x="4903" y="2102"/>
              <a:ext cx="252" cy="127"/>
            </a:xfrm>
            <a:prstGeom prst="rect">
              <a:avLst/>
            </a:prstGeom>
            <a:noFill/>
            <a:ln w="9525">
              <a:noFill/>
              <a:miter lim="800000"/>
              <a:headEnd/>
              <a:tailEnd/>
            </a:ln>
          </p:spPr>
        </p:pic>
        <p:sp>
          <p:nvSpPr>
            <p:cNvPr id="48167" name="AutoShape 11"/>
            <p:cNvSpPr>
              <a:spLocks noChangeArrowheads="1"/>
            </p:cNvSpPr>
            <p:nvPr/>
          </p:nvSpPr>
          <p:spPr bwMode="auto">
            <a:xfrm>
              <a:off x="4740" y="2028"/>
              <a:ext cx="208" cy="20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sp>
        <p:nvSpPr>
          <p:cNvPr id="48140" name="Text Box 12"/>
          <p:cNvSpPr txBox="1">
            <a:spLocks noChangeArrowheads="1"/>
          </p:cNvSpPr>
          <p:nvPr/>
        </p:nvSpPr>
        <p:spPr bwMode="auto">
          <a:xfrm>
            <a:off x="7707948" y="4451139"/>
            <a:ext cx="2350453" cy="329248"/>
          </a:xfrm>
          <a:prstGeom prst="rect">
            <a:avLst/>
          </a:prstGeom>
          <a:noFill/>
          <a:ln w="9525" algn="ctr">
            <a:noFill/>
            <a:miter lim="800000"/>
            <a:headEnd/>
            <a:tailEnd/>
          </a:ln>
        </p:spPr>
        <p:txBody>
          <a:bodyPr lIns="101882" tIns="50941" rIns="101882" bIns="50941">
            <a:spAutoFit/>
          </a:bodyPr>
          <a:lstStyle/>
          <a:p>
            <a:r>
              <a:rPr lang="zh-CN" altLang="en-US" sz="1400" dirty="0">
                <a:solidFill>
                  <a:srgbClr val="000066"/>
                </a:solidFill>
                <a:latin typeface="微软雅黑" pitchFamily="34" charset="-122"/>
                <a:ea typeface="微软雅黑" pitchFamily="34" charset="-122"/>
              </a:rPr>
              <a:t>外部</a:t>
            </a:r>
            <a:r>
              <a:rPr lang="en-US" altLang="zh-CN" sz="1400" dirty="0">
                <a:solidFill>
                  <a:srgbClr val="000066"/>
                </a:solidFill>
                <a:latin typeface="微软雅黑" pitchFamily="34" charset="-122"/>
                <a:ea typeface="微软雅黑" pitchFamily="34" charset="-122"/>
              </a:rPr>
              <a:t>Web</a:t>
            </a:r>
            <a:r>
              <a:rPr lang="zh-CN" altLang="en-US" sz="1400" dirty="0">
                <a:solidFill>
                  <a:srgbClr val="000066"/>
                </a:solidFill>
                <a:latin typeface="微软雅黑" pitchFamily="34" charset="-122"/>
                <a:ea typeface="微软雅黑" pitchFamily="34" charset="-122"/>
              </a:rPr>
              <a:t>应用及服务</a:t>
            </a:r>
            <a:endParaRPr lang="zh-CN" altLang="en-US" sz="1400" dirty="0">
              <a:latin typeface="微软雅黑" pitchFamily="34" charset="-122"/>
              <a:ea typeface="微软雅黑" pitchFamily="34" charset="-122"/>
            </a:endParaRPr>
          </a:p>
        </p:txBody>
      </p:sp>
      <p:sp>
        <p:nvSpPr>
          <p:cNvPr id="48141" name="Text Box 13"/>
          <p:cNvSpPr txBox="1">
            <a:spLocks noChangeArrowheads="1"/>
          </p:cNvSpPr>
          <p:nvPr/>
        </p:nvSpPr>
        <p:spPr bwMode="auto">
          <a:xfrm>
            <a:off x="7692232" y="5904866"/>
            <a:ext cx="2020411" cy="329248"/>
          </a:xfrm>
          <a:prstGeom prst="rect">
            <a:avLst/>
          </a:prstGeom>
          <a:noFill/>
          <a:ln w="9525" algn="ctr">
            <a:noFill/>
            <a:miter lim="800000"/>
            <a:headEnd/>
            <a:tailEnd/>
          </a:ln>
        </p:spPr>
        <p:txBody>
          <a:bodyPr lIns="101882" tIns="50941" rIns="101882" bIns="50941">
            <a:spAutoFit/>
          </a:bodyPr>
          <a:lstStyle/>
          <a:p>
            <a:r>
              <a:rPr lang="zh-CN" altLang="en-US" sz="1400" dirty="0">
                <a:solidFill>
                  <a:srgbClr val="00716E"/>
                </a:solidFill>
                <a:latin typeface="微软雅黑" pitchFamily="34" charset="-122"/>
                <a:ea typeface="微软雅黑" pitchFamily="34" charset="-122"/>
              </a:rPr>
              <a:t>内部应用</a:t>
            </a:r>
            <a:endParaRPr lang="zh-CN" altLang="en-US" sz="1400" dirty="0">
              <a:latin typeface="微软雅黑" pitchFamily="34" charset="-122"/>
              <a:ea typeface="微软雅黑" pitchFamily="34" charset="-122"/>
            </a:endParaRPr>
          </a:p>
        </p:txBody>
      </p:sp>
      <p:sp>
        <p:nvSpPr>
          <p:cNvPr id="48142" name="Line 14"/>
          <p:cNvSpPr>
            <a:spLocks noChangeShapeType="1"/>
          </p:cNvSpPr>
          <p:nvPr/>
        </p:nvSpPr>
        <p:spPr bwMode="auto">
          <a:xfrm>
            <a:off x="2411572" y="5681769"/>
            <a:ext cx="866140" cy="8996"/>
          </a:xfrm>
          <a:prstGeom prst="line">
            <a:avLst/>
          </a:prstGeom>
          <a:noFill/>
          <a:ln w="25400" cap="rnd">
            <a:solidFill>
              <a:srgbClr val="007572"/>
            </a:solidFill>
            <a:prstDash val="sysDot"/>
            <a:round/>
            <a:headEnd/>
            <a:tailEnd/>
          </a:ln>
        </p:spPr>
        <p:txBody>
          <a:bodyPr lIns="101882" tIns="50941" rIns="101882" bIns="50941"/>
          <a:lstStyle/>
          <a:p>
            <a:endParaRPr lang="zh-CN" altLang="en-US">
              <a:latin typeface="微软雅黑" pitchFamily="34" charset="-122"/>
              <a:ea typeface="微软雅黑" pitchFamily="34" charset="-122"/>
            </a:endParaRPr>
          </a:p>
        </p:txBody>
      </p:sp>
      <p:grpSp>
        <p:nvGrpSpPr>
          <p:cNvPr id="3" name="Group 15"/>
          <p:cNvGrpSpPr>
            <a:grpSpLocks/>
          </p:cNvGrpSpPr>
          <p:nvPr/>
        </p:nvGrpSpPr>
        <p:grpSpPr bwMode="auto">
          <a:xfrm>
            <a:off x="8512969" y="5555827"/>
            <a:ext cx="724693" cy="361633"/>
            <a:chOff x="4844" y="2088"/>
            <a:chExt cx="415" cy="201"/>
          </a:xfrm>
        </p:grpSpPr>
        <p:pic>
          <p:nvPicPr>
            <p:cNvPr id="48164" name="Picture 16" descr="drop shadow"/>
            <p:cNvPicPr preferRelativeResize="0">
              <a:picLocks noChangeAspect="1" noChangeArrowheads="1"/>
            </p:cNvPicPr>
            <p:nvPr/>
          </p:nvPicPr>
          <p:blipFill>
            <a:blip r:embed="rId5" cstate="print"/>
            <a:srcRect/>
            <a:stretch>
              <a:fillRect/>
            </a:stretch>
          </p:blipFill>
          <p:spPr bwMode="auto">
            <a:xfrm>
              <a:off x="5007" y="2162"/>
              <a:ext cx="252" cy="127"/>
            </a:xfrm>
            <a:prstGeom prst="rect">
              <a:avLst/>
            </a:prstGeom>
            <a:noFill/>
            <a:ln w="9525">
              <a:noFill/>
              <a:miter lim="800000"/>
              <a:headEnd/>
              <a:tailEnd/>
            </a:ln>
          </p:spPr>
        </p:pic>
        <p:sp>
          <p:nvSpPr>
            <p:cNvPr id="48165" name="AutoShape 17"/>
            <p:cNvSpPr>
              <a:spLocks noChangeArrowheads="1"/>
            </p:cNvSpPr>
            <p:nvPr/>
          </p:nvSpPr>
          <p:spPr bwMode="auto">
            <a:xfrm>
              <a:off x="4844" y="2088"/>
              <a:ext cx="208" cy="20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grpSp>
        <p:nvGrpSpPr>
          <p:cNvPr id="4" name="Group 18"/>
          <p:cNvGrpSpPr>
            <a:grpSpLocks/>
          </p:cNvGrpSpPr>
          <p:nvPr/>
        </p:nvGrpSpPr>
        <p:grpSpPr bwMode="auto">
          <a:xfrm>
            <a:off x="8235316" y="4037330"/>
            <a:ext cx="724694" cy="361633"/>
            <a:chOff x="4685" y="1217"/>
            <a:chExt cx="415" cy="201"/>
          </a:xfrm>
        </p:grpSpPr>
        <p:pic>
          <p:nvPicPr>
            <p:cNvPr id="48162" name="Picture 19" descr="drop shadow"/>
            <p:cNvPicPr preferRelativeResize="0">
              <a:picLocks noChangeAspect="1" noChangeArrowheads="1"/>
            </p:cNvPicPr>
            <p:nvPr/>
          </p:nvPicPr>
          <p:blipFill>
            <a:blip r:embed="rId5" cstate="print"/>
            <a:srcRect/>
            <a:stretch>
              <a:fillRect/>
            </a:stretch>
          </p:blipFill>
          <p:spPr bwMode="auto">
            <a:xfrm>
              <a:off x="4848" y="1291"/>
              <a:ext cx="252" cy="127"/>
            </a:xfrm>
            <a:prstGeom prst="rect">
              <a:avLst/>
            </a:prstGeom>
            <a:noFill/>
            <a:ln w="9525">
              <a:noFill/>
              <a:miter lim="800000"/>
              <a:headEnd/>
              <a:tailEnd/>
            </a:ln>
          </p:spPr>
        </p:pic>
        <p:sp>
          <p:nvSpPr>
            <p:cNvPr id="48163" name="AutoShape 20"/>
            <p:cNvSpPr>
              <a:spLocks noChangeArrowheads="1"/>
            </p:cNvSpPr>
            <p:nvPr/>
          </p:nvSpPr>
          <p:spPr bwMode="auto">
            <a:xfrm>
              <a:off x="4685" y="1217"/>
              <a:ext cx="208" cy="20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grpSp>
        <p:nvGrpSpPr>
          <p:cNvPr id="5" name="Group 21"/>
          <p:cNvGrpSpPr>
            <a:grpSpLocks/>
          </p:cNvGrpSpPr>
          <p:nvPr/>
        </p:nvGrpSpPr>
        <p:grpSpPr bwMode="auto">
          <a:xfrm>
            <a:off x="8416926" y="4152477"/>
            <a:ext cx="724694" cy="361633"/>
            <a:chOff x="4789" y="1281"/>
            <a:chExt cx="415" cy="201"/>
          </a:xfrm>
        </p:grpSpPr>
        <p:pic>
          <p:nvPicPr>
            <p:cNvPr id="48160" name="Picture 22" descr="drop shadow"/>
            <p:cNvPicPr preferRelativeResize="0">
              <a:picLocks noChangeAspect="1" noChangeArrowheads="1"/>
            </p:cNvPicPr>
            <p:nvPr/>
          </p:nvPicPr>
          <p:blipFill>
            <a:blip r:embed="rId5" cstate="print"/>
            <a:srcRect/>
            <a:stretch>
              <a:fillRect/>
            </a:stretch>
          </p:blipFill>
          <p:spPr bwMode="auto">
            <a:xfrm>
              <a:off x="4952" y="1355"/>
              <a:ext cx="252" cy="127"/>
            </a:xfrm>
            <a:prstGeom prst="rect">
              <a:avLst/>
            </a:prstGeom>
            <a:noFill/>
            <a:ln w="9525">
              <a:noFill/>
              <a:miter lim="800000"/>
              <a:headEnd/>
              <a:tailEnd/>
            </a:ln>
          </p:spPr>
        </p:pic>
        <p:sp>
          <p:nvSpPr>
            <p:cNvPr id="48161" name="AutoShape 23"/>
            <p:cNvSpPr>
              <a:spLocks noChangeArrowheads="1"/>
            </p:cNvSpPr>
            <p:nvPr/>
          </p:nvSpPr>
          <p:spPr bwMode="auto">
            <a:xfrm>
              <a:off x="4789" y="1281"/>
              <a:ext cx="208" cy="20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pic>
        <p:nvPicPr>
          <p:cNvPr id="48146" name="Picture 24"/>
          <p:cNvPicPr>
            <a:picLocks noChangeAspect="1" noChangeArrowheads="1"/>
          </p:cNvPicPr>
          <p:nvPr/>
        </p:nvPicPr>
        <p:blipFill>
          <a:blip r:embed="rId6" cstate="print"/>
          <a:srcRect/>
          <a:stretch>
            <a:fillRect/>
          </a:stretch>
        </p:blipFill>
        <p:spPr bwMode="auto">
          <a:xfrm>
            <a:off x="467995" y="5357919"/>
            <a:ext cx="1938338" cy="737658"/>
          </a:xfrm>
          <a:prstGeom prst="rect">
            <a:avLst/>
          </a:prstGeom>
          <a:noFill/>
          <a:ln w="9525">
            <a:noFill/>
            <a:miter lim="800000"/>
            <a:headEnd/>
            <a:tailEnd/>
          </a:ln>
        </p:spPr>
      </p:pic>
      <p:sp>
        <p:nvSpPr>
          <p:cNvPr id="48147" name="Rectangle 25"/>
          <p:cNvSpPr>
            <a:spLocks noChangeArrowheads="1"/>
          </p:cNvSpPr>
          <p:nvPr/>
        </p:nvSpPr>
        <p:spPr bwMode="auto">
          <a:xfrm>
            <a:off x="815500" y="6187335"/>
            <a:ext cx="833562" cy="170047"/>
          </a:xfrm>
          <a:prstGeom prst="rect">
            <a:avLst/>
          </a:prstGeom>
          <a:noFill/>
          <a:ln w="9525">
            <a:noFill/>
            <a:miter lim="800000"/>
            <a:headEnd/>
            <a:tailEnd/>
          </a:ln>
        </p:spPr>
        <p:txBody>
          <a:bodyPr wrap="none" lIns="0" tIns="0" rIns="0" bIns="0">
            <a:spAutoFit/>
          </a:bodyPr>
          <a:lstStyle/>
          <a:p>
            <a:pPr>
              <a:lnSpc>
                <a:spcPct val="85000"/>
              </a:lnSpc>
            </a:pPr>
            <a:r>
              <a:rPr lang="zh-CN" altLang="en-US" sz="1300" dirty="0">
                <a:solidFill>
                  <a:srgbClr val="2E105A"/>
                </a:solidFill>
                <a:latin typeface="微软雅黑" pitchFamily="34" charset="-122"/>
                <a:ea typeface="微软雅黑" pitchFamily="34" charset="-122"/>
              </a:rPr>
              <a:t>应用防火墙</a:t>
            </a:r>
          </a:p>
        </p:txBody>
      </p:sp>
      <p:sp>
        <p:nvSpPr>
          <p:cNvPr id="48148" name="Text Box 26"/>
          <p:cNvSpPr txBox="1">
            <a:spLocks noChangeArrowheads="1"/>
          </p:cNvSpPr>
          <p:nvPr/>
        </p:nvSpPr>
        <p:spPr bwMode="auto">
          <a:xfrm>
            <a:off x="3403442" y="3409422"/>
            <a:ext cx="1329459" cy="1598671"/>
          </a:xfrm>
          <a:prstGeom prst="rect">
            <a:avLst/>
          </a:prstGeom>
          <a:noFill/>
          <a:ln w="9525" algn="ctr">
            <a:noFill/>
            <a:miter lim="800000"/>
            <a:headEnd/>
            <a:tailEnd/>
          </a:ln>
        </p:spPr>
        <p:txBody>
          <a:bodyPr wrap="none" lIns="101882" tIns="50941" rIns="101882" bIns="50941">
            <a:spAutoFit/>
          </a:bodyPr>
          <a:lstStyle/>
          <a:p>
            <a:pPr>
              <a:spcAft>
                <a:spcPct val="20000"/>
              </a:spcAft>
            </a:pPr>
            <a:r>
              <a:rPr lang="zh-CN" altLang="en-US" sz="1600" dirty="0">
                <a:solidFill>
                  <a:schemeClr val="bg1"/>
                </a:solidFill>
                <a:latin typeface="微软雅黑" pitchFamily="34" charset="-122"/>
                <a:ea typeface="微软雅黑" pitchFamily="34" charset="-122"/>
              </a:rPr>
              <a:t>策略</a:t>
            </a:r>
            <a:r>
              <a:rPr lang="en-US" altLang="zh-CN" sz="1600" dirty="0">
                <a:solidFill>
                  <a:schemeClr val="bg1"/>
                </a:solidFill>
                <a:latin typeface="微软雅黑" pitchFamily="34" charset="-122"/>
                <a:ea typeface="微软雅黑" pitchFamily="34" charset="-122"/>
              </a:rPr>
              <a:t>A</a:t>
            </a:r>
          </a:p>
          <a:p>
            <a:pPr>
              <a:buFontTx/>
              <a:buChar char="•"/>
            </a:pP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网站隐身</a:t>
            </a:r>
          </a:p>
          <a:p>
            <a:pPr>
              <a:buFontTx/>
              <a:buChar char="•"/>
            </a:pPr>
            <a:r>
              <a:rPr lang="en-US" altLang="zh-CN" sz="1300" dirty="0">
                <a:solidFill>
                  <a:schemeClr val="bg1"/>
                </a:solidFill>
                <a:latin typeface="微软雅黑" pitchFamily="34" charset="-122"/>
                <a:ea typeface="微软雅黑" pitchFamily="34" charset="-122"/>
              </a:rPr>
              <a:t>Web</a:t>
            </a:r>
            <a:r>
              <a:rPr lang="zh-CN" altLang="en-US" sz="1300" dirty="0">
                <a:solidFill>
                  <a:schemeClr val="bg1"/>
                </a:solidFill>
                <a:latin typeface="微软雅黑" pitchFamily="34" charset="-122"/>
                <a:ea typeface="微软雅黑" pitchFamily="34" charset="-122"/>
              </a:rPr>
              <a:t>地址转换</a:t>
            </a:r>
            <a:endParaRPr lang="en-US" altLang="zh-CN" sz="1300" dirty="0">
              <a:solidFill>
                <a:schemeClr val="bg1"/>
              </a:solidFill>
              <a:latin typeface="微软雅黑" pitchFamily="34" charset="-122"/>
              <a:ea typeface="微软雅黑" pitchFamily="34" charset="-122"/>
            </a:endParaRPr>
          </a:p>
          <a:p>
            <a:pPr>
              <a:buFontTx/>
              <a:buChar char="•"/>
            </a:pP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立即</a:t>
            </a:r>
            <a:r>
              <a:rPr lang="en-US" altLang="zh-CN" sz="1300" dirty="0" err="1">
                <a:solidFill>
                  <a:schemeClr val="bg1"/>
                </a:solidFill>
                <a:latin typeface="微软雅黑" pitchFamily="34" charset="-122"/>
                <a:ea typeface="微软雅黑" pitchFamily="34" charset="-122"/>
              </a:rPr>
              <a:t>SSL</a:t>
            </a:r>
            <a:endParaRPr lang="en-US" altLang="zh-CN" sz="1300" dirty="0">
              <a:solidFill>
                <a:schemeClr val="bg1"/>
              </a:solidFill>
              <a:latin typeface="微软雅黑" pitchFamily="34" charset="-122"/>
              <a:ea typeface="微软雅黑" pitchFamily="34" charset="-122"/>
            </a:endParaRPr>
          </a:p>
          <a:p>
            <a:pPr>
              <a:buFontTx/>
              <a:buChar char="•"/>
            </a:pPr>
            <a:r>
              <a:rPr lang="en-US" altLang="zh-CN" sz="1300" dirty="0">
                <a:solidFill>
                  <a:schemeClr val="bg1"/>
                </a:solidFill>
                <a:latin typeface="微软雅黑" pitchFamily="34" charset="-122"/>
                <a:ea typeface="微软雅黑" pitchFamily="34" charset="-122"/>
              </a:rPr>
              <a:t> Cookie</a:t>
            </a:r>
            <a:r>
              <a:rPr lang="zh-CN" altLang="en-US" sz="1300" dirty="0">
                <a:solidFill>
                  <a:schemeClr val="bg1"/>
                </a:solidFill>
                <a:latin typeface="微软雅黑" pitchFamily="34" charset="-122"/>
                <a:ea typeface="微软雅黑" pitchFamily="34" charset="-122"/>
              </a:rPr>
              <a:t>保护</a:t>
            </a:r>
            <a:endParaRPr lang="en-US" altLang="zh-CN" sz="1300" dirty="0">
              <a:solidFill>
                <a:schemeClr val="bg1"/>
              </a:solidFill>
              <a:latin typeface="微软雅黑" pitchFamily="34" charset="-122"/>
              <a:ea typeface="微软雅黑" pitchFamily="34" charset="-122"/>
            </a:endParaRPr>
          </a:p>
          <a:p>
            <a:pPr>
              <a:buFontTx/>
              <a:buChar char="•"/>
            </a:pP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深度检查</a:t>
            </a:r>
            <a:endParaRPr lang="en-US" altLang="zh-CN" sz="1300" dirty="0">
              <a:solidFill>
                <a:schemeClr val="bg1"/>
              </a:solidFill>
              <a:latin typeface="微软雅黑" pitchFamily="34" charset="-122"/>
              <a:ea typeface="微软雅黑" pitchFamily="34" charset="-122"/>
            </a:endParaRPr>
          </a:p>
          <a:p>
            <a:pPr>
              <a:buFontTx/>
              <a:buChar char="•"/>
            </a:pP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安全交易记录</a:t>
            </a:r>
            <a:endParaRPr lang="en-US" altLang="zh-CN" sz="1300" dirty="0">
              <a:solidFill>
                <a:schemeClr val="bg1"/>
              </a:solidFill>
              <a:latin typeface="微软雅黑" pitchFamily="34" charset="-122"/>
              <a:ea typeface="微软雅黑" pitchFamily="34" charset="-122"/>
            </a:endParaRPr>
          </a:p>
        </p:txBody>
      </p:sp>
      <p:sp>
        <p:nvSpPr>
          <p:cNvPr id="48149" name="Text Box 27"/>
          <p:cNvSpPr txBox="1">
            <a:spLocks noChangeArrowheads="1"/>
          </p:cNvSpPr>
          <p:nvPr/>
        </p:nvSpPr>
        <p:spPr bwMode="auto">
          <a:xfrm>
            <a:off x="3408680" y="5257165"/>
            <a:ext cx="996035" cy="998507"/>
          </a:xfrm>
          <a:prstGeom prst="rect">
            <a:avLst/>
          </a:prstGeom>
          <a:noFill/>
          <a:ln w="9525" algn="ctr">
            <a:noFill/>
            <a:miter lim="800000"/>
            <a:headEnd/>
            <a:tailEnd/>
          </a:ln>
        </p:spPr>
        <p:txBody>
          <a:bodyPr wrap="none" lIns="101882" tIns="50941" rIns="101882" bIns="50941">
            <a:spAutoFit/>
          </a:bodyPr>
          <a:lstStyle/>
          <a:p>
            <a:pPr>
              <a:spcAft>
                <a:spcPct val="20000"/>
              </a:spcAft>
            </a:pPr>
            <a:r>
              <a:rPr lang="zh-CN" altLang="en-US" sz="1600" dirty="0">
                <a:solidFill>
                  <a:schemeClr val="bg1"/>
                </a:solidFill>
                <a:latin typeface="微软雅黑" pitchFamily="34" charset="-122"/>
                <a:ea typeface="微软雅黑" pitchFamily="34" charset="-122"/>
              </a:rPr>
              <a:t>策略</a:t>
            </a:r>
            <a:r>
              <a:rPr lang="en-US" altLang="zh-CN" sz="1600" dirty="0">
                <a:solidFill>
                  <a:schemeClr val="bg1"/>
                </a:solidFill>
                <a:latin typeface="微软雅黑" pitchFamily="34" charset="-122"/>
                <a:ea typeface="微软雅黑" pitchFamily="34" charset="-122"/>
              </a:rPr>
              <a:t>B</a:t>
            </a:r>
          </a:p>
          <a:p>
            <a:pPr>
              <a:buFontTx/>
              <a:buChar char="•"/>
            </a:pP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网站隐身</a:t>
            </a:r>
          </a:p>
          <a:p>
            <a:pPr>
              <a:buFontTx/>
              <a:buChar char="•"/>
            </a:pP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立即</a:t>
            </a:r>
            <a:r>
              <a:rPr lang="en-US" altLang="zh-CN" sz="1300" dirty="0" err="1">
                <a:solidFill>
                  <a:schemeClr val="bg1"/>
                </a:solidFill>
                <a:latin typeface="微软雅黑" pitchFamily="34" charset="-122"/>
                <a:ea typeface="微软雅黑" pitchFamily="34" charset="-122"/>
              </a:rPr>
              <a:t>SSL</a:t>
            </a:r>
            <a:endParaRPr lang="en-US" altLang="zh-CN" sz="1300" dirty="0">
              <a:solidFill>
                <a:schemeClr val="bg1"/>
              </a:solidFill>
              <a:latin typeface="微软雅黑" pitchFamily="34" charset="-122"/>
              <a:ea typeface="微软雅黑" pitchFamily="34" charset="-122"/>
            </a:endParaRPr>
          </a:p>
          <a:p>
            <a:pPr>
              <a:buFontTx/>
              <a:buChar char="•"/>
            </a:pP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登陆控制</a:t>
            </a:r>
          </a:p>
        </p:txBody>
      </p:sp>
      <p:sp>
        <p:nvSpPr>
          <p:cNvPr id="48150" name="Text Box 28"/>
          <p:cNvSpPr txBox="1">
            <a:spLocks noChangeArrowheads="1"/>
          </p:cNvSpPr>
          <p:nvPr/>
        </p:nvSpPr>
        <p:spPr bwMode="auto">
          <a:xfrm>
            <a:off x="7671277" y="7119303"/>
            <a:ext cx="1744503" cy="329247"/>
          </a:xfrm>
          <a:prstGeom prst="rect">
            <a:avLst/>
          </a:prstGeom>
          <a:noFill/>
          <a:ln w="9525" algn="ctr">
            <a:noFill/>
            <a:miter lim="800000"/>
            <a:headEnd/>
            <a:tailEnd/>
          </a:ln>
        </p:spPr>
        <p:txBody>
          <a:bodyPr lIns="101882" tIns="50941" rIns="101882" bIns="50941">
            <a:spAutoFit/>
          </a:bodyPr>
          <a:lstStyle/>
          <a:p>
            <a:r>
              <a:rPr lang="zh-CN" altLang="en-US" sz="1400" dirty="0">
                <a:solidFill>
                  <a:srgbClr val="CC0000"/>
                </a:solidFill>
                <a:latin typeface="微软雅黑" pitchFamily="34" charset="-122"/>
                <a:ea typeface="微软雅黑" pitchFamily="34" charset="-122"/>
              </a:rPr>
              <a:t>公司网站</a:t>
            </a:r>
            <a:r>
              <a:rPr lang="zh-CN" altLang="en-US" sz="1400" dirty="0">
                <a:latin typeface="微软雅黑" pitchFamily="34" charset="-122"/>
                <a:ea typeface="微软雅黑" pitchFamily="34" charset="-122"/>
              </a:rPr>
              <a:t> </a:t>
            </a:r>
          </a:p>
        </p:txBody>
      </p:sp>
      <p:sp>
        <p:nvSpPr>
          <p:cNvPr id="48151" name="Text Box 29"/>
          <p:cNvSpPr txBox="1">
            <a:spLocks noChangeArrowheads="1"/>
          </p:cNvSpPr>
          <p:nvPr/>
        </p:nvSpPr>
        <p:spPr bwMode="auto">
          <a:xfrm>
            <a:off x="3424397" y="6563360"/>
            <a:ext cx="996035" cy="844618"/>
          </a:xfrm>
          <a:prstGeom prst="rect">
            <a:avLst/>
          </a:prstGeom>
          <a:noFill/>
          <a:ln w="9525" algn="ctr">
            <a:noFill/>
            <a:miter lim="800000"/>
            <a:headEnd/>
            <a:tailEnd/>
          </a:ln>
        </p:spPr>
        <p:txBody>
          <a:bodyPr wrap="none" lIns="101882" tIns="50941" rIns="101882" bIns="50941">
            <a:spAutoFit/>
          </a:bodyPr>
          <a:lstStyle/>
          <a:p>
            <a:pPr>
              <a:spcAft>
                <a:spcPct val="20000"/>
              </a:spcAft>
            </a:pPr>
            <a:r>
              <a:rPr lang="zh-CN" altLang="en-US" sz="1600" dirty="0">
                <a:solidFill>
                  <a:schemeClr val="bg1"/>
                </a:solidFill>
                <a:latin typeface="微软雅黑" pitchFamily="34" charset="-122"/>
                <a:ea typeface="微软雅黑" pitchFamily="34" charset="-122"/>
              </a:rPr>
              <a:t>策略</a:t>
            </a:r>
            <a:r>
              <a:rPr lang="en-US" altLang="zh-CN" sz="1600" dirty="0">
                <a:solidFill>
                  <a:schemeClr val="bg1"/>
                </a:solidFill>
                <a:latin typeface="微软雅黑" pitchFamily="34" charset="-122"/>
                <a:ea typeface="微软雅黑" pitchFamily="34" charset="-122"/>
              </a:rPr>
              <a:t>C</a:t>
            </a:r>
          </a:p>
          <a:p>
            <a:pPr>
              <a:buFontTx/>
              <a:buChar char="•"/>
            </a:pP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网站隐身</a:t>
            </a:r>
          </a:p>
          <a:p>
            <a:pPr>
              <a:spcAft>
                <a:spcPct val="20000"/>
              </a:spcAft>
            </a:pPr>
            <a:endParaRPr lang="zh-CN" altLang="en-US" sz="1600" dirty="0">
              <a:solidFill>
                <a:schemeClr val="bg1"/>
              </a:solidFill>
              <a:latin typeface="微软雅黑" pitchFamily="34" charset="-122"/>
              <a:ea typeface="微软雅黑" pitchFamily="34" charset="-122"/>
            </a:endParaRPr>
          </a:p>
        </p:txBody>
      </p:sp>
      <p:sp>
        <p:nvSpPr>
          <p:cNvPr id="48152" name="Line 30"/>
          <p:cNvSpPr>
            <a:spLocks noChangeShapeType="1"/>
          </p:cNvSpPr>
          <p:nvPr/>
        </p:nvSpPr>
        <p:spPr bwMode="auto">
          <a:xfrm>
            <a:off x="6075204" y="4202853"/>
            <a:ext cx="1515745" cy="1800"/>
          </a:xfrm>
          <a:prstGeom prst="line">
            <a:avLst/>
          </a:prstGeom>
          <a:noFill/>
          <a:ln w="28575" cap="rnd">
            <a:solidFill>
              <a:srgbClr val="000066"/>
            </a:solidFill>
            <a:prstDash val="sysDot"/>
            <a:round/>
            <a:headEn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sp>
        <p:nvSpPr>
          <p:cNvPr id="48153" name="Line 31"/>
          <p:cNvSpPr>
            <a:spLocks noChangeShapeType="1"/>
          </p:cNvSpPr>
          <p:nvPr/>
        </p:nvSpPr>
        <p:spPr bwMode="auto">
          <a:xfrm>
            <a:off x="6075204" y="5728547"/>
            <a:ext cx="1515745" cy="1800"/>
          </a:xfrm>
          <a:prstGeom prst="line">
            <a:avLst/>
          </a:prstGeom>
          <a:noFill/>
          <a:ln w="28575" cap="rnd">
            <a:solidFill>
              <a:srgbClr val="007572"/>
            </a:solidFill>
            <a:prstDash val="sysDot"/>
            <a:round/>
            <a:headEn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sp>
        <p:nvSpPr>
          <p:cNvPr id="48154" name="Line 32"/>
          <p:cNvSpPr>
            <a:spLocks noChangeShapeType="1"/>
          </p:cNvSpPr>
          <p:nvPr/>
        </p:nvSpPr>
        <p:spPr bwMode="auto">
          <a:xfrm>
            <a:off x="2418557" y="5854488"/>
            <a:ext cx="923766" cy="879793"/>
          </a:xfrm>
          <a:prstGeom prst="line">
            <a:avLst/>
          </a:prstGeom>
          <a:noFill/>
          <a:ln w="25400" cap="rnd">
            <a:solidFill>
              <a:srgbClr val="CC0000"/>
            </a:solidFill>
            <a:prstDash val="sysDot"/>
            <a:round/>
            <a:headEnd/>
            <a:tailEnd/>
          </a:ln>
        </p:spPr>
        <p:txBody>
          <a:bodyPr lIns="101882" tIns="50941" rIns="101882" bIns="50941"/>
          <a:lstStyle/>
          <a:p>
            <a:endParaRPr lang="zh-CN" altLang="en-US">
              <a:latin typeface="微软雅黑" pitchFamily="34" charset="-122"/>
              <a:ea typeface="微软雅黑" pitchFamily="34" charset="-122"/>
            </a:endParaRPr>
          </a:p>
        </p:txBody>
      </p:sp>
      <p:sp>
        <p:nvSpPr>
          <p:cNvPr id="48155" name="Line 33"/>
          <p:cNvSpPr>
            <a:spLocks noChangeShapeType="1"/>
          </p:cNvSpPr>
          <p:nvPr/>
        </p:nvSpPr>
        <p:spPr bwMode="auto">
          <a:xfrm>
            <a:off x="6075204" y="6880013"/>
            <a:ext cx="1515745" cy="1800"/>
          </a:xfrm>
          <a:prstGeom prst="line">
            <a:avLst/>
          </a:prstGeom>
          <a:noFill/>
          <a:ln w="28575" cap="rnd">
            <a:solidFill>
              <a:srgbClr val="CC0000"/>
            </a:solidFill>
            <a:prstDash val="sysDot"/>
            <a:round/>
            <a:headEn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pic>
        <p:nvPicPr>
          <p:cNvPr id="48156" name="Picture 34"/>
          <p:cNvPicPr preferRelativeResize="0">
            <a:picLocks noChangeAspect="1" noChangeArrowheads="1"/>
          </p:cNvPicPr>
          <p:nvPr/>
        </p:nvPicPr>
        <p:blipFill>
          <a:blip r:embed="rId7" cstate="print"/>
          <a:srcRect/>
          <a:stretch>
            <a:fillRect/>
          </a:stretch>
        </p:blipFill>
        <p:spPr bwMode="auto">
          <a:xfrm>
            <a:off x="7756843" y="6844030"/>
            <a:ext cx="1180465" cy="259080"/>
          </a:xfrm>
          <a:prstGeom prst="rect">
            <a:avLst/>
          </a:prstGeom>
          <a:noFill/>
          <a:ln w="9525">
            <a:noFill/>
            <a:miter lim="800000"/>
            <a:headEnd/>
            <a:tailEnd/>
          </a:ln>
        </p:spPr>
      </p:pic>
      <p:pic>
        <p:nvPicPr>
          <p:cNvPr id="48157" name="Picture 35"/>
          <p:cNvPicPr preferRelativeResize="0">
            <a:picLocks noChangeAspect="1" noChangeArrowheads="1"/>
          </p:cNvPicPr>
          <p:nvPr/>
        </p:nvPicPr>
        <p:blipFill>
          <a:blip r:embed="rId7" cstate="print"/>
          <a:srcRect/>
          <a:stretch>
            <a:fillRect/>
          </a:stretch>
        </p:blipFill>
        <p:spPr bwMode="auto">
          <a:xfrm>
            <a:off x="7756843" y="6646122"/>
            <a:ext cx="1180465" cy="259080"/>
          </a:xfrm>
          <a:prstGeom prst="rect">
            <a:avLst/>
          </a:prstGeom>
          <a:noFill/>
          <a:ln w="9525">
            <a:noFill/>
            <a:miter lim="800000"/>
            <a:headEnd/>
            <a:tailEnd/>
          </a:ln>
        </p:spPr>
      </p:pic>
      <p:pic>
        <p:nvPicPr>
          <p:cNvPr id="48158" name="Picture 36"/>
          <p:cNvPicPr preferRelativeResize="0">
            <a:picLocks noChangeAspect="1" noChangeArrowheads="1"/>
          </p:cNvPicPr>
          <p:nvPr/>
        </p:nvPicPr>
        <p:blipFill>
          <a:blip r:embed="rId7" cstate="print"/>
          <a:srcRect/>
          <a:stretch>
            <a:fillRect/>
          </a:stretch>
        </p:blipFill>
        <p:spPr bwMode="auto">
          <a:xfrm>
            <a:off x="7756843" y="6433820"/>
            <a:ext cx="1180465" cy="259080"/>
          </a:xfrm>
          <a:prstGeom prst="rect">
            <a:avLst/>
          </a:prstGeom>
          <a:noFill/>
          <a:ln w="9525">
            <a:noFill/>
            <a:miter lim="800000"/>
            <a:headEnd/>
            <a:tailEnd/>
          </a:ln>
        </p:spPr>
      </p:pic>
      <p:sp>
        <p:nvSpPr>
          <p:cNvPr id="48159" name="Rectangle 37"/>
          <p:cNvSpPr txBox="1">
            <a:spLocks noChangeArrowheads="1"/>
          </p:cNvSpPr>
          <p:nvPr/>
        </p:nvSpPr>
        <p:spPr bwMode="auto">
          <a:xfrm>
            <a:off x="419100" y="1697945"/>
            <a:ext cx="9639300" cy="1849543"/>
          </a:xfrm>
          <a:prstGeom prst="rect">
            <a:avLst/>
          </a:prstGeom>
          <a:noFill/>
          <a:ln w="9525">
            <a:noFill/>
            <a:miter lim="800000"/>
            <a:headEnd/>
            <a:tailEnd/>
          </a:ln>
        </p:spPr>
        <p:txBody>
          <a:bodyPr lIns="101882" tIns="50941" rIns="101882" bIns="50941"/>
          <a:lstStyle/>
          <a:p>
            <a:pPr marL="382059" indent="-382059" eaLnBrk="0" hangingPunct="0">
              <a:spcBef>
                <a:spcPct val="20000"/>
              </a:spcBef>
              <a:buFontTx/>
              <a:buChar char="•"/>
            </a:pPr>
            <a:r>
              <a:rPr lang="zh-CN" altLang="en-US" sz="2500" dirty="0">
                <a:latin typeface="微软雅黑" pitchFamily="34" charset="-122"/>
                <a:ea typeface="微软雅黑" pitchFamily="34" charset="-122"/>
              </a:rPr>
              <a:t>通过一个单独网关部署多个独立管理的应用，各应用采用不同的安全策略在不修改网络架构的情况下增加新的应用</a:t>
            </a:r>
            <a:endParaRPr lang="en-US" altLang="zh-CN" sz="2500" dirty="0">
              <a:latin typeface="微软雅黑" pitchFamily="34" charset="-122"/>
              <a:ea typeface="微软雅黑" pitchFamily="34" charset="-122"/>
            </a:endParaRPr>
          </a:p>
          <a:p>
            <a:pPr marL="382059" indent="-382059" eaLnBrk="0" hangingPunct="0">
              <a:spcBef>
                <a:spcPct val="20000"/>
              </a:spcBef>
              <a:buFontTx/>
              <a:buChar char="•"/>
            </a:pPr>
            <a:r>
              <a:rPr lang="zh-CN" altLang="en-US" sz="2500" dirty="0">
                <a:latin typeface="微软雅黑" pitchFamily="34" charset="-122"/>
                <a:ea typeface="微软雅黑" pitchFamily="34" charset="-122"/>
              </a:rPr>
              <a:t>为多元化的机构提供显著的运营优势</a:t>
            </a:r>
            <a:r>
              <a:rPr lang="en-US" altLang="ja-JP" sz="2500" dirty="0">
                <a:latin typeface="微软雅黑" pitchFamily="34" charset="-122"/>
                <a:ea typeface="微软雅黑" pitchFamily="34" charset="-122"/>
              </a:rPr>
              <a:t> </a:t>
            </a:r>
          </a:p>
          <a:p>
            <a:pPr marL="382059" indent="-382059" eaLnBrk="0" hangingPunct="0">
              <a:spcBef>
                <a:spcPct val="20000"/>
              </a:spcBef>
              <a:buFontTx/>
              <a:buChar char="•"/>
            </a:pPr>
            <a:r>
              <a:rPr lang="zh-CN" altLang="en-US" sz="2500" dirty="0">
                <a:latin typeface="微软雅黑" pitchFamily="34" charset="-122"/>
                <a:ea typeface="微软雅黑" pitchFamily="34" charset="-122"/>
              </a:rPr>
              <a:t>实时配置修改后台系统，而无需让系统下线</a:t>
            </a:r>
            <a:endParaRPr lang="en-US" altLang="zh-CN" sz="25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3"/>
          <p:cNvSpPr txBox="1">
            <a:spLocks noChangeArrowheads="1"/>
          </p:cNvSpPr>
          <p:nvPr/>
        </p:nvSpPr>
        <p:spPr bwMode="auto">
          <a:xfrm>
            <a:off x="899319" y="1836950"/>
            <a:ext cx="1005840" cy="1500505"/>
          </a:xfrm>
          <a:prstGeom prst="rect">
            <a:avLst/>
          </a:prstGeom>
          <a:noFill/>
          <a:ln w="9525">
            <a:noFill/>
            <a:miter lim="800000"/>
            <a:headEnd/>
            <a:tailEnd/>
          </a:ln>
        </p:spPr>
        <p:txBody>
          <a:bodyPr lIns="0" tIns="0" rIns="0" bIns="0">
            <a:spAutoFit/>
          </a:bodyPr>
          <a:lstStyle/>
          <a:p>
            <a:pPr>
              <a:lnSpc>
                <a:spcPct val="86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1100" dirty="0">
                <a:latin typeface="微软雅黑" pitchFamily="34" charset="-122"/>
                <a:ea typeface="微软雅黑" pitchFamily="34" charset="-122"/>
              </a:rPr>
              <a:t>6</a:t>
            </a:r>
          </a:p>
        </p:txBody>
      </p:sp>
      <p:sp>
        <p:nvSpPr>
          <p:cNvPr id="49155" name="Oval 4"/>
          <p:cNvSpPr>
            <a:spLocks noChangeArrowheads="1"/>
          </p:cNvSpPr>
          <p:nvPr/>
        </p:nvSpPr>
        <p:spPr bwMode="auto">
          <a:xfrm>
            <a:off x="471487" y="1660631"/>
            <a:ext cx="1657192" cy="1739794"/>
          </a:xfrm>
          <a:prstGeom prst="ellipse">
            <a:avLst/>
          </a:prstGeom>
          <a:noFill/>
          <a:ln w="91440">
            <a:solidFill>
              <a:srgbClr val="000000"/>
            </a:solid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49156" name="Text Box 5"/>
          <p:cNvSpPr txBox="1">
            <a:spLocks noChangeArrowheads="1"/>
          </p:cNvSpPr>
          <p:nvPr/>
        </p:nvSpPr>
        <p:spPr bwMode="auto">
          <a:xfrm>
            <a:off x="2230415" y="2774360"/>
            <a:ext cx="6789420" cy="388620"/>
          </a:xfrm>
          <a:prstGeom prst="rect">
            <a:avLst/>
          </a:prstGeom>
          <a:noFill/>
          <a:ln w="9525">
            <a:noFill/>
            <a:miter lim="800000"/>
            <a:headEnd/>
            <a:tailEnd/>
          </a:ln>
        </p:spPr>
        <p:txBody>
          <a:bodyPr lIns="0" tIns="0" rIns="0" bIns="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zh-CN" altLang="en-US" sz="2700" dirty="0">
                <a:latin typeface="微软雅黑" pitchFamily="34" charset="-122"/>
                <a:ea typeface="微软雅黑" pitchFamily="34" charset="-122"/>
              </a:rPr>
              <a:t>终止了流量，我们优化它。</a:t>
            </a:r>
            <a:endParaRPr lang="en-GB" sz="2700" dirty="0">
              <a:latin typeface="微软雅黑" pitchFamily="34" charset="-122"/>
              <a:ea typeface="微软雅黑" pitchFamily="34" charset="-122"/>
            </a:endParaRPr>
          </a:p>
        </p:txBody>
      </p:sp>
      <p:grpSp>
        <p:nvGrpSpPr>
          <p:cNvPr id="2" name="Group 6"/>
          <p:cNvGrpSpPr>
            <a:grpSpLocks/>
          </p:cNvGrpSpPr>
          <p:nvPr/>
        </p:nvGrpSpPr>
        <p:grpSpPr bwMode="auto">
          <a:xfrm>
            <a:off x="1054735" y="3360843"/>
            <a:ext cx="8139272" cy="3634317"/>
            <a:chOff x="423" y="1976"/>
            <a:chExt cx="4661" cy="2020"/>
          </a:xfrm>
        </p:grpSpPr>
        <p:grpSp>
          <p:nvGrpSpPr>
            <p:cNvPr id="3" name="Group 7"/>
            <p:cNvGrpSpPr>
              <a:grpSpLocks/>
            </p:cNvGrpSpPr>
            <p:nvPr/>
          </p:nvGrpSpPr>
          <p:grpSpPr bwMode="auto">
            <a:xfrm>
              <a:off x="423" y="1976"/>
              <a:ext cx="4661" cy="1156"/>
              <a:chOff x="423" y="1976"/>
              <a:chExt cx="4661" cy="1156"/>
            </a:xfrm>
          </p:grpSpPr>
          <p:pic>
            <p:nvPicPr>
              <p:cNvPr id="49167" name="Picture 8"/>
              <p:cNvPicPr>
                <a:picLocks noChangeAspect="1" noChangeArrowheads="1"/>
              </p:cNvPicPr>
              <p:nvPr/>
            </p:nvPicPr>
            <p:blipFill>
              <a:blip r:embed="rId3" cstate="print"/>
              <a:srcRect/>
              <a:stretch>
                <a:fillRect/>
              </a:stretch>
            </p:blipFill>
            <p:spPr bwMode="auto">
              <a:xfrm>
                <a:off x="2952" y="1976"/>
                <a:ext cx="2133" cy="1157"/>
              </a:xfrm>
              <a:prstGeom prst="rect">
                <a:avLst/>
              </a:prstGeom>
              <a:noFill/>
              <a:ln w="9525">
                <a:noFill/>
                <a:miter lim="800000"/>
                <a:headEnd/>
                <a:tailEnd/>
              </a:ln>
            </p:spPr>
          </p:pic>
          <p:pic>
            <p:nvPicPr>
              <p:cNvPr id="49168" name="Picture 9"/>
              <p:cNvPicPr>
                <a:picLocks noChangeAspect="1" noChangeArrowheads="1"/>
              </p:cNvPicPr>
              <p:nvPr/>
            </p:nvPicPr>
            <p:blipFill>
              <a:blip r:embed="rId4" cstate="print"/>
              <a:srcRect/>
              <a:stretch>
                <a:fillRect/>
              </a:stretch>
            </p:blipFill>
            <p:spPr bwMode="auto">
              <a:xfrm>
                <a:off x="2062" y="2257"/>
                <a:ext cx="974" cy="313"/>
              </a:xfrm>
              <a:prstGeom prst="rect">
                <a:avLst/>
              </a:prstGeom>
              <a:noFill/>
              <a:ln w="9525">
                <a:noFill/>
                <a:miter lim="800000"/>
                <a:headEnd/>
                <a:tailEnd/>
              </a:ln>
            </p:spPr>
          </p:pic>
          <p:pic>
            <p:nvPicPr>
              <p:cNvPr id="49169" name="Picture 10"/>
              <p:cNvPicPr>
                <a:picLocks noChangeAspect="1" noChangeArrowheads="1"/>
              </p:cNvPicPr>
              <p:nvPr/>
            </p:nvPicPr>
            <p:blipFill>
              <a:blip r:embed="rId4" cstate="print"/>
              <a:srcRect/>
              <a:stretch>
                <a:fillRect/>
              </a:stretch>
            </p:blipFill>
            <p:spPr bwMode="auto">
              <a:xfrm>
                <a:off x="2016" y="2577"/>
                <a:ext cx="974" cy="313"/>
              </a:xfrm>
              <a:prstGeom prst="rect">
                <a:avLst/>
              </a:prstGeom>
              <a:noFill/>
              <a:ln w="9525">
                <a:noFill/>
                <a:miter lim="800000"/>
                <a:headEnd/>
                <a:tailEnd/>
              </a:ln>
            </p:spPr>
          </p:pic>
          <p:pic>
            <p:nvPicPr>
              <p:cNvPr id="49170" name="Picture 11"/>
              <p:cNvPicPr>
                <a:picLocks noChangeAspect="1" noChangeArrowheads="1"/>
              </p:cNvPicPr>
              <p:nvPr/>
            </p:nvPicPr>
            <p:blipFill>
              <a:blip r:embed="rId5" cstate="print"/>
              <a:srcRect/>
              <a:stretch>
                <a:fillRect/>
              </a:stretch>
            </p:blipFill>
            <p:spPr bwMode="auto">
              <a:xfrm>
                <a:off x="423" y="2431"/>
                <a:ext cx="698" cy="502"/>
              </a:xfrm>
              <a:prstGeom prst="rect">
                <a:avLst/>
              </a:prstGeom>
              <a:noFill/>
              <a:ln w="9525">
                <a:noFill/>
                <a:miter lim="800000"/>
                <a:headEnd/>
                <a:tailEnd/>
              </a:ln>
            </p:spPr>
          </p:pic>
          <p:sp>
            <p:nvSpPr>
              <p:cNvPr id="49171" name="Line 12"/>
              <p:cNvSpPr>
                <a:spLocks noChangeShapeType="1"/>
              </p:cNvSpPr>
              <p:nvPr/>
            </p:nvSpPr>
            <p:spPr bwMode="auto">
              <a:xfrm>
                <a:off x="1145" y="2614"/>
                <a:ext cx="247" cy="1"/>
              </a:xfrm>
              <a:prstGeom prst="line">
                <a:avLst/>
              </a:prstGeom>
              <a:noFill/>
              <a:ln w="38160">
                <a:solidFill>
                  <a:srgbClr val="78718F"/>
                </a:solidFill>
                <a:round/>
                <a:headEnd/>
                <a:tailEnd/>
              </a:ln>
            </p:spPr>
            <p:txBody>
              <a:bodyPr/>
              <a:lstStyle/>
              <a:p>
                <a:endParaRPr lang="zh-CN" altLang="en-US">
                  <a:latin typeface="微软雅黑" pitchFamily="34" charset="-122"/>
                  <a:ea typeface="微软雅黑" pitchFamily="34" charset="-122"/>
                </a:endParaRPr>
              </a:p>
            </p:txBody>
          </p:sp>
          <p:pic>
            <p:nvPicPr>
              <p:cNvPr id="49172" name="Picture 13"/>
              <p:cNvPicPr>
                <a:picLocks noChangeAspect="1" noChangeArrowheads="1"/>
              </p:cNvPicPr>
              <p:nvPr/>
            </p:nvPicPr>
            <p:blipFill>
              <a:blip r:embed="rId6" cstate="print"/>
              <a:srcRect/>
              <a:stretch>
                <a:fillRect/>
              </a:stretch>
            </p:blipFill>
            <p:spPr bwMode="auto">
              <a:xfrm>
                <a:off x="1345" y="2357"/>
                <a:ext cx="433" cy="501"/>
              </a:xfrm>
              <a:prstGeom prst="rect">
                <a:avLst/>
              </a:prstGeom>
              <a:noFill/>
              <a:ln w="9525">
                <a:noFill/>
                <a:miter lim="800000"/>
                <a:headEnd/>
                <a:tailEnd/>
              </a:ln>
            </p:spPr>
          </p:pic>
          <p:sp>
            <p:nvSpPr>
              <p:cNvPr id="49173" name="Line 14"/>
              <p:cNvSpPr>
                <a:spLocks noChangeShapeType="1"/>
              </p:cNvSpPr>
              <p:nvPr/>
            </p:nvSpPr>
            <p:spPr bwMode="auto">
              <a:xfrm flipV="1">
                <a:off x="1566" y="2453"/>
                <a:ext cx="544" cy="162"/>
              </a:xfrm>
              <a:prstGeom prst="line">
                <a:avLst/>
              </a:prstGeom>
              <a:noFill/>
              <a:ln w="38160">
                <a:solidFill>
                  <a:srgbClr val="78718F"/>
                </a:solidFill>
                <a:round/>
                <a:headEnd/>
                <a:tailEnd/>
              </a:ln>
            </p:spPr>
            <p:txBody>
              <a:bodyPr/>
              <a:lstStyle/>
              <a:p>
                <a:endParaRPr lang="zh-CN" altLang="en-US">
                  <a:latin typeface="微软雅黑" pitchFamily="34" charset="-122"/>
                  <a:ea typeface="微软雅黑" pitchFamily="34" charset="-122"/>
                </a:endParaRPr>
              </a:p>
            </p:txBody>
          </p:sp>
          <p:sp>
            <p:nvSpPr>
              <p:cNvPr id="49174" name="Line 15"/>
              <p:cNvSpPr>
                <a:spLocks noChangeShapeType="1"/>
              </p:cNvSpPr>
              <p:nvPr/>
            </p:nvSpPr>
            <p:spPr bwMode="auto">
              <a:xfrm>
                <a:off x="1595" y="2577"/>
                <a:ext cx="468" cy="121"/>
              </a:xfrm>
              <a:prstGeom prst="line">
                <a:avLst/>
              </a:prstGeom>
              <a:noFill/>
              <a:ln w="38160">
                <a:solidFill>
                  <a:srgbClr val="78718F"/>
                </a:solidFill>
                <a:round/>
                <a:headEnd/>
                <a:tailEnd/>
              </a:ln>
            </p:spPr>
            <p:txBody>
              <a:bodyPr/>
              <a:lstStyle/>
              <a:p>
                <a:endParaRPr lang="zh-CN" altLang="en-US">
                  <a:latin typeface="微软雅黑" pitchFamily="34" charset="-122"/>
                  <a:ea typeface="微软雅黑" pitchFamily="34" charset="-122"/>
                </a:endParaRPr>
              </a:p>
            </p:txBody>
          </p:sp>
          <p:sp>
            <p:nvSpPr>
              <p:cNvPr id="49175" name="Line 16"/>
              <p:cNvSpPr>
                <a:spLocks noChangeShapeType="1"/>
              </p:cNvSpPr>
              <p:nvPr/>
            </p:nvSpPr>
            <p:spPr bwMode="auto">
              <a:xfrm flipV="1">
                <a:off x="2673" y="2492"/>
                <a:ext cx="1" cy="128"/>
              </a:xfrm>
              <a:prstGeom prst="line">
                <a:avLst/>
              </a:prstGeom>
              <a:noFill/>
              <a:ln w="38160">
                <a:solidFill>
                  <a:srgbClr val="78718F"/>
                </a:solidFill>
                <a:round/>
                <a:headEnd/>
                <a:tailEnd/>
              </a:ln>
            </p:spPr>
            <p:txBody>
              <a:bodyPr/>
              <a:lstStyle/>
              <a:p>
                <a:endParaRPr lang="zh-CN" altLang="en-US">
                  <a:latin typeface="微软雅黑" pitchFamily="34" charset="-122"/>
                  <a:ea typeface="微软雅黑" pitchFamily="34" charset="-122"/>
                </a:endParaRPr>
              </a:p>
            </p:txBody>
          </p:sp>
        </p:grpSp>
        <p:sp>
          <p:nvSpPr>
            <p:cNvPr id="49162" name="Text Box 17"/>
            <p:cNvSpPr txBox="1">
              <a:spLocks noChangeArrowheads="1"/>
            </p:cNvSpPr>
            <p:nvPr/>
          </p:nvSpPr>
          <p:spPr bwMode="auto">
            <a:xfrm>
              <a:off x="1671" y="3030"/>
              <a:ext cx="848" cy="228"/>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zh-CN" altLang="en-US" sz="2700" u="sng" dirty="0">
                  <a:latin typeface="微软雅黑" pitchFamily="34" charset="-122"/>
                  <a:ea typeface="微软雅黑" pitchFamily="34" charset="-122"/>
                </a:rPr>
                <a:t>负载均衡</a:t>
              </a:r>
              <a:endParaRPr lang="en-GB" sz="2700" u="sng" dirty="0">
                <a:latin typeface="微软雅黑" pitchFamily="34" charset="-122"/>
                <a:ea typeface="微软雅黑" pitchFamily="34" charset="-122"/>
              </a:endParaRPr>
            </a:p>
          </p:txBody>
        </p:sp>
        <p:sp>
          <p:nvSpPr>
            <p:cNvPr id="49163" name="Text Box 18"/>
            <p:cNvSpPr txBox="1">
              <a:spLocks noChangeArrowheads="1"/>
            </p:cNvSpPr>
            <p:nvPr/>
          </p:nvSpPr>
          <p:spPr bwMode="auto">
            <a:xfrm>
              <a:off x="2271" y="3483"/>
              <a:ext cx="698" cy="228"/>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zh-CN" altLang="en-US" sz="2700" u="sng" dirty="0">
                  <a:latin typeface="微软雅黑" pitchFamily="34" charset="-122"/>
                  <a:ea typeface="微软雅黑" pitchFamily="34" charset="-122"/>
                </a:rPr>
                <a:t>缓存</a:t>
              </a:r>
              <a:endParaRPr lang="en-GB" sz="2700" u="sng" dirty="0">
                <a:latin typeface="微软雅黑" pitchFamily="34" charset="-122"/>
                <a:ea typeface="微软雅黑" pitchFamily="34" charset="-122"/>
              </a:endParaRPr>
            </a:p>
          </p:txBody>
        </p:sp>
        <p:sp>
          <p:nvSpPr>
            <p:cNvPr id="49164" name="Text Box 19"/>
            <p:cNvSpPr txBox="1">
              <a:spLocks noChangeArrowheads="1"/>
            </p:cNvSpPr>
            <p:nvPr/>
          </p:nvSpPr>
          <p:spPr bwMode="auto">
            <a:xfrm>
              <a:off x="2515" y="3168"/>
              <a:ext cx="1084" cy="228"/>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u="sng" dirty="0">
                  <a:latin typeface="微软雅黑" pitchFamily="34" charset="-122"/>
                  <a:ea typeface="微软雅黑" pitchFamily="34" charset="-122"/>
                </a:rPr>
                <a:t>HTTP </a:t>
              </a:r>
              <a:r>
                <a:rPr lang="zh-CN" altLang="en-US" sz="2700" u="sng" dirty="0">
                  <a:latin typeface="微软雅黑" pitchFamily="34" charset="-122"/>
                  <a:ea typeface="微软雅黑" pitchFamily="34" charset="-122"/>
                </a:rPr>
                <a:t>压缩</a:t>
              </a:r>
              <a:endParaRPr lang="en-GB" sz="2700" u="sng" dirty="0">
                <a:latin typeface="微软雅黑" pitchFamily="34" charset="-122"/>
                <a:ea typeface="微软雅黑" pitchFamily="34" charset="-122"/>
              </a:endParaRPr>
            </a:p>
          </p:txBody>
        </p:sp>
        <p:sp>
          <p:nvSpPr>
            <p:cNvPr id="49165" name="Text Box 20"/>
            <p:cNvSpPr txBox="1">
              <a:spLocks noChangeArrowheads="1"/>
            </p:cNvSpPr>
            <p:nvPr/>
          </p:nvSpPr>
          <p:spPr bwMode="auto">
            <a:xfrm>
              <a:off x="1776" y="3750"/>
              <a:ext cx="1632" cy="228"/>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u="sng" dirty="0" err="1">
                  <a:latin typeface="微软雅黑" pitchFamily="34" charset="-122"/>
                  <a:ea typeface="微软雅黑" pitchFamily="34" charset="-122"/>
                </a:rPr>
                <a:t>SSL</a:t>
              </a:r>
              <a:r>
                <a:rPr lang="en-GB" altLang="zh-CN" sz="2700" u="sng" dirty="0">
                  <a:latin typeface="微软雅黑" pitchFamily="34" charset="-122"/>
                  <a:ea typeface="微软雅黑" pitchFamily="34" charset="-122"/>
                </a:rPr>
                <a:t> </a:t>
              </a:r>
              <a:r>
                <a:rPr lang="zh-CN" altLang="en-US" sz="2700" u="sng" dirty="0">
                  <a:latin typeface="微软雅黑" pitchFamily="34" charset="-122"/>
                  <a:ea typeface="微软雅黑" pitchFamily="34" charset="-122"/>
                </a:rPr>
                <a:t>加速</a:t>
              </a:r>
              <a:endParaRPr lang="en-GB" sz="2700" u="sng" dirty="0">
                <a:latin typeface="微软雅黑" pitchFamily="34" charset="-122"/>
                <a:ea typeface="微软雅黑" pitchFamily="34" charset="-122"/>
              </a:endParaRPr>
            </a:p>
          </p:txBody>
        </p:sp>
        <p:sp>
          <p:nvSpPr>
            <p:cNvPr id="49166" name="Text Box 21"/>
            <p:cNvSpPr txBox="1">
              <a:spLocks noChangeArrowheads="1"/>
            </p:cNvSpPr>
            <p:nvPr/>
          </p:nvSpPr>
          <p:spPr bwMode="auto">
            <a:xfrm>
              <a:off x="2747" y="3768"/>
              <a:ext cx="1175" cy="228"/>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u="sng" dirty="0">
                  <a:latin typeface="微软雅黑" pitchFamily="34" charset="-122"/>
                  <a:ea typeface="微软雅黑" pitchFamily="34" charset="-122"/>
                </a:rPr>
                <a:t>TCP </a:t>
              </a:r>
              <a:r>
                <a:rPr lang="zh-CN" altLang="en-US" sz="2700" u="sng" dirty="0">
                  <a:latin typeface="微软雅黑" pitchFamily="34" charset="-122"/>
                  <a:ea typeface="微软雅黑" pitchFamily="34" charset="-122"/>
                </a:rPr>
                <a:t>连接池</a:t>
              </a:r>
              <a:endParaRPr lang="en-GB" sz="2700" u="sng" dirty="0">
                <a:latin typeface="微软雅黑" pitchFamily="34" charset="-122"/>
                <a:ea typeface="微软雅黑" pitchFamily="34" charset="-122"/>
              </a:endParaRPr>
            </a:p>
          </p:txBody>
        </p:sp>
      </p:grpSp>
      <p:sp>
        <p:nvSpPr>
          <p:cNvPr id="49160" name="Rectangle 4"/>
          <p:cNvSpPr>
            <a:spLocks noChangeArrowheads="1"/>
          </p:cNvSpPr>
          <p:nvPr/>
        </p:nvSpPr>
        <p:spPr bwMode="auto">
          <a:xfrm>
            <a:off x="2215924" y="1316477"/>
            <a:ext cx="4939619" cy="1264815"/>
          </a:xfrm>
          <a:prstGeom prst="rect">
            <a:avLst/>
          </a:prstGeom>
          <a:noFill/>
          <a:ln w="9525" algn="ctr">
            <a:noFill/>
            <a:miter lim="800000"/>
            <a:headEnd/>
            <a:tailEnd/>
          </a:ln>
        </p:spPr>
        <p:txBody>
          <a:bodyPr lIns="101882" tIns="50941" rIns="101882" bIns="50941" anchor="ctr"/>
          <a:lstStyle/>
          <a:p>
            <a:r>
              <a:rPr lang="zh-CN" altLang="en-US" sz="3900" dirty="0">
                <a:latin typeface="微软雅黑" pitchFamily="34" charset="-122"/>
                <a:ea typeface="微软雅黑" pitchFamily="34" charset="-122"/>
              </a:rPr>
              <a:t>部署</a:t>
            </a:r>
            <a:endParaRPr lang="en-GB" altLang="zh-CN" sz="3900" dirty="0">
              <a:latin typeface="微软雅黑" pitchFamily="34" charset="-122"/>
              <a:ea typeface="微软雅黑" pitchFamily="34" charset="-122"/>
            </a:endParaRP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2920637" y="348343"/>
            <a:ext cx="6789420" cy="949960"/>
          </a:xfrm>
        </p:spPr>
        <p:txBody>
          <a:bodyPr/>
          <a:lstStyle/>
          <a:p>
            <a:pPr marL="509412" indent="-509412" eaLnBrk="1" hangingPunct="1"/>
            <a:r>
              <a:rPr lang="zh-CN" altLang="en-US" dirty="0" smtClean="0">
                <a:solidFill>
                  <a:schemeClr val="bg1"/>
                </a:solidFill>
                <a:latin typeface="微软雅黑" pitchFamily="34" charset="-122"/>
                <a:ea typeface="微软雅黑" pitchFamily="34" charset="-122"/>
              </a:rPr>
              <a:t>加快应用的响应时间</a:t>
            </a:r>
            <a:endParaRPr lang="en-US" altLang="ja-JP" dirty="0" smtClean="0">
              <a:solidFill>
                <a:schemeClr val="bg1"/>
              </a:solidFill>
              <a:latin typeface="微软雅黑" pitchFamily="34" charset="-122"/>
              <a:ea typeface="微软雅黑" pitchFamily="34" charset="-122"/>
            </a:endParaRPr>
          </a:p>
        </p:txBody>
      </p:sp>
      <p:sp>
        <p:nvSpPr>
          <p:cNvPr id="50179" name="Text Box 3"/>
          <p:cNvSpPr txBox="1">
            <a:spLocks noChangeArrowheads="1"/>
          </p:cNvSpPr>
          <p:nvPr/>
        </p:nvSpPr>
        <p:spPr bwMode="auto">
          <a:xfrm>
            <a:off x="3529172" y="3600134"/>
            <a:ext cx="1580356" cy="311255"/>
          </a:xfrm>
          <a:prstGeom prst="rect">
            <a:avLst/>
          </a:prstGeom>
          <a:noFill/>
          <a:ln w="9525" algn="ctr">
            <a:noFill/>
            <a:miter lim="800000"/>
            <a:headEnd/>
            <a:tailEnd/>
          </a:ln>
        </p:spPr>
        <p:txBody>
          <a:bodyPr lIns="101882" tIns="50941" rIns="101882" bIns="50941">
            <a:spAutoFit/>
          </a:bodyPr>
          <a:lstStyle/>
          <a:p>
            <a:r>
              <a:rPr lang="en-US" altLang="ja-JP" sz="1300" b="1" i="1" dirty="0" err="1">
                <a:latin typeface="Gill Sans"/>
                <a:ea typeface="MS PGothic" pitchFamily="34" charset="-128"/>
              </a:rPr>
              <a:t>NetContinuum</a:t>
            </a:r>
            <a:endParaRPr lang="en-US" altLang="ja-JP" sz="1300" b="1" i="1" dirty="0">
              <a:latin typeface="Gill Sans"/>
              <a:ea typeface="MS PGothic" pitchFamily="34" charset="-128"/>
            </a:endParaRPr>
          </a:p>
        </p:txBody>
      </p:sp>
      <p:pic>
        <p:nvPicPr>
          <p:cNvPr id="50180" name="Picture 4"/>
          <p:cNvPicPr>
            <a:picLocks noChangeAspect="1" noChangeArrowheads="1"/>
          </p:cNvPicPr>
          <p:nvPr/>
        </p:nvPicPr>
        <p:blipFill>
          <a:blip r:embed="rId3" cstate="print"/>
          <a:srcRect/>
          <a:stretch>
            <a:fillRect/>
          </a:stretch>
        </p:blipFill>
        <p:spPr bwMode="auto">
          <a:xfrm>
            <a:off x="6738779" y="3911388"/>
            <a:ext cx="1180465" cy="259080"/>
          </a:xfrm>
          <a:prstGeom prst="rect">
            <a:avLst/>
          </a:prstGeom>
          <a:noFill/>
          <a:ln w="9525">
            <a:noFill/>
            <a:miter lim="800000"/>
            <a:headEnd/>
            <a:tailEnd/>
          </a:ln>
        </p:spPr>
      </p:pic>
      <p:pic>
        <p:nvPicPr>
          <p:cNvPr id="50181" name="Picture 5"/>
          <p:cNvPicPr>
            <a:picLocks noChangeAspect="1" noChangeArrowheads="1"/>
          </p:cNvPicPr>
          <p:nvPr/>
        </p:nvPicPr>
        <p:blipFill>
          <a:blip r:embed="rId3" cstate="print"/>
          <a:srcRect/>
          <a:stretch>
            <a:fillRect/>
          </a:stretch>
        </p:blipFill>
        <p:spPr bwMode="auto">
          <a:xfrm>
            <a:off x="6454140" y="3634317"/>
            <a:ext cx="1180465" cy="259080"/>
          </a:xfrm>
          <a:prstGeom prst="rect">
            <a:avLst/>
          </a:prstGeom>
          <a:noFill/>
          <a:ln w="9525">
            <a:noFill/>
            <a:miter lim="800000"/>
            <a:headEnd/>
            <a:tailEnd/>
          </a:ln>
        </p:spPr>
      </p:pic>
      <p:pic>
        <p:nvPicPr>
          <p:cNvPr id="50182" name="Picture 6"/>
          <p:cNvPicPr>
            <a:picLocks noChangeAspect="1" noChangeArrowheads="1"/>
          </p:cNvPicPr>
          <p:nvPr/>
        </p:nvPicPr>
        <p:blipFill>
          <a:blip r:embed="rId3" cstate="print"/>
          <a:srcRect/>
          <a:stretch>
            <a:fillRect/>
          </a:stretch>
        </p:blipFill>
        <p:spPr bwMode="auto">
          <a:xfrm>
            <a:off x="6455887" y="3288877"/>
            <a:ext cx="1180465" cy="259080"/>
          </a:xfrm>
          <a:prstGeom prst="rect">
            <a:avLst/>
          </a:prstGeom>
          <a:noFill/>
          <a:ln w="9525">
            <a:noFill/>
            <a:miter lim="800000"/>
            <a:headEnd/>
            <a:tailEnd/>
          </a:ln>
        </p:spPr>
      </p:pic>
      <p:pic>
        <p:nvPicPr>
          <p:cNvPr id="50183" name="Picture 7"/>
          <p:cNvPicPr>
            <a:picLocks noChangeAspect="1" noChangeArrowheads="1"/>
          </p:cNvPicPr>
          <p:nvPr/>
        </p:nvPicPr>
        <p:blipFill>
          <a:blip r:embed="rId3" cstate="print"/>
          <a:srcRect/>
          <a:stretch>
            <a:fillRect/>
          </a:stretch>
        </p:blipFill>
        <p:spPr bwMode="auto">
          <a:xfrm>
            <a:off x="6455887" y="2993813"/>
            <a:ext cx="1180465" cy="259080"/>
          </a:xfrm>
          <a:prstGeom prst="rect">
            <a:avLst/>
          </a:prstGeom>
          <a:noFill/>
          <a:ln w="9525">
            <a:noFill/>
            <a:miter lim="800000"/>
            <a:headEnd/>
            <a:tailEnd/>
          </a:ln>
        </p:spPr>
      </p:pic>
      <p:pic>
        <p:nvPicPr>
          <p:cNvPr id="50184" name="Picture 8"/>
          <p:cNvPicPr>
            <a:picLocks noChangeAspect="1" noChangeArrowheads="1"/>
          </p:cNvPicPr>
          <p:nvPr/>
        </p:nvPicPr>
        <p:blipFill>
          <a:blip r:embed="rId3" cstate="print"/>
          <a:srcRect/>
          <a:stretch>
            <a:fillRect/>
          </a:stretch>
        </p:blipFill>
        <p:spPr bwMode="auto">
          <a:xfrm>
            <a:off x="6455887" y="2684357"/>
            <a:ext cx="1180465" cy="259080"/>
          </a:xfrm>
          <a:prstGeom prst="rect">
            <a:avLst/>
          </a:prstGeom>
          <a:noFill/>
          <a:ln w="9525">
            <a:noFill/>
            <a:miter lim="800000"/>
            <a:headEnd/>
            <a:tailEnd/>
          </a:ln>
        </p:spPr>
      </p:pic>
      <p:pic>
        <p:nvPicPr>
          <p:cNvPr id="50185" name="Picture 9"/>
          <p:cNvPicPr>
            <a:picLocks noChangeAspect="1" noChangeArrowheads="1"/>
          </p:cNvPicPr>
          <p:nvPr/>
        </p:nvPicPr>
        <p:blipFill>
          <a:blip r:embed="rId3" cstate="print"/>
          <a:srcRect/>
          <a:stretch>
            <a:fillRect/>
          </a:stretch>
        </p:blipFill>
        <p:spPr bwMode="auto">
          <a:xfrm>
            <a:off x="6455887" y="2338917"/>
            <a:ext cx="1180465" cy="259080"/>
          </a:xfrm>
          <a:prstGeom prst="rect">
            <a:avLst/>
          </a:prstGeom>
          <a:noFill/>
          <a:ln w="9525">
            <a:noFill/>
            <a:miter lim="800000"/>
            <a:headEnd/>
            <a:tailEnd/>
          </a:ln>
        </p:spPr>
      </p:pic>
      <p:pic>
        <p:nvPicPr>
          <p:cNvPr id="50186" name="Picture 10"/>
          <p:cNvPicPr>
            <a:picLocks noChangeAspect="1" noChangeArrowheads="1"/>
          </p:cNvPicPr>
          <p:nvPr/>
        </p:nvPicPr>
        <p:blipFill>
          <a:blip r:embed="rId3" cstate="print"/>
          <a:srcRect/>
          <a:stretch>
            <a:fillRect/>
          </a:stretch>
        </p:blipFill>
        <p:spPr bwMode="auto">
          <a:xfrm>
            <a:off x="6455887" y="2043853"/>
            <a:ext cx="1180465" cy="259080"/>
          </a:xfrm>
          <a:prstGeom prst="rect">
            <a:avLst/>
          </a:prstGeom>
          <a:noFill/>
          <a:ln w="9525">
            <a:noFill/>
            <a:miter lim="800000"/>
            <a:headEnd/>
            <a:tailEnd/>
          </a:ln>
        </p:spPr>
      </p:pic>
      <p:pic>
        <p:nvPicPr>
          <p:cNvPr id="50187" name="Picture 11"/>
          <p:cNvPicPr>
            <a:picLocks noChangeAspect="1" noChangeArrowheads="1"/>
          </p:cNvPicPr>
          <p:nvPr/>
        </p:nvPicPr>
        <p:blipFill>
          <a:blip r:embed="rId3" cstate="print"/>
          <a:srcRect/>
          <a:stretch>
            <a:fillRect/>
          </a:stretch>
        </p:blipFill>
        <p:spPr bwMode="auto">
          <a:xfrm>
            <a:off x="6455887" y="1734397"/>
            <a:ext cx="1180465" cy="259080"/>
          </a:xfrm>
          <a:prstGeom prst="rect">
            <a:avLst/>
          </a:prstGeom>
          <a:noFill/>
          <a:ln w="9525">
            <a:noFill/>
            <a:miter lim="800000"/>
            <a:headEnd/>
            <a:tailEnd/>
          </a:ln>
        </p:spPr>
      </p:pic>
      <p:pic>
        <p:nvPicPr>
          <p:cNvPr id="50188" name="Picture 12"/>
          <p:cNvPicPr>
            <a:picLocks noChangeAspect="1" noChangeArrowheads="1"/>
          </p:cNvPicPr>
          <p:nvPr/>
        </p:nvPicPr>
        <p:blipFill>
          <a:blip r:embed="rId4" cstate="print">
            <a:clrChange>
              <a:clrFrom>
                <a:srgbClr val="FEFEFE"/>
              </a:clrFrom>
              <a:clrTo>
                <a:srgbClr val="FEFEFE">
                  <a:alpha val="0"/>
                </a:srgbClr>
              </a:clrTo>
            </a:clrChange>
          </a:blip>
          <a:srcRect l="5333"/>
          <a:stretch>
            <a:fillRect/>
          </a:stretch>
        </p:blipFill>
        <p:spPr bwMode="auto">
          <a:xfrm>
            <a:off x="7569995" y="1648037"/>
            <a:ext cx="1176973" cy="1178455"/>
          </a:xfrm>
          <a:prstGeom prst="rect">
            <a:avLst/>
          </a:prstGeom>
          <a:noFill/>
          <a:ln w="9525">
            <a:noFill/>
            <a:miter lim="800000"/>
            <a:headEnd/>
            <a:tailEnd/>
          </a:ln>
        </p:spPr>
      </p:pic>
      <p:grpSp>
        <p:nvGrpSpPr>
          <p:cNvPr id="2" name="Group 13"/>
          <p:cNvGrpSpPr>
            <a:grpSpLocks/>
          </p:cNvGrpSpPr>
          <p:nvPr/>
        </p:nvGrpSpPr>
        <p:grpSpPr bwMode="auto">
          <a:xfrm>
            <a:off x="8617744" y="2256155"/>
            <a:ext cx="920273" cy="557742"/>
            <a:chOff x="5233" y="2210"/>
            <a:chExt cx="527" cy="310"/>
          </a:xfrm>
        </p:grpSpPr>
        <p:pic>
          <p:nvPicPr>
            <p:cNvPr id="50215" name="Picture 14" descr="drop shadow"/>
            <p:cNvPicPr>
              <a:picLocks noChangeAspect="1" noChangeArrowheads="1"/>
            </p:cNvPicPr>
            <p:nvPr/>
          </p:nvPicPr>
          <p:blipFill>
            <a:blip r:embed="rId5" cstate="print"/>
            <a:srcRect r="29744" b="13197"/>
            <a:stretch>
              <a:fillRect/>
            </a:stretch>
          </p:blipFill>
          <p:spPr bwMode="auto">
            <a:xfrm>
              <a:off x="5486" y="2325"/>
              <a:ext cx="274" cy="171"/>
            </a:xfrm>
            <a:prstGeom prst="rect">
              <a:avLst/>
            </a:prstGeom>
            <a:noFill/>
            <a:ln w="9525">
              <a:noFill/>
              <a:miter lim="800000"/>
              <a:headEnd/>
              <a:tailEnd/>
            </a:ln>
          </p:spPr>
        </p:pic>
        <p:sp>
          <p:nvSpPr>
            <p:cNvPr id="50216" name="AutoShape 15"/>
            <p:cNvSpPr>
              <a:spLocks noChangeArrowheads="1"/>
            </p:cNvSpPr>
            <p:nvPr/>
          </p:nvSpPr>
          <p:spPr bwMode="auto">
            <a:xfrm>
              <a:off x="5233" y="2210"/>
              <a:ext cx="322" cy="31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ea typeface="宋体" pitchFamily="2" charset="-122"/>
              </a:endParaRPr>
            </a:p>
          </p:txBody>
        </p:sp>
      </p:grpSp>
      <p:pic>
        <p:nvPicPr>
          <p:cNvPr id="50190" name="Picture 16"/>
          <p:cNvPicPr>
            <a:picLocks noChangeAspect="1" noChangeArrowheads="1"/>
          </p:cNvPicPr>
          <p:nvPr/>
        </p:nvPicPr>
        <p:blipFill>
          <a:blip r:embed="rId4" cstate="print">
            <a:clrChange>
              <a:clrFrom>
                <a:srgbClr val="FEFEFE"/>
              </a:clrFrom>
              <a:clrTo>
                <a:srgbClr val="FEFEFE">
                  <a:alpha val="0"/>
                </a:srgbClr>
              </a:clrTo>
            </a:clrChange>
          </a:blip>
          <a:srcRect l="5333"/>
          <a:stretch>
            <a:fillRect/>
          </a:stretch>
        </p:blipFill>
        <p:spPr bwMode="auto">
          <a:xfrm>
            <a:off x="7576980" y="2430675"/>
            <a:ext cx="1176973" cy="1178454"/>
          </a:xfrm>
          <a:prstGeom prst="rect">
            <a:avLst/>
          </a:prstGeom>
          <a:noFill/>
          <a:ln w="9525">
            <a:noFill/>
            <a:miter lim="800000"/>
            <a:headEnd/>
            <a:tailEnd/>
          </a:ln>
        </p:spPr>
      </p:pic>
      <p:pic>
        <p:nvPicPr>
          <p:cNvPr id="50191" name="Picture 17"/>
          <p:cNvPicPr>
            <a:picLocks noChangeAspect="1" noChangeArrowheads="1"/>
          </p:cNvPicPr>
          <p:nvPr/>
        </p:nvPicPr>
        <p:blipFill>
          <a:blip r:embed="rId4" cstate="print">
            <a:clrChange>
              <a:clrFrom>
                <a:srgbClr val="FEFEFE"/>
              </a:clrFrom>
              <a:clrTo>
                <a:srgbClr val="FEFEFE">
                  <a:alpha val="0"/>
                </a:srgbClr>
              </a:clrTo>
            </a:clrChange>
          </a:blip>
          <a:srcRect l="5333"/>
          <a:stretch>
            <a:fillRect/>
          </a:stretch>
        </p:blipFill>
        <p:spPr bwMode="auto">
          <a:xfrm>
            <a:off x="7636352" y="3141345"/>
            <a:ext cx="1176973" cy="1178455"/>
          </a:xfrm>
          <a:prstGeom prst="rect">
            <a:avLst/>
          </a:prstGeom>
          <a:noFill/>
          <a:ln w="9525">
            <a:noFill/>
            <a:miter lim="800000"/>
            <a:headEnd/>
            <a:tailEnd/>
          </a:ln>
        </p:spPr>
      </p:pic>
      <p:grpSp>
        <p:nvGrpSpPr>
          <p:cNvPr id="3" name="Group 18"/>
          <p:cNvGrpSpPr>
            <a:grpSpLocks/>
          </p:cNvGrpSpPr>
          <p:nvPr/>
        </p:nvGrpSpPr>
        <p:grpSpPr bwMode="auto">
          <a:xfrm>
            <a:off x="8502492" y="2756324"/>
            <a:ext cx="920273" cy="557742"/>
            <a:chOff x="5233" y="2210"/>
            <a:chExt cx="527" cy="310"/>
          </a:xfrm>
        </p:grpSpPr>
        <p:pic>
          <p:nvPicPr>
            <p:cNvPr id="50213" name="Picture 19" descr="drop shadow"/>
            <p:cNvPicPr>
              <a:picLocks noChangeAspect="1" noChangeArrowheads="1"/>
            </p:cNvPicPr>
            <p:nvPr/>
          </p:nvPicPr>
          <p:blipFill>
            <a:blip r:embed="rId5" cstate="print"/>
            <a:srcRect r="29744" b="13197"/>
            <a:stretch>
              <a:fillRect/>
            </a:stretch>
          </p:blipFill>
          <p:spPr bwMode="auto">
            <a:xfrm>
              <a:off x="5486" y="2325"/>
              <a:ext cx="274" cy="171"/>
            </a:xfrm>
            <a:prstGeom prst="rect">
              <a:avLst/>
            </a:prstGeom>
            <a:noFill/>
            <a:ln w="9525">
              <a:noFill/>
              <a:miter lim="800000"/>
              <a:headEnd/>
              <a:tailEnd/>
            </a:ln>
          </p:spPr>
        </p:pic>
        <p:sp>
          <p:nvSpPr>
            <p:cNvPr id="50214" name="AutoShape 20"/>
            <p:cNvSpPr>
              <a:spLocks noChangeArrowheads="1"/>
            </p:cNvSpPr>
            <p:nvPr/>
          </p:nvSpPr>
          <p:spPr bwMode="auto">
            <a:xfrm>
              <a:off x="5233" y="2210"/>
              <a:ext cx="322" cy="31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ea typeface="宋体" pitchFamily="2" charset="-122"/>
              </a:endParaRPr>
            </a:p>
          </p:txBody>
        </p:sp>
      </p:grpSp>
      <p:grpSp>
        <p:nvGrpSpPr>
          <p:cNvPr id="4" name="Group 21"/>
          <p:cNvGrpSpPr>
            <a:grpSpLocks/>
          </p:cNvGrpSpPr>
          <p:nvPr/>
        </p:nvGrpSpPr>
        <p:grpSpPr bwMode="auto">
          <a:xfrm>
            <a:off x="1257300" y="2529628"/>
            <a:ext cx="2264887" cy="1081300"/>
            <a:chOff x="387" y="876"/>
            <a:chExt cx="1297" cy="601"/>
          </a:xfrm>
        </p:grpSpPr>
        <p:sp>
          <p:nvSpPr>
            <p:cNvPr id="50209" name="Line 22"/>
            <p:cNvSpPr>
              <a:spLocks noChangeShapeType="1"/>
            </p:cNvSpPr>
            <p:nvPr/>
          </p:nvSpPr>
          <p:spPr bwMode="auto">
            <a:xfrm>
              <a:off x="963" y="1198"/>
              <a:ext cx="446" cy="0"/>
            </a:xfrm>
            <a:prstGeom prst="line">
              <a:avLst/>
            </a:prstGeom>
            <a:noFill/>
            <a:ln w="38100">
              <a:solidFill>
                <a:srgbClr val="78718F"/>
              </a:solidFill>
              <a:round/>
              <a:headEnd/>
              <a:tailEnd/>
            </a:ln>
          </p:spPr>
          <p:txBody>
            <a:bodyPr/>
            <a:lstStyle/>
            <a:p>
              <a:endParaRPr lang="zh-CN" altLang="en-US"/>
            </a:p>
          </p:txBody>
        </p:sp>
        <p:pic>
          <p:nvPicPr>
            <p:cNvPr id="50210" name="Picture 23" descr="cloud"/>
            <p:cNvPicPr>
              <a:picLocks noChangeAspect="1" noChangeArrowheads="1"/>
            </p:cNvPicPr>
            <p:nvPr/>
          </p:nvPicPr>
          <p:blipFill>
            <a:blip r:embed="rId6" cstate="print"/>
            <a:srcRect/>
            <a:stretch>
              <a:fillRect/>
            </a:stretch>
          </p:blipFill>
          <p:spPr bwMode="auto">
            <a:xfrm>
              <a:off x="387" y="876"/>
              <a:ext cx="714" cy="601"/>
            </a:xfrm>
            <a:prstGeom prst="rect">
              <a:avLst/>
            </a:prstGeom>
            <a:noFill/>
            <a:ln w="9525">
              <a:noFill/>
              <a:miter lim="800000"/>
              <a:headEnd/>
              <a:tailEnd/>
            </a:ln>
          </p:spPr>
        </p:pic>
        <p:sp>
          <p:nvSpPr>
            <p:cNvPr id="50211" name="Line 24"/>
            <p:cNvSpPr>
              <a:spLocks noChangeShapeType="1"/>
            </p:cNvSpPr>
            <p:nvPr/>
          </p:nvSpPr>
          <p:spPr bwMode="auto">
            <a:xfrm flipV="1">
              <a:off x="1373" y="1068"/>
              <a:ext cx="309" cy="141"/>
            </a:xfrm>
            <a:prstGeom prst="line">
              <a:avLst/>
            </a:prstGeom>
            <a:noFill/>
            <a:ln w="38100">
              <a:solidFill>
                <a:srgbClr val="78718F"/>
              </a:solidFill>
              <a:round/>
              <a:headEnd/>
              <a:tailEnd/>
            </a:ln>
          </p:spPr>
          <p:txBody>
            <a:bodyPr/>
            <a:lstStyle/>
            <a:p>
              <a:endParaRPr lang="zh-CN" altLang="en-US"/>
            </a:p>
          </p:txBody>
        </p:sp>
        <p:sp>
          <p:nvSpPr>
            <p:cNvPr id="50212" name="Line 25"/>
            <p:cNvSpPr>
              <a:spLocks noChangeShapeType="1"/>
            </p:cNvSpPr>
            <p:nvPr/>
          </p:nvSpPr>
          <p:spPr bwMode="auto">
            <a:xfrm>
              <a:off x="1371" y="1193"/>
              <a:ext cx="313" cy="170"/>
            </a:xfrm>
            <a:prstGeom prst="line">
              <a:avLst/>
            </a:prstGeom>
            <a:noFill/>
            <a:ln w="38100">
              <a:solidFill>
                <a:srgbClr val="78718F"/>
              </a:solidFill>
              <a:round/>
              <a:headEnd/>
              <a:tailEnd/>
            </a:ln>
          </p:spPr>
          <p:txBody>
            <a:bodyPr/>
            <a:lstStyle/>
            <a:p>
              <a:endParaRPr lang="zh-CN" altLang="en-US"/>
            </a:p>
          </p:txBody>
        </p:sp>
      </p:grpSp>
      <p:sp>
        <p:nvSpPr>
          <p:cNvPr id="50194" name="AutoShape 26"/>
          <p:cNvSpPr>
            <a:spLocks noChangeArrowheads="1"/>
          </p:cNvSpPr>
          <p:nvPr/>
        </p:nvSpPr>
        <p:spPr bwMode="auto">
          <a:xfrm>
            <a:off x="6511767" y="3387832"/>
            <a:ext cx="1954053" cy="1687618"/>
          </a:xfrm>
          <a:prstGeom prst="irregularSeal2">
            <a:avLst/>
          </a:prstGeom>
          <a:solidFill>
            <a:srgbClr val="FFFFFF"/>
          </a:solidFill>
          <a:ln w="9525" algn="ctr">
            <a:solidFill>
              <a:schemeClr val="accent1"/>
            </a:solidFill>
            <a:miter lim="800000"/>
            <a:headEnd/>
            <a:tailEnd/>
          </a:ln>
        </p:spPr>
        <p:txBody>
          <a:bodyPr wrap="none" lIns="101882" tIns="50941" rIns="101882" bIns="50941" anchor="ctr"/>
          <a:lstStyle/>
          <a:p>
            <a:r>
              <a:rPr lang="en-US" altLang="ja-JP" sz="1600" b="1" dirty="0">
                <a:ea typeface="MS PGothic" pitchFamily="34" charset="-128"/>
              </a:rPr>
              <a:t>CPU </a:t>
            </a:r>
            <a:r>
              <a:rPr lang="en-US" altLang="ja-JP" sz="1600" b="1" dirty="0" err="1">
                <a:ea typeface="MS PGothic" pitchFamily="34" charset="-128"/>
              </a:rPr>
              <a:t>Util</a:t>
            </a:r>
            <a:r>
              <a:rPr lang="en-US" altLang="ja-JP" sz="1600" b="1" dirty="0">
                <a:ea typeface="MS PGothic" pitchFamily="34" charset="-128"/>
              </a:rPr>
              <a:t> %</a:t>
            </a:r>
          </a:p>
          <a:p>
            <a:endParaRPr lang="ja-JP" altLang="en-US" sz="1600" b="1" dirty="0">
              <a:ea typeface="MS PGothic" pitchFamily="34" charset="-128"/>
            </a:endParaRPr>
          </a:p>
        </p:txBody>
      </p:sp>
      <p:sp>
        <p:nvSpPr>
          <p:cNvPr id="1460251" name="AutoShape 27"/>
          <p:cNvSpPr>
            <a:spLocks noChangeArrowheads="1"/>
          </p:cNvSpPr>
          <p:nvPr/>
        </p:nvSpPr>
        <p:spPr bwMode="auto">
          <a:xfrm>
            <a:off x="6899435" y="4359381"/>
            <a:ext cx="890588" cy="755650"/>
          </a:xfrm>
          <a:prstGeom prst="downArrow">
            <a:avLst>
              <a:gd name="adj1" fmla="val 50000"/>
              <a:gd name="adj2" fmla="val 25000"/>
            </a:avLst>
          </a:prstGeom>
          <a:gradFill rotWithShape="1">
            <a:gsLst>
              <a:gs pos="0">
                <a:srgbClr val="604479"/>
              </a:gs>
              <a:gs pos="50000">
                <a:schemeClr val="bg2"/>
              </a:gs>
              <a:gs pos="100000">
                <a:srgbClr val="604479"/>
              </a:gs>
            </a:gsLst>
            <a:lin ang="5400000" scaled="1"/>
          </a:gradFill>
          <a:ln w="9525" algn="ctr">
            <a:solidFill>
              <a:schemeClr val="accent1"/>
            </a:solidFill>
            <a:miter lim="800000"/>
            <a:headEnd/>
            <a:tailEnd/>
          </a:ln>
          <a:effectLst/>
        </p:spPr>
        <p:txBody>
          <a:bodyPr wrap="none" lIns="101882" tIns="50941" rIns="101882" bIns="50941" anchor="ctr"/>
          <a:lstStyle/>
          <a:p>
            <a:pPr>
              <a:defRPr/>
            </a:pPr>
            <a:endParaRPr lang="zh-CN" altLang="en-US">
              <a:ea typeface="宋体" pitchFamily="2" charset="-122"/>
            </a:endParaRPr>
          </a:p>
        </p:txBody>
      </p:sp>
      <p:sp>
        <p:nvSpPr>
          <p:cNvPr id="50196" name="Rectangle 28"/>
          <p:cNvSpPr>
            <a:spLocks noGrp="1" noChangeArrowheads="1"/>
          </p:cNvSpPr>
          <p:nvPr>
            <p:ph type="body" sz="half" idx="4294967295"/>
          </p:nvPr>
        </p:nvSpPr>
        <p:spPr>
          <a:xfrm>
            <a:off x="251460" y="4084108"/>
            <a:ext cx="4861560" cy="1813560"/>
          </a:xfrm>
        </p:spPr>
        <p:txBody>
          <a:bodyPr/>
          <a:lstStyle/>
          <a:p>
            <a:pPr marL="260013" indent="-260013" eaLnBrk="1" hangingPunct="1">
              <a:buClr>
                <a:schemeClr val="tx1"/>
              </a:buClr>
              <a:buFont typeface="Times New Roman" pitchFamily="18" charset="0"/>
              <a:buChar char="•"/>
            </a:pPr>
            <a:r>
              <a:rPr lang="zh-CN" altLang="en-US" sz="2000" b="1" dirty="0" smtClean="0">
                <a:latin typeface="微软雅黑" pitchFamily="34" charset="-122"/>
                <a:ea typeface="微软雅黑" pitchFamily="34" charset="-122"/>
              </a:rPr>
              <a:t>缓存</a:t>
            </a:r>
            <a:endParaRPr lang="en-US" altLang="ja-JP" sz="2000" b="1" dirty="0" smtClean="0">
              <a:latin typeface="微软雅黑" pitchFamily="34" charset="-122"/>
              <a:ea typeface="微软雅黑" pitchFamily="34" charset="-122"/>
            </a:endParaRPr>
          </a:p>
          <a:p>
            <a:pPr marL="260013" indent="-260013" eaLnBrk="1" hangingPunct="1">
              <a:buClr>
                <a:schemeClr val="tx1"/>
              </a:buClr>
              <a:buFont typeface="Times New Roman" pitchFamily="18" charset="0"/>
              <a:buChar char="•"/>
            </a:pPr>
            <a:r>
              <a:rPr lang="zh-CN" altLang="en-US" sz="2000" b="1" dirty="0" smtClean="0">
                <a:latin typeface="微软雅黑" pitchFamily="34" charset="-122"/>
                <a:ea typeface="微软雅黑" pitchFamily="34" charset="-122"/>
              </a:rPr>
              <a:t>压缩</a:t>
            </a:r>
            <a:endParaRPr lang="en-US" altLang="ja-JP" sz="2000" b="1" dirty="0" smtClean="0">
              <a:latin typeface="微软雅黑" pitchFamily="34" charset="-122"/>
              <a:ea typeface="微软雅黑" pitchFamily="34" charset="-122"/>
            </a:endParaRPr>
          </a:p>
          <a:p>
            <a:pPr marL="260013" indent="-260013" eaLnBrk="1" hangingPunct="1">
              <a:buClr>
                <a:schemeClr val="tx1"/>
              </a:buClr>
              <a:buFont typeface="Times New Roman" pitchFamily="18" charset="0"/>
              <a:buChar char="•"/>
            </a:pPr>
            <a:r>
              <a:rPr lang="en-US" altLang="ja-JP" sz="2000" b="1" dirty="0" smtClean="0">
                <a:latin typeface="微软雅黑" pitchFamily="34" charset="-122"/>
                <a:ea typeface="微软雅黑" pitchFamily="34" charset="-122"/>
              </a:rPr>
              <a:t>TCP</a:t>
            </a:r>
            <a:r>
              <a:rPr lang="zh-CN" altLang="en-US" sz="2000" b="1" dirty="0" smtClean="0">
                <a:latin typeface="微软雅黑" pitchFamily="34" charset="-122"/>
                <a:ea typeface="微软雅黑" pitchFamily="34" charset="-122"/>
              </a:rPr>
              <a:t>连接复用</a:t>
            </a:r>
            <a:endParaRPr lang="en-US" altLang="ja-JP" sz="2000" b="1" dirty="0" smtClean="0">
              <a:latin typeface="微软雅黑" pitchFamily="34" charset="-122"/>
              <a:ea typeface="微软雅黑" pitchFamily="34" charset="-122"/>
            </a:endParaRPr>
          </a:p>
          <a:p>
            <a:pPr marL="260013" indent="-260013" eaLnBrk="1" hangingPunct="1">
              <a:buClr>
                <a:schemeClr val="tx1"/>
              </a:buClr>
              <a:buFont typeface="Times New Roman" pitchFamily="18" charset="0"/>
              <a:buChar char="•"/>
            </a:pPr>
            <a:r>
              <a:rPr lang="en-US" altLang="ja-JP" sz="2000" b="1" dirty="0" err="1" smtClean="0">
                <a:latin typeface="微软雅黑" pitchFamily="34" charset="-122"/>
                <a:ea typeface="微软雅黑" pitchFamily="34" charset="-122"/>
              </a:rPr>
              <a:t>SSL</a:t>
            </a:r>
            <a:r>
              <a:rPr lang="zh-CN" altLang="en-US" sz="2000" b="1" dirty="0" smtClean="0">
                <a:latin typeface="微软雅黑" pitchFamily="34" charset="-122"/>
                <a:ea typeface="微软雅黑" pitchFamily="34" charset="-122"/>
              </a:rPr>
              <a:t>卸载和加速</a:t>
            </a:r>
            <a:endParaRPr lang="en-US" altLang="ja-JP" sz="2000" b="1" dirty="0" smtClean="0">
              <a:latin typeface="微软雅黑" pitchFamily="34" charset="-122"/>
              <a:ea typeface="微软雅黑" pitchFamily="34" charset="-122"/>
            </a:endParaRPr>
          </a:p>
          <a:p>
            <a:pPr marL="260013" indent="-260013" eaLnBrk="1" hangingPunct="1">
              <a:buClr>
                <a:schemeClr val="tx1"/>
              </a:buClr>
              <a:buFont typeface="Times New Roman" pitchFamily="18" charset="0"/>
              <a:buChar char="•"/>
            </a:pPr>
            <a:r>
              <a:rPr lang="zh-CN" altLang="en-US" sz="2000" b="1" dirty="0" smtClean="0">
                <a:latin typeface="微软雅黑" pitchFamily="34" charset="-122"/>
                <a:ea typeface="微软雅黑" pitchFamily="34" charset="-122"/>
              </a:rPr>
              <a:t>负载均衡</a:t>
            </a:r>
            <a:endParaRPr lang="en-US" altLang="ja-JP" sz="2000" b="1" dirty="0" smtClean="0">
              <a:latin typeface="微软雅黑" pitchFamily="34" charset="-122"/>
              <a:ea typeface="微软雅黑" pitchFamily="34" charset="-122"/>
            </a:endParaRPr>
          </a:p>
        </p:txBody>
      </p:sp>
      <p:sp>
        <p:nvSpPr>
          <p:cNvPr id="50197" name="AutoShape 29"/>
          <p:cNvSpPr>
            <a:spLocks noChangeArrowheads="1"/>
          </p:cNvSpPr>
          <p:nvPr/>
        </p:nvSpPr>
        <p:spPr bwMode="auto">
          <a:xfrm>
            <a:off x="-83819" y="2119419"/>
            <a:ext cx="1954054" cy="1687618"/>
          </a:xfrm>
          <a:prstGeom prst="irregularSeal2">
            <a:avLst/>
          </a:prstGeom>
          <a:solidFill>
            <a:srgbClr val="FFFFFF"/>
          </a:solidFill>
          <a:ln w="9525" algn="ctr">
            <a:solidFill>
              <a:schemeClr val="accent1"/>
            </a:solidFill>
            <a:miter lim="800000"/>
            <a:headEnd/>
            <a:tailEnd/>
          </a:ln>
        </p:spPr>
        <p:txBody>
          <a:bodyPr wrap="none" lIns="101882" tIns="50941" rIns="101882" bIns="50941" anchor="ctr"/>
          <a:lstStyle/>
          <a:p>
            <a:endParaRPr lang="ja-JP" altLang="en-US" sz="1600" b="1" dirty="0">
              <a:ea typeface="MS PGothic" pitchFamily="34" charset="-128"/>
            </a:endParaRPr>
          </a:p>
          <a:p>
            <a:r>
              <a:rPr lang="en-US" altLang="ja-JP" sz="1600" b="1" dirty="0">
                <a:ea typeface="MS PGothic" pitchFamily="34" charset="-128"/>
              </a:rPr>
              <a:t>Application</a:t>
            </a:r>
          </a:p>
          <a:p>
            <a:r>
              <a:rPr lang="en-US" altLang="ja-JP" sz="1600" b="1" dirty="0">
                <a:ea typeface="MS PGothic" pitchFamily="34" charset="-128"/>
              </a:rPr>
              <a:t>Response Time</a:t>
            </a:r>
          </a:p>
          <a:p>
            <a:endParaRPr lang="ja-JP" altLang="en-US" sz="1600" b="1" dirty="0">
              <a:ea typeface="MS PGothic" pitchFamily="34" charset="-128"/>
            </a:endParaRPr>
          </a:p>
        </p:txBody>
      </p:sp>
      <p:sp>
        <p:nvSpPr>
          <p:cNvPr id="1460254" name="AutoShape 30"/>
          <p:cNvSpPr>
            <a:spLocks noChangeArrowheads="1"/>
          </p:cNvSpPr>
          <p:nvPr/>
        </p:nvSpPr>
        <p:spPr bwMode="auto">
          <a:xfrm rot="10800000" flipV="1">
            <a:off x="316072" y="1898121"/>
            <a:ext cx="890588" cy="755650"/>
          </a:xfrm>
          <a:prstGeom prst="downArrow">
            <a:avLst>
              <a:gd name="adj1" fmla="val 50000"/>
              <a:gd name="adj2" fmla="val 25000"/>
            </a:avLst>
          </a:prstGeom>
          <a:gradFill rotWithShape="1">
            <a:gsLst>
              <a:gs pos="0">
                <a:schemeClr val="bg2"/>
              </a:gs>
              <a:gs pos="50000">
                <a:srgbClr val="604479"/>
              </a:gs>
              <a:gs pos="100000">
                <a:schemeClr val="bg2"/>
              </a:gs>
            </a:gsLst>
            <a:lin ang="5400000" scaled="1"/>
          </a:gradFill>
          <a:ln w="9525" algn="ctr">
            <a:solidFill>
              <a:schemeClr val="accent1"/>
            </a:solidFill>
            <a:miter lim="800000"/>
            <a:headEnd/>
            <a:tailEnd/>
          </a:ln>
          <a:effectLst/>
        </p:spPr>
        <p:txBody>
          <a:bodyPr wrap="none" lIns="101882" tIns="50941" rIns="101882" bIns="50941" anchor="ctr"/>
          <a:lstStyle/>
          <a:p>
            <a:pPr>
              <a:defRPr/>
            </a:pPr>
            <a:endParaRPr lang="zh-CN" altLang="en-US">
              <a:ea typeface="宋体" pitchFamily="2" charset="-122"/>
            </a:endParaRPr>
          </a:p>
        </p:txBody>
      </p:sp>
      <p:sp>
        <p:nvSpPr>
          <p:cNvPr id="50199" name="AutoShape 31"/>
          <p:cNvSpPr>
            <a:spLocks noChangeArrowheads="1"/>
          </p:cNvSpPr>
          <p:nvPr/>
        </p:nvSpPr>
        <p:spPr bwMode="auto">
          <a:xfrm>
            <a:off x="2011681" y="1579669"/>
            <a:ext cx="1954054" cy="1687618"/>
          </a:xfrm>
          <a:prstGeom prst="irregularSeal2">
            <a:avLst/>
          </a:prstGeom>
          <a:solidFill>
            <a:srgbClr val="FFFFFF"/>
          </a:solidFill>
          <a:ln w="9525" algn="ctr">
            <a:solidFill>
              <a:schemeClr val="accent1"/>
            </a:solidFill>
            <a:miter lim="800000"/>
            <a:headEnd/>
            <a:tailEnd/>
          </a:ln>
        </p:spPr>
        <p:txBody>
          <a:bodyPr wrap="none" lIns="101882" tIns="50941" rIns="101882" bIns="50941" anchor="ctr"/>
          <a:lstStyle/>
          <a:p>
            <a:r>
              <a:rPr lang="en-US" altLang="ja-JP" sz="1600" b="1" dirty="0">
                <a:ea typeface="MS PGothic" pitchFamily="34" charset="-128"/>
              </a:rPr>
              <a:t>Bandwidth </a:t>
            </a:r>
          </a:p>
          <a:p>
            <a:r>
              <a:rPr lang="en-US" altLang="ja-JP" sz="1600" b="1" dirty="0">
                <a:ea typeface="MS PGothic" pitchFamily="34" charset="-128"/>
              </a:rPr>
              <a:t>Consumption</a:t>
            </a:r>
          </a:p>
          <a:p>
            <a:endParaRPr lang="ja-JP" altLang="en-US" sz="1600" b="1" dirty="0">
              <a:ea typeface="MS PGothic" pitchFamily="34" charset="-128"/>
            </a:endParaRPr>
          </a:p>
        </p:txBody>
      </p:sp>
      <p:sp>
        <p:nvSpPr>
          <p:cNvPr id="1460256" name="AutoShape 32"/>
          <p:cNvSpPr>
            <a:spLocks noChangeArrowheads="1"/>
          </p:cNvSpPr>
          <p:nvPr/>
        </p:nvSpPr>
        <p:spPr bwMode="auto">
          <a:xfrm>
            <a:off x="2497138" y="2671763"/>
            <a:ext cx="890588" cy="755650"/>
          </a:xfrm>
          <a:prstGeom prst="downArrow">
            <a:avLst>
              <a:gd name="adj1" fmla="val 50000"/>
              <a:gd name="adj2" fmla="val 25000"/>
            </a:avLst>
          </a:prstGeom>
          <a:gradFill rotWithShape="1">
            <a:gsLst>
              <a:gs pos="0">
                <a:schemeClr val="bg2"/>
              </a:gs>
              <a:gs pos="50000">
                <a:srgbClr val="604479"/>
              </a:gs>
              <a:gs pos="100000">
                <a:schemeClr val="bg2"/>
              </a:gs>
            </a:gsLst>
            <a:lin ang="5400000" scaled="1"/>
          </a:gradFill>
          <a:ln w="9525" algn="ctr">
            <a:solidFill>
              <a:schemeClr val="accent1"/>
            </a:solidFill>
            <a:miter lim="800000"/>
            <a:headEnd/>
            <a:tailEnd/>
          </a:ln>
          <a:effectLst/>
        </p:spPr>
        <p:txBody>
          <a:bodyPr wrap="none" lIns="101882" tIns="50941" rIns="101882" bIns="50941" anchor="ctr"/>
          <a:lstStyle/>
          <a:p>
            <a:pPr>
              <a:defRPr/>
            </a:pPr>
            <a:endParaRPr lang="zh-CN" altLang="en-US">
              <a:ea typeface="宋体" pitchFamily="2" charset="-122"/>
            </a:endParaRPr>
          </a:p>
        </p:txBody>
      </p:sp>
      <p:grpSp>
        <p:nvGrpSpPr>
          <p:cNvPr id="5" name="Group 33"/>
          <p:cNvGrpSpPr>
            <a:grpSpLocks/>
          </p:cNvGrpSpPr>
          <p:nvPr/>
        </p:nvGrpSpPr>
        <p:grpSpPr bwMode="auto">
          <a:xfrm>
            <a:off x="167640" y="6502189"/>
            <a:ext cx="9890760" cy="622512"/>
            <a:chOff x="96" y="3456"/>
            <a:chExt cx="5664" cy="346"/>
          </a:xfrm>
        </p:grpSpPr>
        <p:sp>
          <p:nvSpPr>
            <p:cNvPr id="50207" name="Text Box 34"/>
            <p:cNvSpPr txBox="1">
              <a:spLocks noChangeArrowheads="1"/>
            </p:cNvSpPr>
            <p:nvPr/>
          </p:nvSpPr>
          <p:spPr bwMode="auto">
            <a:xfrm>
              <a:off x="624" y="3456"/>
              <a:ext cx="5136" cy="239"/>
            </a:xfrm>
            <a:prstGeom prst="rect">
              <a:avLst/>
            </a:prstGeom>
            <a:noFill/>
            <a:ln w="9525" algn="ctr">
              <a:noFill/>
              <a:miter lim="800000"/>
              <a:headEnd/>
              <a:tailEnd/>
            </a:ln>
          </p:spPr>
          <p:txBody>
            <a:bodyPr>
              <a:spAutoFit/>
            </a:bodyPr>
            <a:lstStyle/>
            <a:p>
              <a:r>
                <a:rPr lang="en-US" altLang="ja-JP" sz="2200" b="1" dirty="0">
                  <a:ea typeface="MS PGothic" pitchFamily="34" charset="-128"/>
                </a:rPr>
                <a:t>30 – 400% </a:t>
              </a:r>
              <a:r>
                <a:rPr lang="zh-CN" altLang="en-US" sz="2200" b="1" dirty="0">
                  <a:ea typeface="MS PGothic" pitchFamily="34" charset="-128"/>
                </a:rPr>
                <a:t>响应速度的提升以及完善应用安全</a:t>
              </a:r>
              <a:endParaRPr lang="en-US" altLang="ja-JP" sz="2200" b="1" dirty="0">
                <a:ea typeface="MS PGothic" pitchFamily="34" charset="-128"/>
              </a:endParaRPr>
            </a:p>
          </p:txBody>
        </p:sp>
        <p:pic>
          <p:nvPicPr>
            <p:cNvPr id="50208" name="Picture 35" descr="MCj04039650000[1]"/>
            <p:cNvPicPr>
              <a:picLocks noChangeAspect="1" noChangeArrowheads="1"/>
            </p:cNvPicPr>
            <p:nvPr/>
          </p:nvPicPr>
          <p:blipFill>
            <a:blip r:embed="rId7" cstate="print"/>
            <a:srcRect/>
            <a:stretch>
              <a:fillRect/>
            </a:stretch>
          </p:blipFill>
          <p:spPr bwMode="auto">
            <a:xfrm>
              <a:off x="96" y="3456"/>
              <a:ext cx="345" cy="346"/>
            </a:xfrm>
            <a:prstGeom prst="rect">
              <a:avLst/>
            </a:prstGeom>
            <a:noFill/>
            <a:ln w="9525">
              <a:noFill/>
              <a:miter lim="800000"/>
              <a:headEnd/>
              <a:tailEnd/>
            </a:ln>
          </p:spPr>
        </p:pic>
      </p:grpSp>
      <p:grpSp>
        <p:nvGrpSpPr>
          <p:cNvPr id="6" name="Group 36"/>
          <p:cNvGrpSpPr>
            <a:grpSpLocks/>
          </p:cNvGrpSpPr>
          <p:nvPr/>
        </p:nvGrpSpPr>
        <p:grpSpPr bwMode="auto">
          <a:xfrm>
            <a:off x="3520440" y="2443269"/>
            <a:ext cx="2179320" cy="1066906"/>
            <a:chOff x="4176" y="1680"/>
            <a:chExt cx="1248" cy="593"/>
          </a:xfrm>
        </p:grpSpPr>
        <p:pic>
          <p:nvPicPr>
            <p:cNvPr id="50205" name="Picture 37" descr="WebApplicationFirewall"/>
            <p:cNvPicPr>
              <a:picLocks noChangeAspect="1" noChangeArrowheads="1"/>
            </p:cNvPicPr>
            <p:nvPr/>
          </p:nvPicPr>
          <p:blipFill>
            <a:blip r:embed="rId8" cstate="print"/>
            <a:srcRect/>
            <a:stretch>
              <a:fillRect/>
            </a:stretch>
          </p:blipFill>
          <p:spPr bwMode="auto">
            <a:xfrm>
              <a:off x="4176" y="1920"/>
              <a:ext cx="1248" cy="353"/>
            </a:xfrm>
            <a:prstGeom prst="rect">
              <a:avLst/>
            </a:prstGeom>
            <a:noFill/>
            <a:ln w="9525">
              <a:noFill/>
              <a:miter lim="800000"/>
              <a:headEnd/>
              <a:tailEnd/>
            </a:ln>
          </p:spPr>
        </p:pic>
        <p:pic>
          <p:nvPicPr>
            <p:cNvPr id="50206" name="Picture 38" descr="WebApplicationFirewall"/>
            <p:cNvPicPr>
              <a:picLocks noChangeAspect="1" noChangeArrowheads="1"/>
            </p:cNvPicPr>
            <p:nvPr/>
          </p:nvPicPr>
          <p:blipFill>
            <a:blip r:embed="rId8" cstate="print"/>
            <a:srcRect/>
            <a:stretch>
              <a:fillRect/>
            </a:stretch>
          </p:blipFill>
          <p:spPr bwMode="auto">
            <a:xfrm>
              <a:off x="4176" y="1680"/>
              <a:ext cx="1248" cy="353"/>
            </a:xfrm>
            <a:prstGeom prst="rect">
              <a:avLst/>
            </a:prstGeom>
            <a:noFill/>
            <a:ln w="9525">
              <a:noFill/>
              <a:miter lim="800000"/>
              <a:headEnd/>
              <a:tailEnd/>
            </a:ln>
          </p:spPr>
        </p:pic>
      </p:grpSp>
      <p:sp>
        <p:nvSpPr>
          <p:cNvPr id="50203" name="AutoShape 39"/>
          <p:cNvSpPr>
            <a:spLocks noChangeArrowheads="1"/>
          </p:cNvSpPr>
          <p:nvPr/>
        </p:nvSpPr>
        <p:spPr bwMode="auto">
          <a:xfrm>
            <a:off x="5278914" y="1973687"/>
            <a:ext cx="1954053" cy="1687618"/>
          </a:xfrm>
          <a:prstGeom prst="irregularSeal2">
            <a:avLst/>
          </a:prstGeom>
          <a:solidFill>
            <a:srgbClr val="FFFFFF"/>
          </a:solidFill>
          <a:ln w="9525" algn="ctr">
            <a:solidFill>
              <a:schemeClr val="accent1"/>
            </a:solidFill>
            <a:miter lim="800000"/>
            <a:headEnd/>
            <a:tailEnd/>
          </a:ln>
        </p:spPr>
        <p:txBody>
          <a:bodyPr wrap="none" lIns="101882" tIns="50941" rIns="101882" bIns="50941" anchor="ctr"/>
          <a:lstStyle/>
          <a:p>
            <a:endParaRPr lang="ja-JP" altLang="en-US" sz="1600" b="1" dirty="0">
              <a:ea typeface="MS PGothic" pitchFamily="34" charset="-128"/>
            </a:endParaRPr>
          </a:p>
          <a:p>
            <a:r>
              <a:rPr lang="en-US" altLang="ja-JP" sz="1600" b="1" dirty="0">
                <a:ea typeface="MS PGothic" pitchFamily="34" charset="-128"/>
              </a:rPr>
              <a:t>Server </a:t>
            </a:r>
          </a:p>
          <a:p>
            <a:r>
              <a:rPr lang="en-US" altLang="ja-JP" sz="1600" b="1" dirty="0">
                <a:ea typeface="MS PGothic" pitchFamily="34" charset="-128"/>
              </a:rPr>
              <a:t>Performance</a:t>
            </a:r>
          </a:p>
          <a:p>
            <a:endParaRPr lang="ja-JP" altLang="en-US" sz="1600" b="1" dirty="0">
              <a:ea typeface="MS PGothic" pitchFamily="34" charset="-128"/>
            </a:endParaRPr>
          </a:p>
        </p:txBody>
      </p:sp>
      <p:sp>
        <p:nvSpPr>
          <p:cNvPr id="1460264" name="AutoShape 40"/>
          <p:cNvSpPr>
            <a:spLocks noChangeArrowheads="1"/>
          </p:cNvSpPr>
          <p:nvPr/>
        </p:nvSpPr>
        <p:spPr bwMode="auto">
          <a:xfrm rot="10800000">
            <a:off x="5678805" y="1752388"/>
            <a:ext cx="890588" cy="755650"/>
          </a:xfrm>
          <a:prstGeom prst="downArrow">
            <a:avLst>
              <a:gd name="adj1" fmla="val 50000"/>
              <a:gd name="adj2" fmla="val 25000"/>
            </a:avLst>
          </a:prstGeom>
          <a:gradFill rotWithShape="1">
            <a:gsLst>
              <a:gs pos="0">
                <a:schemeClr val="bg2"/>
              </a:gs>
              <a:gs pos="50000">
                <a:srgbClr val="604479"/>
              </a:gs>
              <a:gs pos="100000">
                <a:schemeClr val="bg2"/>
              </a:gs>
            </a:gsLst>
            <a:lin ang="5400000" scaled="1"/>
          </a:gradFill>
          <a:ln w="9525" algn="ctr">
            <a:solidFill>
              <a:schemeClr val="accent1"/>
            </a:solidFill>
            <a:miter lim="800000"/>
            <a:headEnd/>
            <a:tailEnd/>
          </a:ln>
          <a:effectLst/>
        </p:spPr>
        <p:txBody>
          <a:bodyPr wrap="none" lIns="101882" tIns="50941" rIns="101882" bIns="50941" anchor="ctr"/>
          <a:lstStyle/>
          <a:p>
            <a:pPr>
              <a:defRPr/>
            </a:pPr>
            <a:endParaRPr lang="zh-CN" altLang="en-US">
              <a:ea typeface="宋体" pitchFamily="2" charset="-122"/>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1005840" y="1320800"/>
            <a:ext cx="9052560" cy="1122680"/>
          </a:xfrm>
        </p:spPr>
        <p:txBody>
          <a:bodyPr anchor="t"/>
          <a:lstStyle/>
          <a:p>
            <a:r>
              <a:rPr lang="zh-CN" altLang="en-US" dirty="0" smtClean="0">
                <a:solidFill>
                  <a:schemeClr val="tx1"/>
                </a:solidFill>
                <a:latin typeface="微软雅黑" pitchFamily="34" charset="-122"/>
                <a:ea typeface="微软雅黑" pitchFamily="34" charset="-122"/>
              </a:rPr>
              <a:t>黑客攻击过程及梭子鱼防护</a:t>
            </a:r>
          </a:p>
        </p:txBody>
      </p:sp>
      <p:sp>
        <p:nvSpPr>
          <p:cNvPr id="51203" name="灯片编号占位符 3"/>
          <p:cNvSpPr>
            <a:spLocks noGrp="1"/>
          </p:cNvSpPr>
          <p:nvPr>
            <p:ph type="sldNum" sz="quarter" idx="11"/>
          </p:nvPr>
        </p:nvSpPr>
        <p:spPr>
          <a:xfrm>
            <a:off x="1021557" y="7319010"/>
            <a:ext cx="7376160" cy="259080"/>
          </a:xfrm>
          <a:noFill/>
        </p:spPr>
        <p:txBody>
          <a:bodyPr/>
          <a:lstStyle/>
          <a:p>
            <a:pPr algn="ctr"/>
            <a:fld id="{DF3276BE-4495-46AD-A28A-535F4BE14D17}" type="slidenum">
              <a:rPr lang="zh-CN" altLang="en-US" smtClean="0">
                <a:latin typeface="微软雅黑" pitchFamily="34" charset="-122"/>
                <a:ea typeface="微软雅黑" pitchFamily="34" charset="-122"/>
                <a:cs typeface="Arial" pitchFamily="34" charset="0"/>
              </a:rPr>
              <a:pPr algn="ctr"/>
              <a:t>44</a:t>
            </a:fld>
            <a:endParaRPr lang="en-US" altLang="zh-CN" smtClean="0">
              <a:latin typeface="微软雅黑" pitchFamily="34" charset="-122"/>
              <a:ea typeface="微软雅黑" pitchFamily="34" charset="-122"/>
              <a:cs typeface="Arial" pitchFamily="34" charset="0"/>
            </a:endParaRPr>
          </a:p>
        </p:txBody>
      </p:sp>
      <p:sp>
        <p:nvSpPr>
          <p:cNvPr id="5" name="矩形 4"/>
          <p:cNvSpPr/>
          <p:nvPr/>
        </p:nvSpPr>
        <p:spPr>
          <a:xfrm>
            <a:off x="586740" y="2245360"/>
            <a:ext cx="1844040" cy="1731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lstStyle/>
          <a:p>
            <a:pPr algn="ctr">
              <a:defRPr/>
            </a:pPr>
            <a:r>
              <a:rPr lang="zh-CN" altLang="en-US" dirty="0">
                <a:solidFill>
                  <a:schemeClr val="tx1"/>
                </a:solidFill>
                <a:latin typeface="微软雅黑" pitchFamily="34" charset="-122"/>
                <a:ea typeface="微软雅黑" pitchFamily="34" charset="-122"/>
              </a:rPr>
              <a:t>攻击对象扫描：</a:t>
            </a:r>
            <a:endParaRPr lang="en-US" altLang="zh-CN" dirty="0">
              <a:solidFill>
                <a:schemeClr val="tx1"/>
              </a:solidFill>
              <a:latin typeface="微软雅黑" pitchFamily="34" charset="-122"/>
              <a:ea typeface="微软雅黑" pitchFamily="34" charset="-122"/>
            </a:endParaRPr>
          </a:p>
          <a:p>
            <a:pPr>
              <a:defRPr/>
            </a:pPr>
            <a:r>
              <a:rPr lang="zh-CN" altLang="en-US" dirty="0">
                <a:solidFill>
                  <a:schemeClr val="tx1"/>
                </a:solidFill>
                <a:latin typeface="微软雅黑" pitchFamily="34" charset="-122"/>
                <a:ea typeface="微软雅黑" pitchFamily="34" charset="-122"/>
              </a:rPr>
              <a:t>端口、服务器类型、应用程序版本、数据库类型等</a:t>
            </a:r>
          </a:p>
        </p:txBody>
      </p:sp>
      <p:sp>
        <p:nvSpPr>
          <p:cNvPr id="6" name="矩形 5"/>
          <p:cNvSpPr/>
          <p:nvPr/>
        </p:nvSpPr>
        <p:spPr>
          <a:xfrm>
            <a:off x="583475" y="4375331"/>
            <a:ext cx="1760220" cy="1923870"/>
          </a:xfrm>
          <a:prstGeom prst="rect">
            <a:avLst/>
          </a:prstGeom>
        </p:spPr>
        <p:style>
          <a:lnRef idx="1">
            <a:schemeClr val="accent2"/>
          </a:lnRef>
          <a:fillRef idx="3">
            <a:schemeClr val="accent2"/>
          </a:fillRef>
          <a:effectRef idx="2">
            <a:schemeClr val="accent2"/>
          </a:effectRef>
          <a:fontRef idx="minor">
            <a:schemeClr val="lt1"/>
          </a:fontRef>
        </p:style>
        <p:txBody>
          <a:bodyPr lIns="101882" tIns="50941" rIns="101882" bIns="50941" anchor="ctr"/>
          <a:lstStyle/>
          <a:p>
            <a:pPr algn="ctr">
              <a:defRPr/>
            </a:pPr>
            <a:r>
              <a:rPr lang="zh-CN" altLang="en-US" dirty="0">
                <a:solidFill>
                  <a:srgbClr val="FFFFFF"/>
                </a:solidFill>
                <a:latin typeface="微软雅黑" pitchFamily="34" charset="-122"/>
                <a:ea typeface="微软雅黑" pitchFamily="34" charset="-122"/>
              </a:rPr>
              <a:t>网站隐身</a:t>
            </a:r>
          </a:p>
        </p:txBody>
      </p:sp>
      <p:sp>
        <p:nvSpPr>
          <p:cNvPr id="7" name="矩形 6"/>
          <p:cNvSpPr/>
          <p:nvPr/>
        </p:nvSpPr>
        <p:spPr>
          <a:xfrm>
            <a:off x="2933700" y="2245359"/>
            <a:ext cx="1844040" cy="17605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lstStyle/>
          <a:p>
            <a:pPr algn="ctr">
              <a:defRPr/>
            </a:pPr>
            <a:r>
              <a:rPr lang="zh-CN" altLang="en-US">
                <a:solidFill>
                  <a:schemeClr val="tx1"/>
                </a:solidFill>
                <a:latin typeface="微软雅黑" pitchFamily="34" charset="-122"/>
                <a:ea typeface="微软雅黑" pitchFamily="34" charset="-122"/>
              </a:rPr>
              <a:t>网站结构分析及文件目录探测</a:t>
            </a:r>
          </a:p>
        </p:txBody>
      </p:sp>
      <p:sp>
        <p:nvSpPr>
          <p:cNvPr id="8" name="矩形 7"/>
          <p:cNvSpPr/>
          <p:nvPr/>
        </p:nvSpPr>
        <p:spPr>
          <a:xfrm>
            <a:off x="3017520" y="4404359"/>
            <a:ext cx="1760220" cy="1894841"/>
          </a:xfrm>
          <a:prstGeom prst="rect">
            <a:avLst/>
          </a:prstGeom>
        </p:spPr>
        <p:style>
          <a:lnRef idx="1">
            <a:schemeClr val="accent2"/>
          </a:lnRef>
          <a:fillRef idx="3">
            <a:schemeClr val="accent2"/>
          </a:fillRef>
          <a:effectRef idx="2">
            <a:schemeClr val="accent2"/>
          </a:effectRef>
          <a:fontRef idx="minor">
            <a:schemeClr val="lt1"/>
          </a:fontRef>
        </p:style>
        <p:txBody>
          <a:bodyPr lIns="101882" tIns="50941" rIns="101882" bIns="50941" anchor="ctr"/>
          <a:lstStyle/>
          <a:p>
            <a:pPr algn="ctr">
              <a:defRPr/>
            </a:pPr>
            <a:r>
              <a:rPr lang="en-US" altLang="zh-CN" dirty="0">
                <a:solidFill>
                  <a:srgbClr val="FFFFFF"/>
                </a:solidFill>
                <a:latin typeface="微软雅黑" pitchFamily="34" charset="-122"/>
                <a:ea typeface="微软雅黑" pitchFamily="34" charset="-122"/>
              </a:rPr>
              <a:t>URL</a:t>
            </a:r>
            <a:r>
              <a:rPr lang="zh-CN" altLang="en-US" dirty="0">
                <a:solidFill>
                  <a:srgbClr val="FFFFFF"/>
                </a:solidFill>
                <a:latin typeface="微软雅黑" pitchFamily="34" charset="-122"/>
                <a:ea typeface="微软雅黑" pitchFamily="34" charset="-122"/>
              </a:rPr>
              <a:t>全局防护，防止对文件或目录的非法访问</a:t>
            </a:r>
          </a:p>
        </p:txBody>
      </p:sp>
      <p:sp>
        <p:nvSpPr>
          <p:cNvPr id="9" name="矩形 8"/>
          <p:cNvSpPr/>
          <p:nvPr/>
        </p:nvSpPr>
        <p:spPr>
          <a:xfrm>
            <a:off x="5196840" y="2245359"/>
            <a:ext cx="1844040" cy="1746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lstStyle/>
          <a:p>
            <a:pPr algn="ctr">
              <a:defRPr/>
            </a:pPr>
            <a:r>
              <a:rPr lang="zh-CN" altLang="en-US" dirty="0">
                <a:solidFill>
                  <a:schemeClr val="tx1"/>
                </a:solidFill>
                <a:latin typeface="微软雅黑" pitchFamily="34" charset="-122"/>
                <a:ea typeface="微软雅黑" pitchFamily="34" charset="-122"/>
              </a:rPr>
              <a:t>查找攻击点并尝试攻击，如</a:t>
            </a:r>
            <a:r>
              <a:rPr lang="en-US" altLang="zh-CN" dirty="0">
                <a:solidFill>
                  <a:schemeClr val="tx1"/>
                </a:solidFill>
                <a:latin typeface="微软雅黑" pitchFamily="34" charset="-122"/>
                <a:ea typeface="微软雅黑" pitchFamily="34" charset="-122"/>
              </a:rPr>
              <a:t>SQL</a:t>
            </a:r>
            <a:r>
              <a:rPr lang="zh-CN" altLang="en-US" dirty="0">
                <a:solidFill>
                  <a:schemeClr val="tx1"/>
                </a:solidFill>
                <a:latin typeface="微软雅黑" pitchFamily="34" charset="-122"/>
                <a:ea typeface="微软雅黑" pitchFamily="34" charset="-122"/>
              </a:rPr>
              <a:t>注入、跨站点脚本、溢出攻击等</a:t>
            </a:r>
          </a:p>
        </p:txBody>
      </p:sp>
      <p:sp>
        <p:nvSpPr>
          <p:cNvPr id="10" name="矩形 9"/>
          <p:cNvSpPr/>
          <p:nvPr/>
        </p:nvSpPr>
        <p:spPr>
          <a:xfrm>
            <a:off x="5280660" y="4404359"/>
            <a:ext cx="1760220" cy="1865812"/>
          </a:xfrm>
          <a:prstGeom prst="rect">
            <a:avLst/>
          </a:prstGeom>
        </p:spPr>
        <p:style>
          <a:lnRef idx="1">
            <a:schemeClr val="accent2"/>
          </a:lnRef>
          <a:fillRef idx="3">
            <a:schemeClr val="accent2"/>
          </a:fillRef>
          <a:effectRef idx="2">
            <a:schemeClr val="accent2"/>
          </a:effectRef>
          <a:fontRef idx="minor">
            <a:schemeClr val="lt1"/>
          </a:fontRef>
        </p:style>
        <p:txBody>
          <a:bodyPr lIns="101882" tIns="50941" rIns="101882" bIns="50941" anchor="ctr"/>
          <a:lstStyle/>
          <a:p>
            <a:pPr algn="ctr">
              <a:defRPr/>
            </a:pPr>
            <a:r>
              <a:rPr lang="zh-CN" altLang="en-US" dirty="0">
                <a:solidFill>
                  <a:srgbClr val="FFFFFF"/>
                </a:solidFill>
                <a:latin typeface="微软雅黑" pitchFamily="34" charset="-122"/>
                <a:ea typeface="微软雅黑" pitchFamily="34" charset="-122"/>
              </a:rPr>
              <a:t>应用层攻击分析，主动防御攻击</a:t>
            </a:r>
          </a:p>
        </p:txBody>
      </p:sp>
      <p:sp>
        <p:nvSpPr>
          <p:cNvPr id="11" name="矩形 10"/>
          <p:cNvSpPr/>
          <p:nvPr/>
        </p:nvSpPr>
        <p:spPr>
          <a:xfrm>
            <a:off x="7543800" y="2245359"/>
            <a:ext cx="1844040" cy="1746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lstStyle/>
          <a:p>
            <a:pPr algn="ctr">
              <a:defRPr/>
            </a:pPr>
            <a:r>
              <a:rPr lang="zh-CN" altLang="en-US" dirty="0">
                <a:solidFill>
                  <a:schemeClr val="tx1"/>
                </a:solidFill>
                <a:latin typeface="微软雅黑" pitchFamily="34" charset="-122"/>
                <a:ea typeface="微软雅黑" pitchFamily="34" charset="-122"/>
              </a:rPr>
              <a:t>偷窃或暴力攻击</a:t>
            </a:r>
          </a:p>
        </p:txBody>
      </p:sp>
      <p:sp>
        <p:nvSpPr>
          <p:cNvPr id="12" name="矩形 11"/>
          <p:cNvSpPr/>
          <p:nvPr/>
        </p:nvSpPr>
        <p:spPr>
          <a:xfrm>
            <a:off x="7627620" y="4404359"/>
            <a:ext cx="1760220" cy="1880327"/>
          </a:xfrm>
          <a:prstGeom prst="rect">
            <a:avLst/>
          </a:prstGeom>
        </p:spPr>
        <p:style>
          <a:lnRef idx="1">
            <a:schemeClr val="accent2"/>
          </a:lnRef>
          <a:fillRef idx="3">
            <a:schemeClr val="accent2"/>
          </a:fillRef>
          <a:effectRef idx="2">
            <a:schemeClr val="accent2"/>
          </a:effectRef>
          <a:fontRef idx="minor">
            <a:schemeClr val="lt1"/>
          </a:fontRef>
        </p:style>
        <p:txBody>
          <a:bodyPr lIns="101882" tIns="50941" rIns="101882" bIns="50941" anchor="ctr"/>
          <a:lstStyle/>
          <a:p>
            <a:pPr algn="ctr">
              <a:defRPr/>
            </a:pPr>
            <a:r>
              <a:rPr lang="en-US" altLang="zh-CN" dirty="0">
                <a:solidFill>
                  <a:srgbClr val="FFFFFF"/>
                </a:solidFill>
                <a:latin typeface="微软雅黑" pitchFamily="34" charset="-122"/>
                <a:ea typeface="微软雅黑" pitchFamily="34" charset="-122"/>
              </a:rPr>
              <a:t>Cookie</a:t>
            </a:r>
            <a:r>
              <a:rPr lang="zh-CN" altLang="en-US" dirty="0">
                <a:solidFill>
                  <a:srgbClr val="FFFFFF"/>
                </a:solidFill>
                <a:latin typeface="微软雅黑" pitchFamily="34" charset="-122"/>
                <a:ea typeface="微软雅黑" pitchFamily="34" charset="-122"/>
              </a:rPr>
              <a:t>防篡改，</a:t>
            </a:r>
            <a:endParaRPr lang="en-US" altLang="zh-CN" dirty="0">
              <a:solidFill>
                <a:srgbClr val="FFFFFF"/>
              </a:solidFill>
              <a:latin typeface="微软雅黑" pitchFamily="34" charset="-122"/>
              <a:ea typeface="微软雅黑" pitchFamily="34" charset="-122"/>
            </a:endParaRPr>
          </a:p>
          <a:p>
            <a:pPr algn="ctr">
              <a:defRPr/>
            </a:pPr>
            <a:r>
              <a:rPr lang="zh-CN" altLang="en-US" dirty="0">
                <a:solidFill>
                  <a:srgbClr val="FFFFFF"/>
                </a:solidFill>
                <a:latin typeface="微软雅黑" pitchFamily="34" charset="-122"/>
                <a:ea typeface="微软雅黑" pitchFamily="34" charset="-122"/>
              </a:rPr>
              <a:t>防</a:t>
            </a:r>
            <a:r>
              <a:rPr lang="en-US" altLang="zh-CN" dirty="0" err="1">
                <a:solidFill>
                  <a:srgbClr val="FFFFFF"/>
                </a:solidFill>
                <a:latin typeface="微软雅黑" pitchFamily="34" charset="-122"/>
                <a:ea typeface="微软雅黑" pitchFamily="34" charset="-122"/>
              </a:rPr>
              <a:t>DDoS</a:t>
            </a:r>
            <a:r>
              <a:rPr lang="zh-CN" altLang="en-US" dirty="0">
                <a:solidFill>
                  <a:srgbClr val="FFFFFF"/>
                </a:solidFill>
                <a:latin typeface="微软雅黑" pitchFamily="34" charset="-122"/>
                <a:ea typeface="微软雅黑" pitchFamily="34" charset="-122"/>
              </a:rPr>
              <a:t>攻击、防</a:t>
            </a:r>
            <a:r>
              <a:rPr lang="en-US" altLang="zh-CN" dirty="0">
                <a:solidFill>
                  <a:srgbClr val="FFFFFF"/>
                </a:solidFill>
                <a:latin typeface="微软雅黑" pitchFamily="34" charset="-122"/>
                <a:ea typeface="微软雅黑" pitchFamily="34" charset="-122"/>
              </a:rPr>
              <a:t>CC</a:t>
            </a:r>
            <a:r>
              <a:rPr lang="zh-CN" altLang="en-US" dirty="0">
                <a:solidFill>
                  <a:srgbClr val="FFFFFF"/>
                </a:solidFill>
                <a:latin typeface="微软雅黑" pitchFamily="34" charset="-122"/>
                <a:ea typeface="微软雅黑" pitchFamily="34" charset="-122"/>
              </a:rPr>
              <a:t>攻击、</a:t>
            </a:r>
            <a:endParaRPr lang="en-US" altLang="zh-CN" dirty="0">
              <a:solidFill>
                <a:srgbClr val="FFFFFF"/>
              </a:solidFill>
              <a:latin typeface="微软雅黑" pitchFamily="34" charset="-122"/>
              <a:ea typeface="微软雅黑" pitchFamily="34" charset="-122"/>
            </a:endParaRPr>
          </a:p>
          <a:p>
            <a:pPr algn="ctr">
              <a:defRPr/>
            </a:pPr>
            <a:r>
              <a:rPr lang="en-US" altLang="zh-CN" dirty="0" err="1">
                <a:solidFill>
                  <a:srgbClr val="FFFFFF"/>
                </a:solidFill>
                <a:latin typeface="微软雅黑" pitchFamily="34" charset="-122"/>
                <a:ea typeface="微软雅黑" pitchFamily="34" charset="-122"/>
              </a:rPr>
              <a:t>SSL</a:t>
            </a:r>
            <a:r>
              <a:rPr lang="zh-CN" altLang="en-US" dirty="0">
                <a:solidFill>
                  <a:srgbClr val="FFFFFF"/>
                </a:solidFill>
                <a:latin typeface="微软雅黑" pitchFamily="34" charset="-122"/>
                <a:ea typeface="微软雅黑" pitchFamily="34" charset="-122"/>
              </a:rPr>
              <a:t>安全访问等。</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517753" y="1254125"/>
            <a:ext cx="9051925" cy="1295400"/>
          </a:xfrm>
        </p:spPr>
        <p:txBody>
          <a:bodyPr anchor="t"/>
          <a:lstStyle/>
          <a:p>
            <a:r>
              <a:rPr lang="en-US" altLang="zh-CN" dirty="0" smtClean="0">
                <a:latin typeface="微软雅黑" pitchFamily="34" charset="-122"/>
                <a:ea typeface="微软雅黑" pitchFamily="34" charset="-122"/>
              </a:rPr>
              <a:t>WEB</a:t>
            </a:r>
            <a:r>
              <a:rPr lang="zh-CN" altLang="en-US" dirty="0" smtClean="0">
                <a:latin typeface="微软雅黑" pitchFamily="34" charset="-122"/>
                <a:ea typeface="微软雅黑" pitchFamily="34" charset="-122"/>
              </a:rPr>
              <a:t>应用防护优势 </a:t>
            </a:r>
            <a:endParaRPr lang="en-US" altLang="zh-CN" dirty="0" smtClean="0">
              <a:latin typeface="微软雅黑" pitchFamily="34" charset="-122"/>
              <a:ea typeface="微软雅黑" pitchFamily="34" charset="-122"/>
            </a:endParaRPr>
          </a:p>
        </p:txBody>
      </p:sp>
      <p:sp>
        <p:nvSpPr>
          <p:cNvPr id="52227" name="Rectangle 3"/>
          <p:cNvSpPr>
            <a:spLocks noGrp="1" noChangeArrowheads="1"/>
          </p:cNvSpPr>
          <p:nvPr>
            <p:ph type="body" idx="1"/>
          </p:nvPr>
        </p:nvSpPr>
        <p:spPr/>
        <p:txBody>
          <a:bodyPr/>
          <a:lstStyle/>
          <a:p>
            <a:r>
              <a:rPr lang="zh-CN" altLang="en-US" b="1" smtClean="0">
                <a:latin typeface="微软雅黑" pitchFamily="34" charset="-122"/>
                <a:ea typeface="微软雅黑" pitchFamily="34" charset="-122"/>
              </a:rPr>
              <a:t>减少不安全造成的损失</a:t>
            </a:r>
            <a:r>
              <a:rPr lang="zh-CN" altLang="en-US" smtClean="0">
                <a:latin typeface="微软雅黑" pitchFamily="34" charset="-122"/>
                <a:ea typeface="微软雅黑" pitchFamily="34" charset="-122"/>
              </a:rPr>
              <a:t> </a:t>
            </a:r>
          </a:p>
          <a:p>
            <a:pPr lvl="1"/>
            <a:r>
              <a:rPr lang="zh-CN" altLang="en-US" smtClean="0">
                <a:latin typeface="微软雅黑" pitchFamily="34" charset="-122"/>
                <a:ea typeface="微软雅黑" pitchFamily="34" charset="-122"/>
              </a:rPr>
              <a:t>减少客户数据、商业机密、员工信息、财务信息及其他敏感数据泄露的可能性。</a:t>
            </a:r>
          </a:p>
          <a:p>
            <a:pPr lvl="1"/>
            <a:r>
              <a:rPr lang="zh-CN" altLang="en-US" smtClean="0">
                <a:latin typeface="微软雅黑" pitchFamily="34" charset="-122"/>
                <a:ea typeface="微软雅黑" pitchFamily="34" charset="-122"/>
              </a:rPr>
              <a:t>减少因泄露信息而产生法律诉讼的可能性。</a:t>
            </a:r>
          </a:p>
          <a:p>
            <a:pPr lvl="1"/>
            <a:r>
              <a:rPr lang="zh-CN" altLang="en-US" smtClean="0">
                <a:latin typeface="微软雅黑" pitchFamily="34" charset="-122"/>
                <a:ea typeface="微软雅黑" pitchFamily="34" charset="-122"/>
              </a:rPr>
              <a:t>减少因安全问题造成公司股价下跌、形象受损、客户信誉降低的可能性。 </a:t>
            </a:r>
          </a:p>
          <a:p>
            <a:pPr lvl="1"/>
            <a:r>
              <a:rPr lang="zh-CN" altLang="en-US" smtClean="0">
                <a:latin typeface="微软雅黑" pitchFamily="34" charset="-122"/>
                <a:ea typeface="微软雅黑" pitchFamily="34" charset="-122"/>
              </a:rPr>
              <a:t>更早的遵从有关法规对企业网络安全的规定如： </a:t>
            </a:r>
            <a:r>
              <a:rPr lang="en-US" altLang="zh-CN" smtClean="0">
                <a:latin typeface="微软雅黑" pitchFamily="34" charset="-122"/>
                <a:ea typeface="微软雅黑" pitchFamily="34" charset="-122"/>
              </a:rPr>
              <a:t>(SOX, GLB, HIPAA, CA SB -386) </a:t>
            </a:r>
            <a:endParaRPr lang="zh-CN" altLang="en-US"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546781" y="1268639"/>
            <a:ext cx="9051925" cy="1295400"/>
          </a:xfrm>
        </p:spPr>
        <p:txBody>
          <a:bodyPr anchor="t"/>
          <a:lstStyle/>
          <a:p>
            <a:r>
              <a:rPr lang="en-US" altLang="zh-CN" dirty="0" smtClean="0">
                <a:latin typeface="微软雅黑" pitchFamily="34" charset="-122"/>
                <a:ea typeface="微软雅黑" pitchFamily="34" charset="-122"/>
              </a:rPr>
              <a:t>WEB</a:t>
            </a:r>
            <a:r>
              <a:rPr lang="zh-CN" altLang="en-US" dirty="0" smtClean="0">
                <a:latin typeface="微软雅黑" pitchFamily="34" charset="-122"/>
                <a:ea typeface="微软雅黑" pitchFamily="34" charset="-122"/>
              </a:rPr>
              <a:t>应用防护优势 </a:t>
            </a:r>
            <a:endParaRPr lang="en-US" altLang="zh-CN" dirty="0" smtClean="0">
              <a:latin typeface="微软雅黑" pitchFamily="34" charset="-122"/>
              <a:ea typeface="微软雅黑" pitchFamily="34" charset="-122"/>
            </a:endParaRPr>
          </a:p>
        </p:txBody>
      </p:sp>
      <p:sp>
        <p:nvSpPr>
          <p:cNvPr id="53251" name="Rectangle 3"/>
          <p:cNvSpPr>
            <a:spLocks noGrp="1" noChangeArrowheads="1"/>
          </p:cNvSpPr>
          <p:nvPr>
            <p:ph type="body" idx="1"/>
          </p:nvPr>
        </p:nvSpPr>
        <p:spPr/>
        <p:txBody>
          <a:bodyPr/>
          <a:lstStyle/>
          <a:p>
            <a:pPr>
              <a:lnSpc>
                <a:spcPct val="80000"/>
              </a:lnSpc>
            </a:pPr>
            <a:r>
              <a:rPr lang="zh-CN" altLang="en-US" sz="2200" b="1" dirty="0" smtClean="0">
                <a:latin typeface="微软雅黑" pitchFamily="34" charset="-122"/>
                <a:ea typeface="微软雅黑" pitchFamily="34" charset="-122"/>
              </a:rPr>
              <a:t>加快应用的使用</a:t>
            </a:r>
          </a:p>
          <a:p>
            <a:pPr lvl="1">
              <a:lnSpc>
                <a:spcPct val="80000"/>
              </a:lnSpc>
            </a:pPr>
            <a:r>
              <a:rPr lang="zh-CN" altLang="en-US" sz="2000" b="1" dirty="0" smtClean="0">
                <a:latin typeface="微软雅黑" pitchFamily="34" charset="-122"/>
                <a:ea typeface="微软雅黑" pitchFamily="34" charset="-122"/>
              </a:rPr>
              <a:t>网站可以提前发布，更早产生经济效益。</a:t>
            </a:r>
          </a:p>
          <a:p>
            <a:pPr>
              <a:lnSpc>
                <a:spcPct val="80000"/>
              </a:lnSpc>
            </a:pPr>
            <a:r>
              <a:rPr lang="zh-CN" altLang="en-US" sz="2200" b="1" dirty="0" smtClean="0">
                <a:latin typeface="微软雅黑" pitchFamily="34" charset="-122"/>
                <a:ea typeface="微软雅黑" pitchFamily="34" charset="-122"/>
              </a:rPr>
              <a:t>便于维护</a:t>
            </a:r>
            <a:r>
              <a:rPr lang="zh-CN" altLang="en-US" sz="2200" dirty="0" smtClean="0">
                <a:latin typeface="微软雅黑" pitchFamily="34" charset="-122"/>
                <a:ea typeface="微软雅黑" pitchFamily="34" charset="-122"/>
              </a:rPr>
              <a:t> </a:t>
            </a:r>
          </a:p>
          <a:p>
            <a:pPr lvl="1">
              <a:lnSpc>
                <a:spcPct val="80000"/>
              </a:lnSpc>
            </a:pPr>
            <a:r>
              <a:rPr lang="zh-CN" altLang="en-US" sz="2000" dirty="0" smtClean="0">
                <a:latin typeface="微软雅黑" pitchFamily="34" charset="-122"/>
                <a:ea typeface="微软雅黑" pitchFamily="34" charset="-122"/>
              </a:rPr>
              <a:t>发现漏洞后，无须离线等待升级补丁。</a:t>
            </a:r>
          </a:p>
          <a:p>
            <a:pPr lvl="1">
              <a:lnSpc>
                <a:spcPct val="80000"/>
              </a:lnSpc>
            </a:pPr>
            <a:r>
              <a:rPr lang="zh-CN" altLang="en-US" sz="2000" dirty="0" smtClean="0">
                <a:latin typeface="微软雅黑" pitchFamily="34" charset="-122"/>
                <a:ea typeface="微软雅黑" pitchFamily="34" charset="-122"/>
              </a:rPr>
              <a:t>对于老的应用程序，即使维护团队不再，仍可以得到防护。</a:t>
            </a:r>
          </a:p>
          <a:p>
            <a:pPr>
              <a:lnSpc>
                <a:spcPct val="80000"/>
              </a:lnSpc>
            </a:pPr>
            <a:r>
              <a:rPr lang="zh-CN" altLang="en-US" sz="2200" b="1" dirty="0" smtClean="0">
                <a:latin typeface="微软雅黑" pitchFamily="34" charset="-122"/>
                <a:ea typeface="微软雅黑" pitchFamily="34" charset="-122"/>
              </a:rPr>
              <a:t>优化运行</a:t>
            </a:r>
          </a:p>
          <a:p>
            <a:pPr lvl="1">
              <a:lnSpc>
                <a:spcPct val="80000"/>
              </a:lnSpc>
            </a:pPr>
            <a:r>
              <a:rPr lang="zh-CN" altLang="en-US" sz="2000" b="1" dirty="0" smtClean="0">
                <a:latin typeface="微软雅黑" pitchFamily="34" charset="-122"/>
                <a:ea typeface="微软雅黑" pitchFamily="34" charset="-122"/>
              </a:rPr>
              <a:t>补丁管理</a:t>
            </a:r>
          </a:p>
          <a:p>
            <a:pPr lvl="1">
              <a:lnSpc>
                <a:spcPct val="80000"/>
              </a:lnSpc>
            </a:pPr>
            <a:r>
              <a:rPr lang="zh-CN" altLang="en-US" sz="2000" b="1" dirty="0" smtClean="0">
                <a:latin typeface="微软雅黑" pitchFamily="34" charset="-122"/>
                <a:ea typeface="微软雅黑" pitchFamily="34" charset="-122"/>
              </a:rPr>
              <a:t>日志合并和管理</a:t>
            </a:r>
            <a:r>
              <a:rPr lang="zh-CN" altLang="en-US" sz="2000" dirty="0" smtClean="0">
                <a:latin typeface="微软雅黑" pitchFamily="34" charset="-122"/>
                <a:ea typeface="微软雅黑" pitchFamily="34" charset="-122"/>
              </a:rPr>
              <a:t> </a:t>
            </a:r>
          </a:p>
          <a:p>
            <a:pPr lvl="1">
              <a:lnSpc>
                <a:spcPct val="80000"/>
              </a:lnSpc>
            </a:pPr>
            <a:r>
              <a:rPr lang="zh-CN" altLang="en-US" sz="2000" b="1" dirty="0" smtClean="0">
                <a:latin typeface="微软雅黑" pitchFamily="34" charset="-122"/>
                <a:ea typeface="微软雅黑" pitchFamily="34" charset="-122"/>
              </a:rPr>
              <a:t>隐蔽内部结构，易于发布应用</a:t>
            </a:r>
            <a:r>
              <a:rPr lang="zh-CN" altLang="en-US" sz="2000" dirty="0" smtClean="0">
                <a:latin typeface="微软雅黑" pitchFamily="34" charset="-122"/>
                <a:ea typeface="微软雅黑" pitchFamily="34" charset="-122"/>
              </a:rPr>
              <a:t> </a:t>
            </a:r>
          </a:p>
          <a:p>
            <a:pPr lvl="1">
              <a:lnSpc>
                <a:spcPct val="80000"/>
              </a:lnSpc>
            </a:pPr>
            <a:r>
              <a:rPr lang="zh-CN" altLang="en-US" sz="2000" b="1" dirty="0" smtClean="0">
                <a:latin typeface="微软雅黑" pitchFamily="34" charset="-122"/>
                <a:ea typeface="微软雅黑" pitchFamily="34" charset="-122"/>
              </a:rPr>
              <a:t>提高安全策略管理效率</a:t>
            </a:r>
          </a:p>
          <a:p>
            <a:pPr>
              <a:lnSpc>
                <a:spcPct val="80000"/>
              </a:lnSpc>
            </a:pPr>
            <a:r>
              <a:rPr lang="en-US" altLang="zh-CN" sz="2200" b="1" dirty="0" err="1" smtClean="0">
                <a:latin typeface="微软雅黑" pitchFamily="34" charset="-122"/>
                <a:ea typeface="微软雅黑" pitchFamily="34" charset="-122"/>
              </a:rPr>
              <a:t>SSL</a:t>
            </a:r>
            <a:r>
              <a:rPr lang="zh-CN" altLang="en-US" sz="2200" b="1" dirty="0" smtClean="0">
                <a:latin typeface="微软雅黑" pitchFamily="34" charset="-122"/>
                <a:ea typeface="微软雅黑" pitchFamily="34" charset="-122"/>
              </a:rPr>
              <a:t>管理</a:t>
            </a:r>
          </a:p>
          <a:p>
            <a:pPr lvl="1">
              <a:lnSpc>
                <a:spcPct val="80000"/>
              </a:lnSpc>
            </a:pPr>
            <a:r>
              <a:rPr lang="zh-CN" altLang="en-US" sz="2000" b="1" dirty="0" smtClean="0">
                <a:latin typeface="微软雅黑" pitchFamily="34" charset="-122"/>
                <a:ea typeface="微软雅黑" pitchFamily="34" charset="-122"/>
              </a:rPr>
              <a:t>初始化</a:t>
            </a:r>
            <a:r>
              <a:rPr lang="en-US" altLang="zh-CN" sz="2000" b="1" dirty="0" err="1" smtClean="0">
                <a:latin typeface="微软雅黑" pitchFamily="34" charset="-122"/>
                <a:ea typeface="微软雅黑" pitchFamily="34" charset="-122"/>
              </a:rPr>
              <a:t>SSL</a:t>
            </a:r>
            <a:r>
              <a:rPr lang="zh-CN" altLang="en-US" sz="2000" b="1" dirty="0" smtClean="0">
                <a:latin typeface="微软雅黑" pitchFamily="34" charset="-122"/>
                <a:ea typeface="微软雅黑" pitchFamily="34" charset="-122"/>
              </a:rPr>
              <a:t>更简洁，无须在应用程序中设定。</a:t>
            </a:r>
          </a:p>
          <a:p>
            <a:pPr lvl="1">
              <a:lnSpc>
                <a:spcPct val="80000"/>
              </a:lnSpc>
            </a:pPr>
            <a:r>
              <a:rPr lang="zh-CN" altLang="en-US" sz="2000" b="1" dirty="0" smtClean="0">
                <a:latin typeface="微软雅黑" pitchFamily="34" charset="-122"/>
                <a:ea typeface="微软雅黑" pitchFamily="34" charset="-122"/>
              </a:rPr>
              <a:t>证书授权</a:t>
            </a:r>
            <a:r>
              <a:rPr lang="en-US" altLang="zh-CN" sz="2000" b="1" dirty="0" smtClean="0">
                <a:latin typeface="微软雅黑" pitchFamily="34" charset="-122"/>
                <a:ea typeface="微软雅黑" pitchFamily="34" charset="-122"/>
              </a:rPr>
              <a:t>&amp;</a:t>
            </a:r>
            <a:r>
              <a:rPr lang="zh-CN" altLang="en-US" sz="2000" b="1" dirty="0" smtClean="0">
                <a:latin typeface="微软雅黑" pitchFamily="34" charset="-122"/>
                <a:ea typeface="微软雅黑" pitchFamily="34" charset="-122"/>
              </a:rPr>
              <a:t>证书合并</a:t>
            </a:r>
            <a:r>
              <a:rPr lang="zh-CN" altLang="en-US" sz="2000" dirty="0" smtClean="0">
                <a:latin typeface="微软雅黑" pitchFamily="34" charset="-122"/>
                <a:ea typeface="微软雅黑" pitchFamily="34" charset="-122"/>
              </a:rPr>
              <a:t> ，无须在每台服务器上购买或设置证书</a:t>
            </a:r>
            <a:endParaRPr lang="zh-CN" altLang="en-US" sz="2000" b="1" dirty="0" smtClean="0">
              <a:latin typeface="微软雅黑" pitchFamily="34" charset="-122"/>
              <a:ea typeface="微软雅黑" pitchFamily="34" charset="-122"/>
            </a:endParaRPr>
          </a:p>
          <a:p>
            <a:pPr lvl="1">
              <a:lnSpc>
                <a:spcPct val="80000"/>
              </a:lnSpc>
            </a:pPr>
            <a:endParaRPr lang="zh-CN" altLang="en-US" sz="2000" b="1" dirty="0" smtClean="0">
              <a:latin typeface="微软雅黑" pitchFamily="34" charset="-122"/>
              <a:ea typeface="微软雅黑" pitchFamily="34" charset="-122"/>
            </a:endParaRPr>
          </a:p>
          <a:p>
            <a:pPr lvl="1">
              <a:lnSpc>
                <a:spcPct val="80000"/>
              </a:lnSpc>
              <a:buFontTx/>
              <a:buNone/>
            </a:pPr>
            <a:r>
              <a:rPr lang="zh-CN" altLang="en-US" sz="2000" dirty="0" smtClean="0">
                <a:latin typeface="微软雅黑" pitchFamily="34" charset="-122"/>
                <a:ea typeface="微软雅黑" pitchFamily="34" charset="-122"/>
              </a:rPr>
              <a:t> </a:t>
            </a:r>
            <a:endParaRPr lang="zh-CN" altLang="en-US" sz="2000" b="1" dirty="0" smtClean="0">
              <a:latin typeface="微软雅黑" pitchFamily="34" charset="-122"/>
              <a:ea typeface="微软雅黑" pitchFamily="34" charset="-122"/>
            </a:endParaRPr>
          </a:p>
          <a:p>
            <a:pPr lvl="1">
              <a:lnSpc>
                <a:spcPct val="80000"/>
              </a:lnSpc>
              <a:buFontTx/>
              <a:buNone/>
            </a:pPr>
            <a:endParaRPr lang="zh-CN" altLang="en-US" sz="2000" dirty="0" smtClean="0">
              <a:latin typeface="微软雅黑" pitchFamily="34" charset="-122"/>
              <a:ea typeface="微软雅黑" pitchFamily="34" charset="-122"/>
            </a:endParaRPr>
          </a:p>
          <a:p>
            <a:pPr lvl="1">
              <a:lnSpc>
                <a:spcPct val="80000"/>
              </a:lnSpc>
            </a:pPr>
            <a:endParaRPr lang="zh-CN" altLang="en-US" sz="20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35275" y="0"/>
            <a:ext cx="4175125" cy="1295400"/>
          </a:xfrm>
        </p:spPr>
        <p:txBody>
          <a:bodyPr/>
          <a:lstStyle/>
          <a:p>
            <a:r>
              <a:rPr lang="zh-CN" altLang="en-US" dirty="0" smtClean="0">
                <a:solidFill>
                  <a:schemeClr val="bg1"/>
                </a:solidFill>
                <a:latin typeface="微软雅黑" pitchFamily="34" charset="-122"/>
                <a:ea typeface="微软雅黑" pitchFamily="34" charset="-122"/>
              </a:rPr>
              <a:t>对比优势</a:t>
            </a:r>
            <a:endParaRPr lang="zh-CN" altLang="en-US" dirty="0">
              <a:solidFill>
                <a:schemeClr val="bg1"/>
              </a:solidFill>
              <a:latin typeface="微软雅黑" pitchFamily="34" charset="-122"/>
              <a:ea typeface="微软雅黑" pitchFamily="34" charset="-122"/>
            </a:endParaRPr>
          </a:p>
        </p:txBody>
      </p:sp>
      <p:sp>
        <p:nvSpPr>
          <p:cNvPr id="4" name="页脚占位符 3"/>
          <p:cNvSpPr>
            <a:spLocks noGrp="1"/>
          </p:cNvSpPr>
          <p:nvPr>
            <p:ph type="ftr" sz="quarter" idx="10"/>
          </p:nvPr>
        </p:nvSpPr>
        <p:spPr/>
        <p:txBody>
          <a:bodyPr/>
          <a:lstStyle/>
          <a:p>
            <a:pPr>
              <a:defRPr/>
            </a:pPr>
            <a:r>
              <a:rPr lang="en-US" smtClean="0"/>
              <a:t>Barracuda Networks Confidential</a:t>
            </a:r>
            <a:endParaRPr lang="en-US"/>
          </a:p>
        </p:txBody>
      </p:sp>
      <p:sp>
        <p:nvSpPr>
          <p:cNvPr id="5" name="灯片编号占位符 4"/>
          <p:cNvSpPr>
            <a:spLocks noGrp="1"/>
          </p:cNvSpPr>
          <p:nvPr>
            <p:ph type="sldNum" sz="quarter" idx="11"/>
          </p:nvPr>
        </p:nvSpPr>
        <p:spPr/>
        <p:txBody>
          <a:bodyPr/>
          <a:lstStyle/>
          <a:p>
            <a:pPr>
              <a:defRPr/>
            </a:pPr>
            <a:fld id="{08F2345C-BA12-44E2-99D4-06D78DAD37D3}" type="slidenum">
              <a:rPr lang="zh-CN" altLang="en-US" smtClean="0"/>
              <a:pPr>
                <a:defRPr/>
              </a:pPr>
              <a:t>47</a:t>
            </a:fld>
            <a:endParaRPr lang="en-US" altLang="zh-CN"/>
          </a:p>
        </p:txBody>
      </p:sp>
      <p:pic>
        <p:nvPicPr>
          <p:cNvPr id="184322" name="Picture 2"/>
          <p:cNvPicPr>
            <a:picLocks noChangeAspect="1" noChangeArrowheads="1"/>
          </p:cNvPicPr>
          <p:nvPr/>
        </p:nvPicPr>
        <p:blipFill>
          <a:blip r:embed="rId2" cstate="print"/>
          <a:srcRect/>
          <a:stretch>
            <a:fillRect/>
          </a:stretch>
        </p:blipFill>
        <p:spPr bwMode="auto">
          <a:xfrm>
            <a:off x="914399" y="1264949"/>
            <a:ext cx="8055429" cy="588768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35275" y="0"/>
            <a:ext cx="4175125" cy="1295400"/>
          </a:xfrm>
        </p:spPr>
        <p:txBody>
          <a:bodyPr/>
          <a:lstStyle/>
          <a:p>
            <a:r>
              <a:rPr lang="zh-CN" altLang="en-US" dirty="0" smtClean="0">
                <a:solidFill>
                  <a:schemeClr val="bg1"/>
                </a:solidFill>
                <a:latin typeface="微软雅黑" pitchFamily="34" charset="-122"/>
                <a:ea typeface="微软雅黑" pitchFamily="34" charset="-122"/>
              </a:rPr>
              <a:t>对比优势</a:t>
            </a:r>
            <a:endParaRPr lang="zh-CN" altLang="en-US" dirty="0">
              <a:solidFill>
                <a:schemeClr val="bg1"/>
              </a:solidFill>
              <a:latin typeface="微软雅黑" pitchFamily="34" charset="-122"/>
              <a:ea typeface="微软雅黑" pitchFamily="34" charset="-122"/>
            </a:endParaRPr>
          </a:p>
        </p:txBody>
      </p:sp>
      <p:sp>
        <p:nvSpPr>
          <p:cNvPr id="4" name="页脚占位符 3"/>
          <p:cNvSpPr>
            <a:spLocks noGrp="1"/>
          </p:cNvSpPr>
          <p:nvPr>
            <p:ph type="ftr" sz="quarter" idx="10"/>
          </p:nvPr>
        </p:nvSpPr>
        <p:spPr/>
        <p:txBody>
          <a:bodyPr/>
          <a:lstStyle/>
          <a:p>
            <a:pPr>
              <a:defRPr/>
            </a:pPr>
            <a:r>
              <a:rPr lang="en-US" smtClean="0"/>
              <a:t>Barracuda Networks Confidential</a:t>
            </a:r>
            <a:endParaRPr lang="en-US"/>
          </a:p>
        </p:txBody>
      </p:sp>
      <p:sp>
        <p:nvSpPr>
          <p:cNvPr id="5" name="灯片编号占位符 4"/>
          <p:cNvSpPr>
            <a:spLocks noGrp="1"/>
          </p:cNvSpPr>
          <p:nvPr>
            <p:ph type="sldNum" sz="quarter" idx="11"/>
          </p:nvPr>
        </p:nvSpPr>
        <p:spPr/>
        <p:txBody>
          <a:bodyPr/>
          <a:lstStyle/>
          <a:p>
            <a:pPr>
              <a:defRPr/>
            </a:pPr>
            <a:fld id="{08F2345C-BA12-44E2-99D4-06D78DAD37D3}" type="slidenum">
              <a:rPr lang="zh-CN" altLang="en-US" smtClean="0"/>
              <a:pPr>
                <a:defRPr/>
              </a:pPr>
              <a:t>48</a:t>
            </a:fld>
            <a:endParaRPr lang="en-US" altLang="zh-CN"/>
          </a:p>
        </p:txBody>
      </p:sp>
      <p:pic>
        <p:nvPicPr>
          <p:cNvPr id="188418" name="Picture 2"/>
          <p:cNvPicPr>
            <a:picLocks noChangeAspect="1" noChangeArrowheads="1"/>
          </p:cNvPicPr>
          <p:nvPr/>
        </p:nvPicPr>
        <p:blipFill>
          <a:blip r:embed="rId2" cstate="print"/>
          <a:srcRect/>
          <a:stretch>
            <a:fillRect/>
          </a:stretch>
        </p:blipFill>
        <p:spPr bwMode="auto">
          <a:xfrm>
            <a:off x="520224" y="1436915"/>
            <a:ext cx="8672763" cy="549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35275" y="0"/>
            <a:ext cx="4175125" cy="1295400"/>
          </a:xfrm>
        </p:spPr>
        <p:txBody>
          <a:bodyPr/>
          <a:lstStyle/>
          <a:p>
            <a:r>
              <a:rPr lang="zh-CN" altLang="en-US" dirty="0" smtClean="0">
                <a:solidFill>
                  <a:schemeClr val="bg1"/>
                </a:solidFill>
                <a:latin typeface="微软雅黑" pitchFamily="34" charset="-122"/>
                <a:ea typeface="微软雅黑" pitchFamily="34" charset="-122"/>
              </a:rPr>
              <a:t>对比优势</a:t>
            </a:r>
            <a:endParaRPr lang="zh-CN" altLang="en-US" dirty="0">
              <a:solidFill>
                <a:schemeClr val="bg1"/>
              </a:solidFill>
              <a:latin typeface="微软雅黑" pitchFamily="34" charset="-122"/>
              <a:ea typeface="微软雅黑" pitchFamily="34" charset="-122"/>
            </a:endParaRPr>
          </a:p>
        </p:txBody>
      </p:sp>
      <p:sp>
        <p:nvSpPr>
          <p:cNvPr id="4" name="页脚占位符 3"/>
          <p:cNvSpPr>
            <a:spLocks noGrp="1"/>
          </p:cNvSpPr>
          <p:nvPr>
            <p:ph type="ftr" sz="quarter" idx="10"/>
          </p:nvPr>
        </p:nvSpPr>
        <p:spPr/>
        <p:txBody>
          <a:bodyPr/>
          <a:lstStyle/>
          <a:p>
            <a:pPr>
              <a:defRPr/>
            </a:pPr>
            <a:r>
              <a:rPr lang="en-US" smtClean="0"/>
              <a:t>Barracuda Networks Confidential</a:t>
            </a:r>
            <a:endParaRPr lang="en-US"/>
          </a:p>
        </p:txBody>
      </p:sp>
      <p:sp>
        <p:nvSpPr>
          <p:cNvPr id="5" name="灯片编号占位符 4"/>
          <p:cNvSpPr>
            <a:spLocks noGrp="1"/>
          </p:cNvSpPr>
          <p:nvPr>
            <p:ph type="sldNum" sz="quarter" idx="11"/>
          </p:nvPr>
        </p:nvSpPr>
        <p:spPr/>
        <p:txBody>
          <a:bodyPr/>
          <a:lstStyle/>
          <a:p>
            <a:pPr>
              <a:defRPr/>
            </a:pPr>
            <a:fld id="{08F2345C-BA12-44E2-99D4-06D78DAD37D3}" type="slidenum">
              <a:rPr lang="zh-CN" altLang="en-US" smtClean="0"/>
              <a:pPr>
                <a:defRPr/>
              </a:pPr>
              <a:t>49</a:t>
            </a:fld>
            <a:endParaRPr lang="en-US" altLang="zh-CN"/>
          </a:p>
        </p:txBody>
      </p:sp>
      <p:pic>
        <p:nvPicPr>
          <p:cNvPr id="189442" name="Picture 2"/>
          <p:cNvPicPr>
            <a:picLocks noChangeAspect="1" noChangeArrowheads="1"/>
          </p:cNvPicPr>
          <p:nvPr/>
        </p:nvPicPr>
        <p:blipFill>
          <a:blip r:embed="rId2" cstate="print"/>
          <a:srcRect/>
          <a:stretch>
            <a:fillRect/>
          </a:stretch>
        </p:blipFill>
        <p:spPr bwMode="auto">
          <a:xfrm>
            <a:off x="391886" y="1465943"/>
            <a:ext cx="9263324" cy="561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p:cNvSpPr>
            <a:spLocks noGrp="1"/>
          </p:cNvSpPr>
          <p:nvPr>
            <p:ph type="sldNum" sz="quarter" idx="11"/>
          </p:nvPr>
        </p:nvSpPr>
        <p:spPr>
          <a:noFill/>
        </p:spPr>
        <p:txBody>
          <a:bodyPr/>
          <a:lstStyle/>
          <a:p>
            <a:pPr defTabSz="1019175"/>
            <a:fld id="{15BA46E3-B200-4E59-AF6A-E49A7AB1D491}" type="slidenum">
              <a:rPr lang="zh-CN" altLang="en-US"/>
              <a:pPr defTabSz="1019175"/>
              <a:t>5</a:t>
            </a:fld>
            <a:endParaRPr lang="en-US" altLang="zh-CN"/>
          </a:p>
        </p:txBody>
      </p:sp>
      <p:sp>
        <p:nvSpPr>
          <p:cNvPr id="8195"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梭子鱼客户</a:t>
            </a:r>
          </a:p>
        </p:txBody>
      </p:sp>
      <p:pic>
        <p:nvPicPr>
          <p:cNvPr id="8196" name="Picture 3" descr="pixar_bw"/>
          <p:cNvPicPr>
            <a:picLocks noChangeAspect="1" noChangeArrowheads="1"/>
          </p:cNvPicPr>
          <p:nvPr/>
        </p:nvPicPr>
        <p:blipFill>
          <a:blip r:embed="rId3" cstate="print"/>
          <a:srcRect/>
          <a:stretch>
            <a:fillRect/>
          </a:stretch>
        </p:blipFill>
        <p:spPr bwMode="auto">
          <a:xfrm>
            <a:off x="304800" y="6477000"/>
            <a:ext cx="1087438" cy="282575"/>
          </a:xfrm>
          <a:prstGeom prst="rect">
            <a:avLst/>
          </a:prstGeom>
          <a:noFill/>
          <a:ln w="9525">
            <a:noFill/>
            <a:miter lim="800000"/>
            <a:headEnd/>
            <a:tailEnd/>
          </a:ln>
        </p:spPr>
      </p:pic>
      <p:pic>
        <p:nvPicPr>
          <p:cNvPr id="8197" name="Picture 4" descr="DrexelHeritage"/>
          <p:cNvPicPr>
            <a:picLocks noChangeAspect="1" noChangeArrowheads="1"/>
          </p:cNvPicPr>
          <p:nvPr/>
        </p:nvPicPr>
        <p:blipFill>
          <a:blip r:embed="rId4" cstate="print"/>
          <a:srcRect/>
          <a:stretch>
            <a:fillRect/>
          </a:stretch>
        </p:blipFill>
        <p:spPr bwMode="auto">
          <a:xfrm>
            <a:off x="6172200" y="2590800"/>
            <a:ext cx="1752600" cy="320675"/>
          </a:xfrm>
          <a:prstGeom prst="rect">
            <a:avLst/>
          </a:prstGeom>
          <a:noFill/>
          <a:ln w="9525">
            <a:noFill/>
            <a:miter lim="800000"/>
            <a:headEnd/>
            <a:tailEnd/>
          </a:ln>
        </p:spPr>
      </p:pic>
      <p:pic>
        <p:nvPicPr>
          <p:cNvPr id="8198" name="Picture 5" descr="american red cross"/>
          <p:cNvPicPr>
            <a:picLocks noChangeAspect="1" noChangeArrowheads="1"/>
          </p:cNvPicPr>
          <p:nvPr/>
        </p:nvPicPr>
        <p:blipFill>
          <a:blip r:embed="rId5" cstate="print"/>
          <a:srcRect/>
          <a:stretch>
            <a:fillRect/>
          </a:stretch>
        </p:blipFill>
        <p:spPr bwMode="auto">
          <a:xfrm>
            <a:off x="3886200" y="2971800"/>
            <a:ext cx="1752600" cy="682625"/>
          </a:xfrm>
          <a:prstGeom prst="rect">
            <a:avLst/>
          </a:prstGeom>
          <a:noFill/>
          <a:ln w="9525">
            <a:noFill/>
            <a:miter lim="800000"/>
            <a:headEnd/>
            <a:tailEnd/>
          </a:ln>
        </p:spPr>
      </p:pic>
      <p:pic>
        <p:nvPicPr>
          <p:cNvPr id="8199" name="Picture 6" descr="army"/>
          <p:cNvPicPr>
            <a:picLocks noChangeAspect="1" noChangeArrowheads="1"/>
          </p:cNvPicPr>
          <p:nvPr/>
        </p:nvPicPr>
        <p:blipFill>
          <a:blip r:embed="rId6" cstate="print"/>
          <a:srcRect/>
          <a:stretch>
            <a:fillRect/>
          </a:stretch>
        </p:blipFill>
        <p:spPr bwMode="auto">
          <a:xfrm>
            <a:off x="8305800" y="1600200"/>
            <a:ext cx="588963" cy="757238"/>
          </a:xfrm>
          <a:prstGeom prst="rect">
            <a:avLst/>
          </a:prstGeom>
          <a:noFill/>
          <a:ln w="9525">
            <a:noFill/>
            <a:miter lim="800000"/>
            <a:headEnd/>
            <a:tailEnd/>
          </a:ln>
        </p:spPr>
      </p:pic>
      <p:pic>
        <p:nvPicPr>
          <p:cNvPr id="8200" name="Picture 7" descr="usnavy"/>
          <p:cNvPicPr>
            <a:picLocks noChangeAspect="1" noChangeArrowheads="1"/>
          </p:cNvPicPr>
          <p:nvPr/>
        </p:nvPicPr>
        <p:blipFill>
          <a:blip r:embed="rId7" cstate="print"/>
          <a:srcRect/>
          <a:stretch>
            <a:fillRect/>
          </a:stretch>
        </p:blipFill>
        <p:spPr bwMode="auto">
          <a:xfrm>
            <a:off x="7554913" y="1603375"/>
            <a:ext cx="682625" cy="685800"/>
          </a:xfrm>
          <a:prstGeom prst="rect">
            <a:avLst/>
          </a:prstGeom>
          <a:noFill/>
          <a:ln w="9525">
            <a:noFill/>
            <a:miter lim="800000"/>
            <a:headEnd/>
            <a:tailEnd/>
          </a:ln>
        </p:spPr>
      </p:pic>
      <p:pic>
        <p:nvPicPr>
          <p:cNvPr id="8201" name="Picture 8" descr="avis"/>
          <p:cNvPicPr>
            <a:picLocks noChangeAspect="1" noChangeArrowheads="1"/>
          </p:cNvPicPr>
          <p:nvPr/>
        </p:nvPicPr>
        <p:blipFill>
          <a:blip r:embed="rId8" cstate="print"/>
          <a:srcRect/>
          <a:stretch>
            <a:fillRect/>
          </a:stretch>
        </p:blipFill>
        <p:spPr bwMode="auto">
          <a:xfrm>
            <a:off x="6248400" y="6019800"/>
            <a:ext cx="990600" cy="835025"/>
          </a:xfrm>
          <a:prstGeom prst="rect">
            <a:avLst/>
          </a:prstGeom>
          <a:noFill/>
          <a:ln w="9525">
            <a:noFill/>
            <a:miter lim="800000"/>
            <a:headEnd/>
            <a:tailEnd/>
          </a:ln>
        </p:spPr>
      </p:pic>
      <p:pic>
        <p:nvPicPr>
          <p:cNvPr id="8202" name="Picture 9" descr="century21"/>
          <p:cNvPicPr>
            <a:picLocks noChangeAspect="1" noChangeArrowheads="1"/>
          </p:cNvPicPr>
          <p:nvPr/>
        </p:nvPicPr>
        <p:blipFill>
          <a:blip r:embed="rId9" cstate="print"/>
          <a:srcRect/>
          <a:stretch>
            <a:fillRect/>
          </a:stretch>
        </p:blipFill>
        <p:spPr bwMode="auto">
          <a:xfrm>
            <a:off x="6477000" y="4572000"/>
            <a:ext cx="966788" cy="542925"/>
          </a:xfrm>
          <a:prstGeom prst="rect">
            <a:avLst/>
          </a:prstGeom>
          <a:noFill/>
          <a:ln w="9525">
            <a:noFill/>
            <a:miter lim="800000"/>
            <a:headEnd/>
            <a:tailEnd/>
          </a:ln>
        </p:spPr>
      </p:pic>
      <p:pic>
        <p:nvPicPr>
          <p:cNvPr id="8203" name="Picture 10" descr="chevys"/>
          <p:cNvPicPr>
            <a:picLocks noChangeAspect="1" noChangeArrowheads="1"/>
          </p:cNvPicPr>
          <p:nvPr/>
        </p:nvPicPr>
        <p:blipFill>
          <a:blip r:embed="rId10" cstate="print"/>
          <a:srcRect/>
          <a:stretch>
            <a:fillRect/>
          </a:stretch>
        </p:blipFill>
        <p:spPr bwMode="auto">
          <a:xfrm>
            <a:off x="7086600" y="2895600"/>
            <a:ext cx="1057275" cy="704850"/>
          </a:xfrm>
          <a:prstGeom prst="rect">
            <a:avLst/>
          </a:prstGeom>
          <a:noFill/>
          <a:ln w="9525">
            <a:noFill/>
            <a:miter lim="800000"/>
            <a:headEnd/>
            <a:tailEnd/>
          </a:ln>
        </p:spPr>
      </p:pic>
      <p:pic>
        <p:nvPicPr>
          <p:cNvPr id="8204" name="Picture 11" descr="canon"/>
          <p:cNvPicPr>
            <a:picLocks noChangeAspect="1" noChangeArrowheads="1"/>
          </p:cNvPicPr>
          <p:nvPr/>
        </p:nvPicPr>
        <p:blipFill>
          <a:blip r:embed="rId11" cstate="print"/>
          <a:srcRect/>
          <a:stretch>
            <a:fillRect/>
          </a:stretch>
        </p:blipFill>
        <p:spPr bwMode="auto">
          <a:xfrm>
            <a:off x="3124200" y="5105400"/>
            <a:ext cx="1147763" cy="398463"/>
          </a:xfrm>
          <a:prstGeom prst="rect">
            <a:avLst/>
          </a:prstGeom>
          <a:noFill/>
          <a:ln w="9525">
            <a:noFill/>
            <a:miter lim="800000"/>
            <a:headEnd/>
            <a:tailEnd/>
          </a:ln>
        </p:spPr>
      </p:pic>
      <p:pic>
        <p:nvPicPr>
          <p:cNvPr id="8205" name="Picture 12" descr="coinstar"/>
          <p:cNvPicPr>
            <a:picLocks noChangeAspect="1" noChangeArrowheads="1"/>
          </p:cNvPicPr>
          <p:nvPr/>
        </p:nvPicPr>
        <p:blipFill>
          <a:blip r:embed="rId12" cstate="print"/>
          <a:srcRect/>
          <a:stretch>
            <a:fillRect/>
          </a:stretch>
        </p:blipFill>
        <p:spPr bwMode="auto">
          <a:xfrm>
            <a:off x="1752600" y="4267200"/>
            <a:ext cx="906463" cy="906463"/>
          </a:xfrm>
          <a:prstGeom prst="rect">
            <a:avLst/>
          </a:prstGeom>
          <a:noFill/>
          <a:ln w="9525">
            <a:noFill/>
            <a:miter lim="800000"/>
            <a:headEnd/>
            <a:tailEnd/>
          </a:ln>
        </p:spPr>
      </p:pic>
      <p:pic>
        <p:nvPicPr>
          <p:cNvPr id="8206" name="Picture 13" descr="food4less"/>
          <p:cNvPicPr>
            <a:picLocks noChangeAspect="1" noChangeArrowheads="1"/>
          </p:cNvPicPr>
          <p:nvPr/>
        </p:nvPicPr>
        <p:blipFill>
          <a:blip r:embed="rId13" cstate="print"/>
          <a:srcRect/>
          <a:stretch>
            <a:fillRect/>
          </a:stretch>
        </p:blipFill>
        <p:spPr bwMode="auto">
          <a:xfrm>
            <a:off x="304800" y="4953000"/>
            <a:ext cx="1163638" cy="314325"/>
          </a:xfrm>
          <a:prstGeom prst="rect">
            <a:avLst/>
          </a:prstGeom>
          <a:noFill/>
          <a:ln w="9525">
            <a:noFill/>
            <a:miter lim="800000"/>
            <a:headEnd/>
            <a:tailEnd/>
          </a:ln>
        </p:spPr>
      </p:pic>
      <p:pic>
        <p:nvPicPr>
          <p:cNvPr id="8207" name="Picture 14" descr="loreal"/>
          <p:cNvPicPr>
            <a:picLocks noChangeAspect="1" noChangeArrowheads="1"/>
          </p:cNvPicPr>
          <p:nvPr/>
        </p:nvPicPr>
        <p:blipFill>
          <a:blip r:embed="rId14" cstate="print"/>
          <a:srcRect/>
          <a:stretch>
            <a:fillRect/>
          </a:stretch>
        </p:blipFill>
        <p:spPr bwMode="auto">
          <a:xfrm>
            <a:off x="3048000" y="2438400"/>
            <a:ext cx="1143000" cy="222250"/>
          </a:xfrm>
          <a:prstGeom prst="rect">
            <a:avLst/>
          </a:prstGeom>
          <a:noFill/>
          <a:ln w="9525">
            <a:noFill/>
            <a:miter lim="800000"/>
            <a:headEnd/>
            <a:tailEnd/>
          </a:ln>
        </p:spPr>
      </p:pic>
      <p:pic>
        <p:nvPicPr>
          <p:cNvPr id="8208" name="Picture 15" descr="SeattleTimes"/>
          <p:cNvPicPr>
            <a:picLocks noChangeAspect="1" noChangeArrowheads="1"/>
          </p:cNvPicPr>
          <p:nvPr/>
        </p:nvPicPr>
        <p:blipFill>
          <a:blip r:embed="rId15" cstate="print"/>
          <a:srcRect/>
          <a:stretch>
            <a:fillRect/>
          </a:stretch>
        </p:blipFill>
        <p:spPr bwMode="auto">
          <a:xfrm>
            <a:off x="4572000" y="5613400"/>
            <a:ext cx="1219200" cy="406400"/>
          </a:xfrm>
          <a:prstGeom prst="rect">
            <a:avLst/>
          </a:prstGeom>
          <a:noFill/>
          <a:ln w="9525">
            <a:noFill/>
            <a:miter lim="800000"/>
            <a:headEnd/>
            <a:tailEnd/>
          </a:ln>
        </p:spPr>
      </p:pic>
      <p:pic>
        <p:nvPicPr>
          <p:cNvPr id="8209" name="Picture 16" descr="unitedway"/>
          <p:cNvPicPr>
            <a:picLocks noChangeAspect="1" noChangeArrowheads="1"/>
          </p:cNvPicPr>
          <p:nvPr/>
        </p:nvPicPr>
        <p:blipFill>
          <a:blip r:embed="rId16" cstate="print"/>
          <a:srcRect/>
          <a:stretch>
            <a:fillRect/>
          </a:stretch>
        </p:blipFill>
        <p:spPr bwMode="auto">
          <a:xfrm>
            <a:off x="4648200" y="4114800"/>
            <a:ext cx="914400" cy="393700"/>
          </a:xfrm>
          <a:prstGeom prst="rect">
            <a:avLst/>
          </a:prstGeom>
          <a:noFill/>
          <a:ln w="9525">
            <a:noFill/>
            <a:miter lim="800000"/>
            <a:headEnd/>
            <a:tailEnd/>
          </a:ln>
        </p:spPr>
      </p:pic>
      <p:pic>
        <p:nvPicPr>
          <p:cNvPr id="8210" name="Picture 17" descr="JPL"/>
          <p:cNvPicPr>
            <a:picLocks noChangeAspect="1" noChangeArrowheads="1"/>
          </p:cNvPicPr>
          <p:nvPr/>
        </p:nvPicPr>
        <p:blipFill>
          <a:blip r:embed="rId17" cstate="print"/>
          <a:srcRect/>
          <a:stretch>
            <a:fillRect/>
          </a:stretch>
        </p:blipFill>
        <p:spPr bwMode="auto">
          <a:xfrm>
            <a:off x="2667000" y="3962400"/>
            <a:ext cx="914400" cy="457200"/>
          </a:xfrm>
          <a:prstGeom prst="rect">
            <a:avLst/>
          </a:prstGeom>
          <a:noFill/>
          <a:ln w="9525">
            <a:noFill/>
            <a:miter lim="800000"/>
            <a:headEnd/>
            <a:tailEnd/>
          </a:ln>
        </p:spPr>
      </p:pic>
      <p:pic>
        <p:nvPicPr>
          <p:cNvPr id="8211" name="Picture 18" descr="LockheedMartin"/>
          <p:cNvPicPr>
            <a:picLocks noChangeAspect="1" noChangeArrowheads="1"/>
          </p:cNvPicPr>
          <p:nvPr/>
        </p:nvPicPr>
        <p:blipFill>
          <a:blip r:embed="rId18" cstate="print"/>
          <a:srcRect/>
          <a:stretch>
            <a:fillRect/>
          </a:stretch>
        </p:blipFill>
        <p:spPr bwMode="auto">
          <a:xfrm>
            <a:off x="3741738" y="3657600"/>
            <a:ext cx="1592262" cy="325438"/>
          </a:xfrm>
          <a:prstGeom prst="rect">
            <a:avLst/>
          </a:prstGeom>
          <a:noFill/>
          <a:ln w="9525">
            <a:noFill/>
            <a:miter lim="800000"/>
            <a:headEnd/>
            <a:tailEnd/>
          </a:ln>
        </p:spPr>
      </p:pic>
      <p:pic>
        <p:nvPicPr>
          <p:cNvPr id="8212" name="Picture 19" descr="compusa"/>
          <p:cNvPicPr>
            <a:picLocks noChangeAspect="1" noChangeArrowheads="1"/>
          </p:cNvPicPr>
          <p:nvPr/>
        </p:nvPicPr>
        <p:blipFill>
          <a:blip r:embed="rId19" cstate="print"/>
          <a:srcRect/>
          <a:stretch>
            <a:fillRect/>
          </a:stretch>
        </p:blipFill>
        <p:spPr bwMode="auto">
          <a:xfrm>
            <a:off x="304800" y="3733800"/>
            <a:ext cx="1066800" cy="331788"/>
          </a:xfrm>
          <a:prstGeom prst="rect">
            <a:avLst/>
          </a:prstGeom>
          <a:noFill/>
          <a:ln w="9525">
            <a:noFill/>
            <a:miter lim="800000"/>
            <a:headEnd/>
            <a:tailEnd/>
          </a:ln>
        </p:spPr>
      </p:pic>
      <p:pic>
        <p:nvPicPr>
          <p:cNvPr id="8213" name="Picture 20" descr="fedex"/>
          <p:cNvPicPr>
            <a:picLocks noChangeAspect="1" noChangeArrowheads="1"/>
          </p:cNvPicPr>
          <p:nvPr/>
        </p:nvPicPr>
        <p:blipFill>
          <a:blip r:embed="rId20" cstate="print"/>
          <a:srcRect/>
          <a:stretch>
            <a:fillRect/>
          </a:stretch>
        </p:blipFill>
        <p:spPr bwMode="auto">
          <a:xfrm>
            <a:off x="2667000" y="4572000"/>
            <a:ext cx="1143000" cy="395288"/>
          </a:xfrm>
          <a:prstGeom prst="rect">
            <a:avLst/>
          </a:prstGeom>
          <a:noFill/>
          <a:ln w="9525">
            <a:noFill/>
            <a:miter lim="800000"/>
            <a:headEnd/>
            <a:tailEnd/>
          </a:ln>
        </p:spPr>
      </p:pic>
      <p:pic>
        <p:nvPicPr>
          <p:cNvPr id="8214" name="Picture 21" descr="guess"/>
          <p:cNvPicPr>
            <a:picLocks noChangeAspect="1" noChangeArrowheads="1"/>
          </p:cNvPicPr>
          <p:nvPr/>
        </p:nvPicPr>
        <p:blipFill>
          <a:blip r:embed="rId21" cstate="print"/>
          <a:srcRect/>
          <a:stretch>
            <a:fillRect/>
          </a:stretch>
        </p:blipFill>
        <p:spPr bwMode="auto">
          <a:xfrm>
            <a:off x="8305800" y="4471988"/>
            <a:ext cx="1033463" cy="328612"/>
          </a:xfrm>
          <a:prstGeom prst="rect">
            <a:avLst/>
          </a:prstGeom>
          <a:noFill/>
          <a:ln w="9525">
            <a:noFill/>
            <a:miter lim="800000"/>
            <a:headEnd/>
            <a:tailEnd/>
          </a:ln>
        </p:spPr>
      </p:pic>
      <p:pic>
        <p:nvPicPr>
          <p:cNvPr id="8215" name="Picture 22" descr="knightridder"/>
          <p:cNvPicPr>
            <a:picLocks noChangeAspect="1" noChangeArrowheads="1"/>
          </p:cNvPicPr>
          <p:nvPr/>
        </p:nvPicPr>
        <p:blipFill>
          <a:blip r:embed="rId22" cstate="print"/>
          <a:srcRect/>
          <a:stretch>
            <a:fillRect/>
          </a:stretch>
        </p:blipFill>
        <p:spPr bwMode="auto">
          <a:xfrm>
            <a:off x="1752600" y="5016500"/>
            <a:ext cx="1276350" cy="417513"/>
          </a:xfrm>
          <a:prstGeom prst="rect">
            <a:avLst/>
          </a:prstGeom>
          <a:noFill/>
          <a:ln w="9525">
            <a:noFill/>
            <a:miter lim="800000"/>
            <a:headEnd/>
            <a:tailEnd/>
          </a:ln>
        </p:spPr>
      </p:pic>
      <p:pic>
        <p:nvPicPr>
          <p:cNvPr id="8216" name="Picture 23" descr="Olympic"/>
          <p:cNvPicPr>
            <a:picLocks noChangeAspect="1" noChangeArrowheads="1"/>
          </p:cNvPicPr>
          <p:nvPr/>
        </p:nvPicPr>
        <p:blipFill>
          <a:blip r:embed="rId23" cstate="print"/>
          <a:srcRect/>
          <a:stretch>
            <a:fillRect/>
          </a:stretch>
        </p:blipFill>
        <p:spPr bwMode="auto">
          <a:xfrm>
            <a:off x="8839200" y="3733800"/>
            <a:ext cx="762000" cy="439738"/>
          </a:xfrm>
          <a:prstGeom prst="rect">
            <a:avLst/>
          </a:prstGeom>
          <a:noFill/>
          <a:ln w="9525">
            <a:noFill/>
            <a:miter lim="800000"/>
            <a:headEnd/>
            <a:tailEnd/>
          </a:ln>
        </p:spPr>
      </p:pic>
      <p:pic>
        <p:nvPicPr>
          <p:cNvPr id="8217" name="Picture 24" descr="prnewsire"/>
          <p:cNvPicPr>
            <a:picLocks noChangeAspect="1" noChangeArrowheads="1"/>
          </p:cNvPicPr>
          <p:nvPr/>
        </p:nvPicPr>
        <p:blipFill>
          <a:blip r:embed="rId24" cstate="print"/>
          <a:srcRect/>
          <a:stretch>
            <a:fillRect/>
          </a:stretch>
        </p:blipFill>
        <p:spPr bwMode="auto">
          <a:xfrm>
            <a:off x="8763000" y="2895600"/>
            <a:ext cx="990600" cy="608013"/>
          </a:xfrm>
          <a:prstGeom prst="rect">
            <a:avLst/>
          </a:prstGeom>
          <a:noFill/>
          <a:ln w="9525">
            <a:noFill/>
            <a:miter lim="800000"/>
            <a:headEnd/>
            <a:tailEnd/>
          </a:ln>
        </p:spPr>
      </p:pic>
      <p:pic>
        <p:nvPicPr>
          <p:cNvPr id="8218" name="Picture 25" descr="ymca"/>
          <p:cNvPicPr>
            <a:picLocks noChangeAspect="1" noChangeArrowheads="1"/>
          </p:cNvPicPr>
          <p:nvPr/>
        </p:nvPicPr>
        <p:blipFill>
          <a:blip r:embed="rId25" cstate="print"/>
          <a:srcRect/>
          <a:stretch>
            <a:fillRect/>
          </a:stretch>
        </p:blipFill>
        <p:spPr bwMode="auto">
          <a:xfrm>
            <a:off x="8153400" y="2667000"/>
            <a:ext cx="609600" cy="609600"/>
          </a:xfrm>
          <a:prstGeom prst="rect">
            <a:avLst/>
          </a:prstGeom>
          <a:noFill/>
          <a:ln w="9525">
            <a:noFill/>
            <a:miter lim="800000"/>
            <a:headEnd/>
            <a:tailEnd/>
          </a:ln>
        </p:spPr>
      </p:pic>
      <p:pic>
        <p:nvPicPr>
          <p:cNvPr id="8219" name="Picture 26" descr="cbs"/>
          <p:cNvPicPr>
            <a:picLocks noChangeAspect="1" noChangeArrowheads="1"/>
          </p:cNvPicPr>
          <p:nvPr/>
        </p:nvPicPr>
        <p:blipFill>
          <a:blip r:embed="rId26" cstate="print"/>
          <a:srcRect/>
          <a:stretch>
            <a:fillRect/>
          </a:stretch>
        </p:blipFill>
        <p:spPr bwMode="auto">
          <a:xfrm>
            <a:off x="5867400" y="2971800"/>
            <a:ext cx="1066800" cy="455613"/>
          </a:xfrm>
          <a:prstGeom prst="rect">
            <a:avLst/>
          </a:prstGeom>
          <a:noFill/>
          <a:ln w="9525">
            <a:noFill/>
            <a:miter lim="800000"/>
            <a:headEnd/>
            <a:tailEnd/>
          </a:ln>
        </p:spPr>
      </p:pic>
      <p:pic>
        <p:nvPicPr>
          <p:cNvPr id="8220" name="Picture 27" descr="alaska wireless"/>
          <p:cNvPicPr>
            <a:picLocks noChangeAspect="1" noChangeArrowheads="1"/>
          </p:cNvPicPr>
          <p:nvPr/>
        </p:nvPicPr>
        <p:blipFill>
          <a:blip r:embed="rId27" cstate="print"/>
          <a:srcRect/>
          <a:stretch>
            <a:fillRect/>
          </a:stretch>
        </p:blipFill>
        <p:spPr bwMode="auto">
          <a:xfrm>
            <a:off x="1371600" y="5562600"/>
            <a:ext cx="1295400" cy="196850"/>
          </a:xfrm>
          <a:prstGeom prst="rect">
            <a:avLst/>
          </a:prstGeom>
          <a:noFill/>
          <a:ln w="9525">
            <a:noFill/>
            <a:miter lim="800000"/>
            <a:headEnd/>
            <a:tailEnd/>
          </a:ln>
        </p:spPr>
      </p:pic>
      <p:pic>
        <p:nvPicPr>
          <p:cNvPr id="8221" name="Picture 28" descr="marines"/>
          <p:cNvPicPr>
            <a:picLocks noChangeAspect="1" noChangeArrowheads="1"/>
          </p:cNvPicPr>
          <p:nvPr/>
        </p:nvPicPr>
        <p:blipFill>
          <a:blip r:embed="rId28" cstate="print"/>
          <a:srcRect/>
          <a:stretch>
            <a:fillRect/>
          </a:stretch>
        </p:blipFill>
        <p:spPr bwMode="auto">
          <a:xfrm>
            <a:off x="6800850" y="1603375"/>
            <a:ext cx="754063" cy="711200"/>
          </a:xfrm>
          <a:prstGeom prst="rect">
            <a:avLst/>
          </a:prstGeom>
          <a:noFill/>
          <a:ln w="9525">
            <a:noFill/>
            <a:miter lim="800000"/>
            <a:headEnd/>
            <a:tailEnd/>
          </a:ln>
        </p:spPr>
      </p:pic>
      <p:pic>
        <p:nvPicPr>
          <p:cNvPr id="8222" name="Picture 29" descr="airforce"/>
          <p:cNvPicPr>
            <a:picLocks noChangeAspect="1" noChangeArrowheads="1"/>
          </p:cNvPicPr>
          <p:nvPr/>
        </p:nvPicPr>
        <p:blipFill>
          <a:blip r:embed="rId29" cstate="print"/>
          <a:srcRect/>
          <a:stretch>
            <a:fillRect/>
          </a:stretch>
        </p:blipFill>
        <p:spPr bwMode="auto">
          <a:xfrm>
            <a:off x="8915400" y="1651000"/>
            <a:ext cx="762000" cy="638175"/>
          </a:xfrm>
          <a:prstGeom prst="rect">
            <a:avLst/>
          </a:prstGeom>
          <a:noFill/>
          <a:ln w="9525">
            <a:noFill/>
            <a:miter lim="800000"/>
            <a:headEnd/>
            <a:tailEnd/>
          </a:ln>
        </p:spPr>
      </p:pic>
      <p:pic>
        <p:nvPicPr>
          <p:cNvPr id="8223" name="Picture 30" descr="goodyear"/>
          <p:cNvPicPr>
            <a:picLocks noChangeAspect="1" noChangeArrowheads="1"/>
          </p:cNvPicPr>
          <p:nvPr/>
        </p:nvPicPr>
        <p:blipFill>
          <a:blip r:embed="rId30" cstate="print"/>
          <a:srcRect/>
          <a:stretch>
            <a:fillRect/>
          </a:stretch>
        </p:blipFill>
        <p:spPr bwMode="auto">
          <a:xfrm>
            <a:off x="4343400" y="2590800"/>
            <a:ext cx="1447800" cy="266700"/>
          </a:xfrm>
          <a:prstGeom prst="rect">
            <a:avLst/>
          </a:prstGeom>
          <a:noFill/>
          <a:ln w="9525">
            <a:noFill/>
            <a:miter lim="800000"/>
            <a:headEnd/>
            <a:tailEnd/>
          </a:ln>
        </p:spPr>
      </p:pic>
      <p:pic>
        <p:nvPicPr>
          <p:cNvPr id="8224" name="Picture 31" descr="wellsfargo"/>
          <p:cNvPicPr>
            <a:picLocks noChangeAspect="1" noChangeArrowheads="1"/>
          </p:cNvPicPr>
          <p:nvPr/>
        </p:nvPicPr>
        <p:blipFill>
          <a:blip r:embed="rId31" cstate="print"/>
          <a:srcRect/>
          <a:stretch>
            <a:fillRect/>
          </a:stretch>
        </p:blipFill>
        <p:spPr bwMode="auto">
          <a:xfrm>
            <a:off x="7543800" y="4267200"/>
            <a:ext cx="600075" cy="609600"/>
          </a:xfrm>
          <a:prstGeom prst="rect">
            <a:avLst/>
          </a:prstGeom>
          <a:noFill/>
          <a:ln w="9525">
            <a:noFill/>
            <a:miter lim="800000"/>
            <a:headEnd/>
            <a:tailEnd/>
          </a:ln>
        </p:spPr>
      </p:pic>
      <p:pic>
        <p:nvPicPr>
          <p:cNvPr id="8225" name="Picture 32" descr="AAA"/>
          <p:cNvPicPr>
            <a:picLocks noChangeAspect="1" noChangeArrowheads="1"/>
          </p:cNvPicPr>
          <p:nvPr/>
        </p:nvPicPr>
        <p:blipFill>
          <a:blip r:embed="rId32" cstate="print"/>
          <a:srcRect/>
          <a:stretch>
            <a:fillRect/>
          </a:stretch>
        </p:blipFill>
        <p:spPr bwMode="auto">
          <a:xfrm>
            <a:off x="4114800" y="6477000"/>
            <a:ext cx="838200" cy="550863"/>
          </a:xfrm>
          <a:prstGeom prst="rect">
            <a:avLst/>
          </a:prstGeom>
          <a:noFill/>
          <a:ln w="9525">
            <a:noFill/>
            <a:miter lim="800000"/>
            <a:headEnd/>
            <a:tailEnd/>
          </a:ln>
        </p:spPr>
      </p:pic>
      <p:pic>
        <p:nvPicPr>
          <p:cNvPr id="8226" name="Picture 33" descr="adaptec"/>
          <p:cNvPicPr>
            <a:picLocks noChangeAspect="1" noChangeArrowheads="1"/>
          </p:cNvPicPr>
          <p:nvPr/>
        </p:nvPicPr>
        <p:blipFill>
          <a:blip r:embed="rId33" cstate="print"/>
          <a:srcRect/>
          <a:stretch>
            <a:fillRect/>
          </a:stretch>
        </p:blipFill>
        <p:spPr bwMode="auto">
          <a:xfrm>
            <a:off x="6096000" y="5334000"/>
            <a:ext cx="1219200" cy="434975"/>
          </a:xfrm>
          <a:prstGeom prst="rect">
            <a:avLst/>
          </a:prstGeom>
          <a:noFill/>
          <a:ln w="9525">
            <a:noFill/>
            <a:miter lim="800000"/>
            <a:headEnd/>
            <a:tailEnd/>
          </a:ln>
        </p:spPr>
      </p:pic>
      <p:pic>
        <p:nvPicPr>
          <p:cNvPr id="8227" name="Picture 34" descr="comcast"/>
          <p:cNvPicPr>
            <a:picLocks noChangeAspect="1" noChangeArrowheads="1"/>
          </p:cNvPicPr>
          <p:nvPr/>
        </p:nvPicPr>
        <p:blipFill>
          <a:blip r:embed="rId34" cstate="print"/>
          <a:srcRect/>
          <a:stretch>
            <a:fillRect/>
          </a:stretch>
        </p:blipFill>
        <p:spPr bwMode="auto">
          <a:xfrm>
            <a:off x="5791200" y="3962400"/>
            <a:ext cx="1447800" cy="409575"/>
          </a:xfrm>
          <a:prstGeom prst="rect">
            <a:avLst/>
          </a:prstGeom>
          <a:noFill/>
          <a:ln w="9525">
            <a:noFill/>
            <a:miter lim="800000"/>
            <a:headEnd/>
            <a:tailEnd/>
          </a:ln>
        </p:spPr>
      </p:pic>
      <p:pic>
        <p:nvPicPr>
          <p:cNvPr id="8228" name="Picture 35" descr="dept"/>
          <p:cNvPicPr>
            <a:picLocks noChangeAspect="1" noChangeArrowheads="1"/>
          </p:cNvPicPr>
          <p:nvPr/>
        </p:nvPicPr>
        <p:blipFill>
          <a:blip r:embed="rId35" cstate="print"/>
          <a:srcRect/>
          <a:stretch>
            <a:fillRect/>
          </a:stretch>
        </p:blipFill>
        <p:spPr bwMode="auto">
          <a:xfrm>
            <a:off x="4514850" y="1603375"/>
            <a:ext cx="754063" cy="727075"/>
          </a:xfrm>
          <a:prstGeom prst="rect">
            <a:avLst/>
          </a:prstGeom>
          <a:noFill/>
          <a:ln w="9525">
            <a:noFill/>
            <a:miter lim="800000"/>
            <a:headEnd/>
            <a:tailEnd/>
          </a:ln>
        </p:spPr>
      </p:pic>
      <p:pic>
        <p:nvPicPr>
          <p:cNvPr id="8229" name="Picture 36" descr="dept"/>
          <p:cNvPicPr>
            <a:picLocks noChangeAspect="1" noChangeArrowheads="1"/>
          </p:cNvPicPr>
          <p:nvPr/>
        </p:nvPicPr>
        <p:blipFill>
          <a:blip r:embed="rId36" cstate="print"/>
          <a:srcRect/>
          <a:stretch>
            <a:fillRect/>
          </a:stretch>
        </p:blipFill>
        <p:spPr bwMode="auto">
          <a:xfrm>
            <a:off x="6107113" y="1603375"/>
            <a:ext cx="685800" cy="685800"/>
          </a:xfrm>
          <a:prstGeom prst="rect">
            <a:avLst/>
          </a:prstGeom>
          <a:noFill/>
          <a:ln w="9525">
            <a:noFill/>
            <a:miter lim="800000"/>
            <a:headEnd/>
            <a:tailEnd/>
          </a:ln>
        </p:spPr>
      </p:pic>
      <p:pic>
        <p:nvPicPr>
          <p:cNvPr id="8230" name="Picture 37" descr="dept"/>
          <p:cNvPicPr>
            <a:picLocks noChangeAspect="1" noChangeArrowheads="1"/>
          </p:cNvPicPr>
          <p:nvPr/>
        </p:nvPicPr>
        <p:blipFill>
          <a:blip r:embed="rId37" cstate="print"/>
          <a:srcRect/>
          <a:stretch>
            <a:fillRect/>
          </a:stretch>
        </p:blipFill>
        <p:spPr bwMode="auto">
          <a:xfrm>
            <a:off x="5354638" y="1603375"/>
            <a:ext cx="676275" cy="685800"/>
          </a:xfrm>
          <a:prstGeom prst="rect">
            <a:avLst/>
          </a:prstGeom>
          <a:noFill/>
          <a:ln w="9525">
            <a:noFill/>
            <a:miter lim="800000"/>
            <a:headEnd/>
            <a:tailEnd/>
          </a:ln>
        </p:spPr>
      </p:pic>
      <p:pic>
        <p:nvPicPr>
          <p:cNvPr id="8231" name="Picture 38" descr="ING"/>
          <p:cNvPicPr>
            <a:picLocks noChangeAspect="1" noChangeArrowheads="1"/>
          </p:cNvPicPr>
          <p:nvPr/>
        </p:nvPicPr>
        <p:blipFill>
          <a:blip r:embed="rId38" cstate="print"/>
          <a:srcRect/>
          <a:stretch>
            <a:fillRect/>
          </a:stretch>
        </p:blipFill>
        <p:spPr bwMode="auto">
          <a:xfrm>
            <a:off x="3124200" y="6096000"/>
            <a:ext cx="1066800" cy="300038"/>
          </a:xfrm>
          <a:prstGeom prst="rect">
            <a:avLst/>
          </a:prstGeom>
          <a:noFill/>
          <a:ln w="9525">
            <a:noFill/>
            <a:miter lim="800000"/>
            <a:headEnd/>
            <a:tailEnd/>
          </a:ln>
        </p:spPr>
      </p:pic>
      <p:pic>
        <p:nvPicPr>
          <p:cNvPr id="8232" name="Picture 39" descr="loews"/>
          <p:cNvPicPr>
            <a:picLocks noChangeAspect="1" noChangeArrowheads="1"/>
          </p:cNvPicPr>
          <p:nvPr/>
        </p:nvPicPr>
        <p:blipFill>
          <a:blip r:embed="rId39" cstate="print"/>
          <a:srcRect/>
          <a:stretch>
            <a:fillRect/>
          </a:stretch>
        </p:blipFill>
        <p:spPr bwMode="auto">
          <a:xfrm>
            <a:off x="457200" y="5410200"/>
            <a:ext cx="533400" cy="762000"/>
          </a:xfrm>
          <a:prstGeom prst="rect">
            <a:avLst/>
          </a:prstGeom>
          <a:noFill/>
          <a:ln w="9525">
            <a:noFill/>
            <a:miter lim="800000"/>
            <a:headEnd/>
            <a:tailEnd/>
          </a:ln>
        </p:spPr>
      </p:pic>
      <p:pic>
        <p:nvPicPr>
          <p:cNvPr id="8233" name="Picture 40" descr="cablewireless"/>
          <p:cNvPicPr>
            <a:picLocks noChangeAspect="1" noChangeArrowheads="1"/>
          </p:cNvPicPr>
          <p:nvPr/>
        </p:nvPicPr>
        <p:blipFill>
          <a:blip r:embed="rId40" cstate="print"/>
          <a:srcRect/>
          <a:stretch>
            <a:fillRect/>
          </a:stretch>
        </p:blipFill>
        <p:spPr bwMode="auto">
          <a:xfrm>
            <a:off x="7924800" y="5149850"/>
            <a:ext cx="1066800" cy="565150"/>
          </a:xfrm>
          <a:prstGeom prst="rect">
            <a:avLst/>
          </a:prstGeom>
          <a:noFill/>
          <a:ln w="9525">
            <a:noFill/>
            <a:miter lim="800000"/>
            <a:headEnd/>
            <a:tailEnd/>
          </a:ln>
        </p:spPr>
      </p:pic>
      <p:pic>
        <p:nvPicPr>
          <p:cNvPr id="8234" name="Picture 41" descr="citrix"/>
          <p:cNvPicPr>
            <a:picLocks noChangeAspect="1" noChangeArrowheads="1"/>
          </p:cNvPicPr>
          <p:nvPr/>
        </p:nvPicPr>
        <p:blipFill>
          <a:blip r:embed="rId41" cstate="print"/>
          <a:srcRect/>
          <a:stretch>
            <a:fillRect/>
          </a:stretch>
        </p:blipFill>
        <p:spPr bwMode="auto">
          <a:xfrm>
            <a:off x="8686800" y="4940300"/>
            <a:ext cx="838200" cy="393700"/>
          </a:xfrm>
          <a:prstGeom prst="rect">
            <a:avLst/>
          </a:prstGeom>
          <a:noFill/>
          <a:ln w="9525">
            <a:noFill/>
            <a:miter lim="800000"/>
            <a:headEnd/>
            <a:tailEnd/>
          </a:ln>
        </p:spPr>
      </p:pic>
      <p:pic>
        <p:nvPicPr>
          <p:cNvPr id="8235" name="Picture 42" descr="coastguard"/>
          <p:cNvPicPr>
            <a:picLocks noChangeAspect="1" noChangeArrowheads="1"/>
          </p:cNvPicPr>
          <p:nvPr/>
        </p:nvPicPr>
        <p:blipFill>
          <a:blip r:embed="rId42" cstate="print"/>
          <a:srcRect/>
          <a:stretch>
            <a:fillRect/>
          </a:stretch>
        </p:blipFill>
        <p:spPr bwMode="auto">
          <a:xfrm>
            <a:off x="3821113" y="1603375"/>
            <a:ext cx="685800" cy="685800"/>
          </a:xfrm>
          <a:prstGeom prst="rect">
            <a:avLst/>
          </a:prstGeom>
          <a:noFill/>
          <a:ln w="9525">
            <a:noFill/>
            <a:miter lim="800000"/>
            <a:headEnd/>
            <a:tailEnd/>
          </a:ln>
        </p:spPr>
      </p:pic>
      <p:pic>
        <p:nvPicPr>
          <p:cNvPr id="8236" name="Picture 43" descr="forbes"/>
          <p:cNvPicPr>
            <a:picLocks noChangeAspect="1" noChangeArrowheads="1"/>
          </p:cNvPicPr>
          <p:nvPr/>
        </p:nvPicPr>
        <p:blipFill>
          <a:blip r:embed="rId43" cstate="print"/>
          <a:srcRect/>
          <a:stretch>
            <a:fillRect/>
          </a:stretch>
        </p:blipFill>
        <p:spPr bwMode="auto">
          <a:xfrm>
            <a:off x="7543800" y="3733800"/>
            <a:ext cx="990600" cy="242888"/>
          </a:xfrm>
          <a:prstGeom prst="rect">
            <a:avLst/>
          </a:prstGeom>
          <a:noFill/>
          <a:ln w="9525">
            <a:noFill/>
            <a:miter lim="800000"/>
            <a:headEnd/>
            <a:tailEnd/>
          </a:ln>
        </p:spPr>
      </p:pic>
      <p:pic>
        <p:nvPicPr>
          <p:cNvPr id="8237" name="Picture 44" descr="foundrynetworks"/>
          <p:cNvPicPr>
            <a:picLocks noChangeAspect="1" noChangeArrowheads="1"/>
          </p:cNvPicPr>
          <p:nvPr/>
        </p:nvPicPr>
        <p:blipFill>
          <a:blip r:embed="rId44" cstate="print"/>
          <a:srcRect/>
          <a:stretch>
            <a:fillRect/>
          </a:stretch>
        </p:blipFill>
        <p:spPr bwMode="auto">
          <a:xfrm>
            <a:off x="5181600" y="4648200"/>
            <a:ext cx="1219200" cy="654050"/>
          </a:xfrm>
          <a:prstGeom prst="rect">
            <a:avLst/>
          </a:prstGeom>
          <a:noFill/>
          <a:ln w="9525">
            <a:noFill/>
            <a:miter lim="800000"/>
            <a:headEnd/>
            <a:tailEnd/>
          </a:ln>
        </p:spPr>
      </p:pic>
      <p:pic>
        <p:nvPicPr>
          <p:cNvPr id="8238" name="Picture 45" descr="humana"/>
          <p:cNvPicPr>
            <a:picLocks noChangeAspect="1" noChangeArrowheads="1"/>
          </p:cNvPicPr>
          <p:nvPr/>
        </p:nvPicPr>
        <p:blipFill>
          <a:blip r:embed="rId45" cstate="print"/>
          <a:srcRect/>
          <a:stretch>
            <a:fillRect/>
          </a:stretch>
        </p:blipFill>
        <p:spPr bwMode="auto">
          <a:xfrm>
            <a:off x="1371600" y="5943600"/>
            <a:ext cx="1371600" cy="533400"/>
          </a:xfrm>
          <a:prstGeom prst="rect">
            <a:avLst/>
          </a:prstGeom>
          <a:noFill/>
          <a:ln w="9525">
            <a:noFill/>
            <a:miter lim="800000"/>
            <a:headEnd/>
            <a:tailEnd/>
          </a:ln>
        </p:spPr>
      </p:pic>
      <p:pic>
        <p:nvPicPr>
          <p:cNvPr id="8239" name="Picture 46" descr="seattle_mariners"/>
          <p:cNvPicPr>
            <a:picLocks noChangeAspect="1" noChangeArrowheads="1"/>
          </p:cNvPicPr>
          <p:nvPr/>
        </p:nvPicPr>
        <p:blipFill>
          <a:blip r:embed="rId46" cstate="print"/>
          <a:srcRect/>
          <a:stretch>
            <a:fillRect/>
          </a:stretch>
        </p:blipFill>
        <p:spPr bwMode="auto">
          <a:xfrm>
            <a:off x="304800" y="2819400"/>
            <a:ext cx="757238" cy="762000"/>
          </a:xfrm>
          <a:prstGeom prst="rect">
            <a:avLst/>
          </a:prstGeom>
          <a:noFill/>
          <a:ln w="9525">
            <a:noFill/>
            <a:miter lim="800000"/>
            <a:headEnd/>
            <a:tailEnd/>
          </a:ln>
        </p:spPr>
      </p:pic>
      <p:pic>
        <p:nvPicPr>
          <p:cNvPr id="8240" name="Picture 47" descr="utah_jazz"/>
          <p:cNvPicPr>
            <a:picLocks noChangeAspect="1" noChangeArrowheads="1"/>
          </p:cNvPicPr>
          <p:nvPr/>
        </p:nvPicPr>
        <p:blipFill>
          <a:blip r:embed="rId47" cstate="print"/>
          <a:srcRect/>
          <a:stretch>
            <a:fillRect/>
          </a:stretch>
        </p:blipFill>
        <p:spPr bwMode="auto">
          <a:xfrm>
            <a:off x="457200" y="1981200"/>
            <a:ext cx="914400" cy="609600"/>
          </a:xfrm>
          <a:prstGeom prst="rect">
            <a:avLst/>
          </a:prstGeom>
          <a:noFill/>
          <a:ln w="9525">
            <a:noFill/>
            <a:miter lim="800000"/>
            <a:headEnd/>
            <a:tailEnd/>
          </a:ln>
        </p:spPr>
      </p:pic>
      <p:pic>
        <p:nvPicPr>
          <p:cNvPr id="8241" name="Picture 48" descr="gmac"/>
          <p:cNvPicPr>
            <a:picLocks noChangeAspect="1" noChangeArrowheads="1"/>
          </p:cNvPicPr>
          <p:nvPr/>
        </p:nvPicPr>
        <p:blipFill>
          <a:blip r:embed="rId48" cstate="print"/>
          <a:srcRect/>
          <a:stretch>
            <a:fillRect/>
          </a:stretch>
        </p:blipFill>
        <p:spPr bwMode="auto">
          <a:xfrm>
            <a:off x="1600200" y="3657600"/>
            <a:ext cx="941388" cy="482600"/>
          </a:xfrm>
          <a:prstGeom prst="rect">
            <a:avLst/>
          </a:prstGeom>
          <a:noFill/>
          <a:ln w="9525">
            <a:noFill/>
            <a:miter lim="800000"/>
            <a:headEnd/>
            <a:tailEnd/>
          </a:ln>
        </p:spPr>
      </p:pic>
      <p:pic>
        <p:nvPicPr>
          <p:cNvPr id="8242" name="Picture 49" descr="pizzahut"/>
          <p:cNvPicPr>
            <a:picLocks noChangeAspect="1" noChangeArrowheads="1"/>
          </p:cNvPicPr>
          <p:nvPr/>
        </p:nvPicPr>
        <p:blipFill>
          <a:blip r:embed="rId49" cstate="print"/>
          <a:srcRect/>
          <a:stretch>
            <a:fillRect/>
          </a:stretch>
        </p:blipFill>
        <p:spPr bwMode="auto">
          <a:xfrm>
            <a:off x="2667000" y="2895600"/>
            <a:ext cx="846138" cy="852488"/>
          </a:xfrm>
          <a:prstGeom prst="rect">
            <a:avLst/>
          </a:prstGeom>
          <a:noFill/>
          <a:ln w="9525">
            <a:noFill/>
            <a:miter lim="800000"/>
            <a:headEnd/>
            <a:tailEnd/>
          </a:ln>
        </p:spPr>
      </p:pic>
      <p:pic>
        <p:nvPicPr>
          <p:cNvPr id="8243" name="Picture 50" descr="mercedes-benz"/>
          <p:cNvPicPr>
            <a:picLocks noChangeAspect="1" noChangeArrowheads="1"/>
          </p:cNvPicPr>
          <p:nvPr/>
        </p:nvPicPr>
        <p:blipFill>
          <a:blip r:embed="rId50" cstate="print"/>
          <a:srcRect/>
          <a:stretch>
            <a:fillRect/>
          </a:stretch>
        </p:blipFill>
        <p:spPr bwMode="auto">
          <a:xfrm>
            <a:off x="7467600" y="6019800"/>
            <a:ext cx="1028700" cy="809625"/>
          </a:xfrm>
          <a:prstGeom prst="rect">
            <a:avLst/>
          </a:prstGeom>
          <a:noFill/>
          <a:ln w="9525">
            <a:noFill/>
            <a:miter lim="800000"/>
            <a:headEnd/>
            <a:tailEnd/>
          </a:ln>
        </p:spPr>
      </p:pic>
      <p:pic>
        <p:nvPicPr>
          <p:cNvPr id="8244" name="Picture 51" descr="sbarro"/>
          <p:cNvPicPr>
            <a:picLocks noChangeAspect="1" noChangeArrowheads="1"/>
          </p:cNvPicPr>
          <p:nvPr/>
        </p:nvPicPr>
        <p:blipFill>
          <a:blip r:embed="rId51" cstate="print"/>
          <a:srcRect/>
          <a:stretch>
            <a:fillRect/>
          </a:stretch>
        </p:blipFill>
        <p:spPr bwMode="auto">
          <a:xfrm>
            <a:off x="5181600" y="6400800"/>
            <a:ext cx="914400" cy="539750"/>
          </a:xfrm>
          <a:prstGeom prst="rect">
            <a:avLst/>
          </a:prstGeom>
          <a:noFill/>
          <a:ln w="9525">
            <a:noFill/>
            <a:miter lim="800000"/>
            <a:headEnd/>
            <a:tailEnd/>
          </a:ln>
        </p:spPr>
      </p:pic>
      <p:pic>
        <p:nvPicPr>
          <p:cNvPr id="8245" name="Picture 52" descr="siemens"/>
          <p:cNvPicPr>
            <a:picLocks noChangeAspect="1" noChangeArrowheads="1"/>
          </p:cNvPicPr>
          <p:nvPr/>
        </p:nvPicPr>
        <p:blipFill>
          <a:blip r:embed="rId52" cstate="print"/>
          <a:srcRect/>
          <a:stretch>
            <a:fillRect/>
          </a:stretch>
        </p:blipFill>
        <p:spPr bwMode="auto">
          <a:xfrm>
            <a:off x="1600200" y="2133600"/>
            <a:ext cx="1219200" cy="196850"/>
          </a:xfrm>
          <a:prstGeom prst="rect">
            <a:avLst/>
          </a:prstGeom>
          <a:noFill/>
          <a:ln w="9525">
            <a:noFill/>
            <a:miter lim="800000"/>
            <a:headEnd/>
            <a:tailEnd/>
          </a:ln>
        </p:spPr>
      </p:pic>
      <p:pic>
        <p:nvPicPr>
          <p:cNvPr id="8246" name="Picture 53" descr="toyota"/>
          <p:cNvPicPr>
            <a:picLocks noChangeAspect="1" noChangeArrowheads="1"/>
          </p:cNvPicPr>
          <p:nvPr/>
        </p:nvPicPr>
        <p:blipFill>
          <a:blip r:embed="rId53" cstate="print"/>
          <a:srcRect/>
          <a:stretch>
            <a:fillRect/>
          </a:stretch>
        </p:blipFill>
        <p:spPr bwMode="auto">
          <a:xfrm>
            <a:off x="8658225" y="5791200"/>
            <a:ext cx="990600" cy="825500"/>
          </a:xfrm>
          <a:prstGeom prst="rect">
            <a:avLst/>
          </a:prstGeom>
          <a:noFill/>
          <a:ln w="9525">
            <a:noFill/>
            <a:miter lim="800000"/>
            <a:headEnd/>
            <a:tailEnd/>
          </a:ln>
        </p:spPr>
      </p:pic>
      <p:pic>
        <p:nvPicPr>
          <p:cNvPr id="8247" name="Picture 54" descr="yamaha"/>
          <p:cNvPicPr>
            <a:picLocks noChangeAspect="1" noChangeArrowheads="1"/>
          </p:cNvPicPr>
          <p:nvPr/>
        </p:nvPicPr>
        <p:blipFill>
          <a:blip r:embed="rId54" cstate="print"/>
          <a:srcRect/>
          <a:stretch>
            <a:fillRect/>
          </a:stretch>
        </p:blipFill>
        <p:spPr bwMode="auto">
          <a:xfrm>
            <a:off x="1447800" y="2667000"/>
            <a:ext cx="838200" cy="787400"/>
          </a:xfrm>
          <a:prstGeom prst="rect">
            <a:avLst/>
          </a:prstGeom>
          <a:noFill/>
          <a:ln w="9525">
            <a:noFill/>
            <a:miter lim="800000"/>
            <a:headEnd/>
            <a:tailEnd/>
          </a:ln>
        </p:spPr>
      </p:pic>
      <p:pic>
        <p:nvPicPr>
          <p:cNvPr id="8248" name="Picture 55" descr="MIT"/>
          <p:cNvPicPr>
            <a:picLocks noChangeAspect="1" noChangeArrowheads="1"/>
          </p:cNvPicPr>
          <p:nvPr/>
        </p:nvPicPr>
        <p:blipFill>
          <a:blip r:embed="rId55" cstate="print"/>
          <a:srcRect/>
          <a:stretch>
            <a:fillRect/>
          </a:stretch>
        </p:blipFill>
        <p:spPr bwMode="auto">
          <a:xfrm>
            <a:off x="228600" y="4267200"/>
            <a:ext cx="1600200" cy="452438"/>
          </a:xfrm>
          <a:prstGeom prst="rect">
            <a:avLst/>
          </a:prstGeom>
          <a:noFill/>
          <a:ln w="9525">
            <a:noFill/>
            <a:miter lim="800000"/>
            <a:headEnd/>
            <a:tailEnd/>
          </a:ln>
        </p:spPr>
      </p:pic>
      <p:pic>
        <p:nvPicPr>
          <p:cNvPr id="8249" name="Picture 56" descr="mitsubishi"/>
          <p:cNvPicPr>
            <a:picLocks noChangeAspect="1" noChangeArrowheads="1"/>
          </p:cNvPicPr>
          <p:nvPr/>
        </p:nvPicPr>
        <p:blipFill>
          <a:blip r:embed="rId56" cstate="print"/>
          <a:srcRect/>
          <a:stretch>
            <a:fillRect/>
          </a:stretch>
        </p:blipFill>
        <p:spPr bwMode="auto">
          <a:xfrm>
            <a:off x="1905000" y="6477000"/>
            <a:ext cx="1447800" cy="520700"/>
          </a:xfrm>
          <a:prstGeom prst="rect">
            <a:avLst/>
          </a:prstGeom>
          <a:noFill/>
          <a:ln w="9525">
            <a:noFill/>
            <a:miter lim="800000"/>
            <a:headEnd/>
            <a:tailEnd/>
          </a:ln>
        </p:spPr>
      </p:pic>
      <p:pic>
        <p:nvPicPr>
          <p:cNvPr id="8250" name="Picture 57" descr="panasonic"/>
          <p:cNvPicPr>
            <a:picLocks noChangeAspect="1" noChangeArrowheads="1"/>
          </p:cNvPicPr>
          <p:nvPr/>
        </p:nvPicPr>
        <p:blipFill>
          <a:blip r:embed="rId57" cstate="print"/>
          <a:srcRect/>
          <a:stretch>
            <a:fillRect/>
          </a:stretch>
        </p:blipFill>
        <p:spPr bwMode="auto">
          <a:xfrm>
            <a:off x="5943600" y="3505200"/>
            <a:ext cx="1066800" cy="271463"/>
          </a:xfrm>
          <a:prstGeom prst="rect">
            <a:avLst/>
          </a:prstGeom>
          <a:noFill/>
          <a:ln w="9525">
            <a:noFill/>
            <a:miter lim="800000"/>
            <a:headEnd/>
            <a:tailEnd/>
          </a:ln>
        </p:spPr>
      </p:pic>
      <p:pic>
        <p:nvPicPr>
          <p:cNvPr id="8251" name="Picture 58" descr="salvation army"/>
          <p:cNvPicPr>
            <a:picLocks noChangeAspect="1" noChangeArrowheads="1"/>
          </p:cNvPicPr>
          <p:nvPr/>
        </p:nvPicPr>
        <p:blipFill>
          <a:blip r:embed="rId58" cstate="print"/>
          <a:srcRect/>
          <a:stretch>
            <a:fillRect/>
          </a:stretch>
        </p:blipFill>
        <p:spPr bwMode="auto">
          <a:xfrm>
            <a:off x="3800475" y="4038600"/>
            <a:ext cx="695325" cy="709613"/>
          </a:xfrm>
          <a:prstGeom prst="rect">
            <a:avLst/>
          </a:prstGeom>
          <a:noFill/>
          <a:ln w="9525">
            <a:noFill/>
            <a:miter lim="800000"/>
            <a:headEnd/>
            <a:tailEnd/>
          </a:ln>
        </p:spPr>
      </p:pic>
      <p:pic>
        <p:nvPicPr>
          <p:cNvPr id="8252" name="Picture 59" descr="fordham prep"/>
          <p:cNvPicPr>
            <a:picLocks noChangeAspect="1" noChangeArrowheads="1"/>
          </p:cNvPicPr>
          <p:nvPr/>
        </p:nvPicPr>
        <p:blipFill>
          <a:blip r:embed="rId59" cstate="print"/>
          <a:srcRect/>
          <a:stretch>
            <a:fillRect/>
          </a:stretch>
        </p:blipFill>
        <p:spPr bwMode="auto">
          <a:xfrm>
            <a:off x="4419600" y="4648200"/>
            <a:ext cx="685800" cy="673100"/>
          </a:xfrm>
          <a:prstGeom prst="rect">
            <a:avLst/>
          </a:prstGeom>
          <a:noFill/>
          <a:ln w="9525">
            <a:noFill/>
            <a:miter lim="800000"/>
            <a:headEnd/>
            <a:tailEnd/>
          </a:ln>
        </p:spPr>
      </p:pic>
      <p:pic>
        <p:nvPicPr>
          <p:cNvPr id="8253" name="Picture 60" descr="boeing"/>
          <p:cNvPicPr>
            <a:picLocks noChangeAspect="1" noChangeArrowheads="1"/>
          </p:cNvPicPr>
          <p:nvPr/>
        </p:nvPicPr>
        <p:blipFill>
          <a:blip r:embed="rId60" cstate="print"/>
          <a:srcRect/>
          <a:stretch>
            <a:fillRect/>
          </a:stretch>
        </p:blipFill>
        <p:spPr bwMode="auto">
          <a:xfrm>
            <a:off x="2819400" y="5562600"/>
            <a:ext cx="1524000" cy="379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35275" y="0"/>
            <a:ext cx="4175125" cy="1295400"/>
          </a:xfrm>
        </p:spPr>
        <p:txBody>
          <a:bodyPr/>
          <a:lstStyle/>
          <a:p>
            <a:r>
              <a:rPr lang="zh-CN" altLang="en-US" dirty="0" smtClean="0">
                <a:solidFill>
                  <a:schemeClr val="bg1"/>
                </a:solidFill>
                <a:latin typeface="微软雅黑" pitchFamily="34" charset="-122"/>
                <a:ea typeface="微软雅黑" pitchFamily="34" charset="-122"/>
              </a:rPr>
              <a:t>对比优势</a:t>
            </a:r>
            <a:endParaRPr lang="zh-CN" altLang="en-US" dirty="0">
              <a:solidFill>
                <a:schemeClr val="bg1"/>
              </a:solidFill>
              <a:latin typeface="微软雅黑" pitchFamily="34" charset="-122"/>
              <a:ea typeface="微软雅黑" pitchFamily="34" charset="-122"/>
            </a:endParaRPr>
          </a:p>
        </p:txBody>
      </p:sp>
      <p:sp>
        <p:nvSpPr>
          <p:cNvPr id="4" name="页脚占位符 3"/>
          <p:cNvSpPr>
            <a:spLocks noGrp="1"/>
          </p:cNvSpPr>
          <p:nvPr>
            <p:ph type="ftr" sz="quarter" idx="10"/>
          </p:nvPr>
        </p:nvSpPr>
        <p:spPr/>
        <p:txBody>
          <a:bodyPr/>
          <a:lstStyle/>
          <a:p>
            <a:pPr>
              <a:defRPr/>
            </a:pPr>
            <a:r>
              <a:rPr lang="en-US" smtClean="0"/>
              <a:t>Barracuda Networks Confidential</a:t>
            </a:r>
            <a:endParaRPr lang="en-US"/>
          </a:p>
        </p:txBody>
      </p:sp>
      <p:sp>
        <p:nvSpPr>
          <p:cNvPr id="5" name="灯片编号占位符 4"/>
          <p:cNvSpPr>
            <a:spLocks noGrp="1"/>
          </p:cNvSpPr>
          <p:nvPr>
            <p:ph type="sldNum" sz="quarter" idx="11"/>
          </p:nvPr>
        </p:nvSpPr>
        <p:spPr/>
        <p:txBody>
          <a:bodyPr/>
          <a:lstStyle/>
          <a:p>
            <a:pPr>
              <a:defRPr/>
            </a:pPr>
            <a:fld id="{08F2345C-BA12-44E2-99D4-06D78DAD37D3}" type="slidenum">
              <a:rPr lang="zh-CN" altLang="en-US" smtClean="0"/>
              <a:pPr>
                <a:defRPr/>
              </a:pPr>
              <a:t>50</a:t>
            </a:fld>
            <a:endParaRPr lang="en-US" altLang="zh-CN"/>
          </a:p>
        </p:txBody>
      </p:sp>
      <p:pic>
        <p:nvPicPr>
          <p:cNvPr id="190466" name="Picture 2"/>
          <p:cNvPicPr>
            <a:picLocks noChangeAspect="1" noChangeArrowheads="1"/>
          </p:cNvPicPr>
          <p:nvPr/>
        </p:nvPicPr>
        <p:blipFill>
          <a:blip r:embed="rId2" cstate="print"/>
          <a:srcRect/>
          <a:stretch>
            <a:fillRect/>
          </a:stretch>
        </p:blipFill>
        <p:spPr bwMode="auto">
          <a:xfrm>
            <a:off x="624113" y="1504174"/>
            <a:ext cx="8853673" cy="54917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35275" y="0"/>
            <a:ext cx="4175125" cy="1295400"/>
          </a:xfrm>
        </p:spPr>
        <p:txBody>
          <a:bodyPr/>
          <a:lstStyle/>
          <a:p>
            <a:r>
              <a:rPr lang="zh-CN" altLang="en-US" dirty="0" smtClean="0">
                <a:solidFill>
                  <a:schemeClr val="bg1"/>
                </a:solidFill>
                <a:latin typeface="微软雅黑" pitchFamily="34" charset="-122"/>
                <a:ea typeface="微软雅黑" pitchFamily="34" charset="-122"/>
              </a:rPr>
              <a:t>对比优势</a:t>
            </a:r>
            <a:endParaRPr lang="zh-CN" altLang="en-US" dirty="0">
              <a:solidFill>
                <a:schemeClr val="bg1"/>
              </a:solidFill>
              <a:latin typeface="微软雅黑" pitchFamily="34" charset="-122"/>
              <a:ea typeface="微软雅黑" pitchFamily="34" charset="-122"/>
            </a:endParaRPr>
          </a:p>
        </p:txBody>
      </p:sp>
      <p:sp>
        <p:nvSpPr>
          <p:cNvPr id="4" name="页脚占位符 3"/>
          <p:cNvSpPr>
            <a:spLocks noGrp="1"/>
          </p:cNvSpPr>
          <p:nvPr>
            <p:ph type="ftr" sz="quarter" idx="10"/>
          </p:nvPr>
        </p:nvSpPr>
        <p:spPr/>
        <p:txBody>
          <a:bodyPr/>
          <a:lstStyle/>
          <a:p>
            <a:pPr>
              <a:defRPr/>
            </a:pPr>
            <a:r>
              <a:rPr lang="en-US" smtClean="0"/>
              <a:t>Barracuda Networks Confidential</a:t>
            </a:r>
            <a:endParaRPr lang="en-US"/>
          </a:p>
        </p:txBody>
      </p:sp>
      <p:sp>
        <p:nvSpPr>
          <p:cNvPr id="5" name="灯片编号占位符 4"/>
          <p:cNvSpPr>
            <a:spLocks noGrp="1"/>
          </p:cNvSpPr>
          <p:nvPr>
            <p:ph type="sldNum" sz="quarter" idx="11"/>
          </p:nvPr>
        </p:nvSpPr>
        <p:spPr/>
        <p:txBody>
          <a:bodyPr/>
          <a:lstStyle/>
          <a:p>
            <a:pPr>
              <a:defRPr/>
            </a:pPr>
            <a:fld id="{08F2345C-BA12-44E2-99D4-06D78DAD37D3}" type="slidenum">
              <a:rPr lang="zh-CN" altLang="en-US" smtClean="0"/>
              <a:pPr>
                <a:defRPr/>
              </a:pPr>
              <a:t>51</a:t>
            </a:fld>
            <a:endParaRPr lang="en-US" altLang="zh-CN"/>
          </a:p>
        </p:txBody>
      </p:sp>
      <p:pic>
        <p:nvPicPr>
          <p:cNvPr id="191490" name="Picture 2"/>
          <p:cNvPicPr>
            <a:picLocks noChangeAspect="1" noChangeArrowheads="1"/>
          </p:cNvPicPr>
          <p:nvPr/>
        </p:nvPicPr>
        <p:blipFill>
          <a:blip r:embed="rId2" cstate="print"/>
          <a:srcRect/>
          <a:stretch>
            <a:fillRect/>
          </a:stretch>
        </p:blipFill>
        <p:spPr bwMode="auto">
          <a:xfrm>
            <a:off x="338366" y="2177143"/>
            <a:ext cx="9386206" cy="38880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35275" y="0"/>
            <a:ext cx="4175125" cy="1295400"/>
          </a:xfrm>
        </p:spPr>
        <p:txBody>
          <a:bodyPr/>
          <a:lstStyle/>
          <a:p>
            <a:r>
              <a:rPr lang="zh-CN" altLang="en-US" dirty="0" smtClean="0">
                <a:solidFill>
                  <a:schemeClr val="bg1"/>
                </a:solidFill>
                <a:latin typeface="微软雅黑" pitchFamily="34" charset="-122"/>
                <a:ea typeface="微软雅黑" pitchFamily="34" charset="-122"/>
              </a:rPr>
              <a:t>对比优势</a:t>
            </a:r>
            <a:endParaRPr lang="zh-CN" altLang="en-US" dirty="0">
              <a:solidFill>
                <a:schemeClr val="bg1"/>
              </a:solidFill>
              <a:latin typeface="微软雅黑" pitchFamily="34" charset="-122"/>
              <a:ea typeface="微软雅黑" pitchFamily="34" charset="-122"/>
            </a:endParaRPr>
          </a:p>
        </p:txBody>
      </p:sp>
      <p:sp>
        <p:nvSpPr>
          <p:cNvPr id="4" name="页脚占位符 3"/>
          <p:cNvSpPr>
            <a:spLocks noGrp="1"/>
          </p:cNvSpPr>
          <p:nvPr>
            <p:ph type="ftr" sz="quarter" idx="10"/>
          </p:nvPr>
        </p:nvSpPr>
        <p:spPr/>
        <p:txBody>
          <a:bodyPr/>
          <a:lstStyle/>
          <a:p>
            <a:pPr>
              <a:defRPr/>
            </a:pPr>
            <a:r>
              <a:rPr lang="en-US" smtClean="0"/>
              <a:t>Barracuda Networks Confidential</a:t>
            </a:r>
            <a:endParaRPr lang="en-US"/>
          </a:p>
        </p:txBody>
      </p:sp>
      <p:sp>
        <p:nvSpPr>
          <p:cNvPr id="5" name="灯片编号占位符 4"/>
          <p:cNvSpPr>
            <a:spLocks noGrp="1"/>
          </p:cNvSpPr>
          <p:nvPr>
            <p:ph type="sldNum" sz="quarter" idx="11"/>
          </p:nvPr>
        </p:nvSpPr>
        <p:spPr/>
        <p:txBody>
          <a:bodyPr/>
          <a:lstStyle/>
          <a:p>
            <a:pPr>
              <a:defRPr/>
            </a:pPr>
            <a:fld id="{08F2345C-BA12-44E2-99D4-06D78DAD37D3}" type="slidenum">
              <a:rPr lang="zh-CN" altLang="en-US" smtClean="0"/>
              <a:pPr>
                <a:defRPr/>
              </a:pPr>
              <a:t>52</a:t>
            </a:fld>
            <a:endParaRPr lang="en-US" altLang="zh-CN"/>
          </a:p>
        </p:txBody>
      </p:sp>
      <p:pic>
        <p:nvPicPr>
          <p:cNvPr id="192514" name="Picture 2"/>
          <p:cNvPicPr>
            <a:picLocks noChangeAspect="1" noChangeArrowheads="1"/>
          </p:cNvPicPr>
          <p:nvPr/>
        </p:nvPicPr>
        <p:blipFill>
          <a:blip r:embed="rId2" cstate="print"/>
          <a:srcRect/>
          <a:stretch>
            <a:fillRect/>
          </a:stretch>
        </p:blipFill>
        <p:spPr bwMode="auto">
          <a:xfrm>
            <a:off x="653140" y="1719869"/>
            <a:ext cx="8650515" cy="46819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88723" y="1515382"/>
            <a:ext cx="9051925" cy="1295400"/>
          </a:xfrm>
        </p:spPr>
        <p:txBody>
          <a:bodyPr/>
          <a:lstStyle/>
          <a:p>
            <a:r>
              <a:rPr lang="zh-CN" altLang="en-US" dirty="0" smtClean="0">
                <a:latin typeface="微软雅黑" pitchFamily="34" charset="-122"/>
                <a:ea typeface="微软雅黑" pitchFamily="34" charset="-122"/>
              </a:rPr>
              <a:t>第三方评测：</a:t>
            </a:r>
            <a:r>
              <a:rPr lang="en-US" altLang="zh-CN" dirty="0" smtClean="0">
                <a:solidFill>
                  <a:schemeClr val="tx1"/>
                </a:solidFill>
                <a:latin typeface="微软雅黑" pitchFamily="34" charset="-122"/>
                <a:ea typeface="微软雅黑" pitchFamily="34" charset="-122"/>
              </a:rPr>
              <a:t> The Forrester Wave</a:t>
            </a:r>
            <a:r>
              <a:rPr lang="en-US" altLang="zh-CN" baseline="30000" dirty="0" smtClean="0">
                <a:solidFill>
                  <a:schemeClr val="tx1"/>
                </a:solidFill>
                <a:latin typeface="微软雅黑" pitchFamily="34" charset="-122"/>
                <a:ea typeface="微软雅黑" pitchFamily="34" charset="-122"/>
                <a:cs typeface="Times New Roman" pitchFamily="18" charset="0"/>
              </a:rPr>
              <a:t>™</a:t>
            </a:r>
            <a:r>
              <a:rPr lang="en-US" altLang="zh-CN" baseline="30000" dirty="0" smtClean="0">
                <a:solidFill>
                  <a:schemeClr val="tx1"/>
                </a:solidFill>
                <a:latin typeface="微软雅黑" pitchFamily="34" charset="-122"/>
                <a:ea typeface="微软雅黑" pitchFamily="34" charset="-122"/>
              </a:rPr>
              <a:t>: </a:t>
            </a:r>
            <a:r>
              <a:rPr lang="en-US" altLang="zh-CN" dirty="0" smtClean="0">
                <a:solidFill>
                  <a:schemeClr val="tx1"/>
                </a:solidFill>
                <a:latin typeface="微软雅黑" pitchFamily="34" charset="-122"/>
                <a:ea typeface="微软雅黑" pitchFamily="34" charset="-122"/>
              </a:rPr>
              <a:t>Web </a:t>
            </a:r>
            <a:r>
              <a:rPr lang="zh-CN" altLang="en-US" dirty="0" smtClean="0">
                <a:solidFill>
                  <a:schemeClr val="tx1"/>
                </a:solidFill>
                <a:latin typeface="微软雅黑" pitchFamily="34" charset="-122"/>
                <a:ea typeface="微软雅黑" pitchFamily="34" charset="-122"/>
              </a:rPr>
              <a:t>应用防火墙评测</a:t>
            </a:r>
            <a:endParaRPr lang="zh-CN" altLang="en-US" dirty="0" smtClean="0">
              <a:latin typeface="微软雅黑" pitchFamily="34" charset="-122"/>
              <a:ea typeface="微软雅黑" pitchFamily="34" charset="-122"/>
            </a:endParaRPr>
          </a:p>
        </p:txBody>
      </p:sp>
      <p:sp>
        <p:nvSpPr>
          <p:cNvPr id="50179" name="Rectangle 3"/>
          <p:cNvSpPr>
            <a:spLocks noGrp="1" noChangeArrowheads="1"/>
          </p:cNvSpPr>
          <p:nvPr>
            <p:ph type="body" idx="1"/>
          </p:nvPr>
        </p:nvSpPr>
        <p:spPr>
          <a:xfrm>
            <a:off x="503238" y="2054225"/>
            <a:ext cx="7029450" cy="2824163"/>
          </a:xfrm>
        </p:spPr>
        <p:txBody>
          <a:bodyPr/>
          <a:lstStyle/>
          <a:p>
            <a:pPr>
              <a:buFontTx/>
              <a:buNone/>
            </a:pPr>
            <a:r>
              <a:rPr lang="zh-CN" altLang="en-US" sz="2400" dirty="0" smtClean="0">
                <a:latin typeface="微软雅黑" pitchFamily="34" charset="-122"/>
                <a:ea typeface="微软雅黑" pitchFamily="34" charset="-122"/>
              </a:rPr>
              <a:t>      </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body" idx="1"/>
          </p:nvPr>
        </p:nvSpPr>
        <p:spPr>
          <a:xfrm>
            <a:off x="503238" y="2054225"/>
            <a:ext cx="7029450" cy="2824163"/>
          </a:xfrm>
        </p:spPr>
        <p:txBody>
          <a:bodyPr/>
          <a:lstStyle/>
          <a:p>
            <a:pPr>
              <a:buFontTx/>
              <a:buNone/>
            </a:pPr>
            <a:r>
              <a:rPr lang="zh-CN" altLang="en-US" sz="2400" dirty="0" smtClean="0">
                <a:latin typeface="微软雅黑" pitchFamily="34" charset="-122"/>
                <a:ea typeface="微软雅黑" pitchFamily="34" charset="-122"/>
              </a:rPr>
              <a:t>      </a:t>
            </a:r>
          </a:p>
        </p:txBody>
      </p:sp>
      <p:sp>
        <p:nvSpPr>
          <p:cNvPr id="5" name="Rectangle 2"/>
          <p:cNvSpPr>
            <a:spLocks noGrp="1" noChangeArrowheads="1"/>
          </p:cNvSpPr>
          <p:nvPr>
            <p:ph type="title"/>
          </p:nvPr>
        </p:nvSpPr>
        <p:spPr>
          <a:xfrm>
            <a:off x="1897743" y="1915885"/>
            <a:ext cx="6318250" cy="400050"/>
          </a:xfrm>
          <a:noFill/>
        </p:spPr>
        <p:txBody>
          <a:bodyPr/>
          <a:lstStyle/>
          <a:p>
            <a:r>
              <a:rPr lang="en-US" altLang="zh-CN" sz="1600" dirty="0" smtClean="0">
                <a:latin typeface="微软雅黑" pitchFamily="34" charset="-122"/>
                <a:ea typeface="微软雅黑" pitchFamily="34" charset="-122"/>
              </a:rPr>
              <a:t>Evaluation Results For “The Forrester Wave™: Web Application Firewalls, </a:t>
            </a:r>
            <a:r>
              <a:rPr lang="en-US" altLang="zh-CN" sz="1600" dirty="0" err="1" smtClean="0">
                <a:latin typeface="微软雅黑" pitchFamily="34" charset="-122"/>
                <a:ea typeface="微软雅黑" pitchFamily="34" charset="-122"/>
              </a:rPr>
              <a:t>Q2</a:t>
            </a:r>
            <a:r>
              <a:rPr lang="en-US" altLang="zh-CN" sz="1600" dirty="0" smtClean="0">
                <a:latin typeface="微软雅黑" pitchFamily="34" charset="-122"/>
                <a:ea typeface="微软雅黑" pitchFamily="34" charset="-122"/>
              </a:rPr>
              <a:t> 2008”</a:t>
            </a:r>
          </a:p>
        </p:txBody>
      </p:sp>
      <p:sp>
        <p:nvSpPr>
          <p:cNvPr id="6" name="Text Box 3"/>
          <p:cNvSpPr txBox="1">
            <a:spLocks noChangeArrowheads="1"/>
          </p:cNvSpPr>
          <p:nvPr/>
        </p:nvSpPr>
        <p:spPr bwMode="auto">
          <a:xfrm>
            <a:off x="1897743" y="1687285"/>
            <a:ext cx="7162800" cy="274638"/>
          </a:xfrm>
          <a:prstGeom prst="rect">
            <a:avLst/>
          </a:prstGeom>
          <a:noFill/>
          <a:ln w="9525">
            <a:noFill/>
            <a:miter lim="800000"/>
            <a:headEnd/>
            <a:tailEnd/>
          </a:ln>
        </p:spPr>
        <p:txBody>
          <a:bodyPr/>
          <a:lstStyle/>
          <a:p>
            <a:pPr algn="l"/>
            <a:r>
              <a:rPr lang="en-US" altLang="zh-CN" sz="1200" dirty="0">
                <a:solidFill>
                  <a:srgbClr val="305B7D"/>
                </a:solidFill>
                <a:ea typeface="宋体" charset="-122"/>
              </a:rPr>
              <a:t>June 2006, Tech Choices </a:t>
            </a:r>
            <a:r>
              <a:rPr lang="en-US" altLang="zh-CN" sz="1200" b="1" dirty="0">
                <a:solidFill>
                  <a:srgbClr val="305B7D"/>
                </a:solidFill>
                <a:ea typeface="宋体" charset="-122"/>
              </a:rPr>
              <a:t>“The </a:t>
            </a:r>
            <a:r>
              <a:rPr lang="en-US" altLang="zh-CN" sz="1200" b="1" dirty="0">
                <a:solidFill>
                  <a:srgbClr val="305B7D"/>
                </a:solidFill>
                <a:latin typeface="+mj-ea"/>
                <a:ea typeface="+mj-ea"/>
              </a:rPr>
              <a:t>Forrester</a:t>
            </a:r>
            <a:r>
              <a:rPr lang="en-US" altLang="zh-CN" sz="1200" b="1" dirty="0">
                <a:solidFill>
                  <a:srgbClr val="305B7D"/>
                </a:solidFill>
                <a:ea typeface="宋体" charset="-122"/>
              </a:rPr>
              <a:t> Wave™: Web Application Firewalls, </a:t>
            </a:r>
            <a:r>
              <a:rPr lang="en-US" altLang="zh-CN" sz="1200" b="1" dirty="0" err="1">
                <a:solidFill>
                  <a:srgbClr val="305B7D"/>
                </a:solidFill>
                <a:ea typeface="宋体" charset="-122"/>
              </a:rPr>
              <a:t>Q2</a:t>
            </a:r>
            <a:r>
              <a:rPr lang="en-US" altLang="zh-CN" sz="1200" b="1" dirty="0">
                <a:solidFill>
                  <a:srgbClr val="305B7D"/>
                </a:solidFill>
                <a:ea typeface="宋体" charset="-122"/>
              </a:rPr>
              <a:t> 2006”</a:t>
            </a:r>
            <a:r>
              <a:rPr lang="en-US" altLang="zh-CN" sz="1200" dirty="0">
                <a:ea typeface="宋体" charset="-122"/>
              </a:rPr>
              <a:t> </a:t>
            </a:r>
          </a:p>
        </p:txBody>
      </p:sp>
      <p:pic>
        <p:nvPicPr>
          <p:cNvPr id="7" name="Picture 4"/>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772206" y="1771423"/>
            <a:ext cx="1109662" cy="361950"/>
          </a:xfrm>
          <a:prstGeom prst="rect">
            <a:avLst/>
          </a:prstGeom>
          <a:noFill/>
          <a:ln w="9525">
            <a:noFill/>
            <a:miter lim="800000"/>
            <a:headEnd/>
            <a:tailEnd/>
          </a:ln>
        </p:spPr>
      </p:pic>
      <p:pic>
        <p:nvPicPr>
          <p:cNvPr id="8" name="Picture 5"/>
          <p:cNvPicPr>
            <a:picLocks noChangeAspect="1" noChangeArrowheads="1"/>
          </p:cNvPicPr>
          <p:nvPr/>
        </p:nvPicPr>
        <p:blipFill>
          <a:blip r:embed="rId3" cstate="print"/>
          <a:srcRect/>
          <a:stretch>
            <a:fillRect/>
          </a:stretch>
        </p:blipFill>
        <p:spPr bwMode="auto">
          <a:xfrm>
            <a:off x="2186895" y="2518456"/>
            <a:ext cx="5651500" cy="436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30667" y="1210582"/>
            <a:ext cx="9051925" cy="1295400"/>
          </a:xfrm>
        </p:spPr>
        <p:txBody>
          <a:bodyPr/>
          <a:lstStyle/>
          <a:p>
            <a:r>
              <a:rPr lang="en-US" altLang="zh-CN" dirty="0" err="1" smtClean="0">
                <a:latin typeface="微软雅黑" pitchFamily="34" charset="-122"/>
                <a:ea typeface="微软雅黑" pitchFamily="34" charset="-122"/>
              </a:rPr>
              <a:t>NetContinuum</a:t>
            </a:r>
            <a:r>
              <a:rPr lang="zh-CN" altLang="en-US" dirty="0" smtClean="0">
                <a:latin typeface="微软雅黑" pitchFamily="34" charset="-122"/>
                <a:ea typeface="微软雅黑" pitchFamily="34" charset="-122"/>
              </a:rPr>
              <a:t>（梭子鱼）</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是</a:t>
            </a:r>
            <a:r>
              <a:rPr lang="en-US" altLang="zh-CN" dirty="0" smtClean="0">
                <a:latin typeface="微软雅黑" pitchFamily="34" charset="-122"/>
                <a:ea typeface="微软雅黑" pitchFamily="34" charset="-122"/>
              </a:rPr>
              <a:t>Web </a:t>
            </a:r>
            <a:r>
              <a:rPr lang="zh-CN" altLang="en-US" dirty="0" smtClean="0">
                <a:latin typeface="微软雅黑" pitchFamily="34" charset="-122"/>
                <a:ea typeface="微软雅黑" pitchFamily="34" charset="-122"/>
              </a:rPr>
              <a:t>应用防火墙领导者</a:t>
            </a:r>
            <a:endParaRPr lang="en-US" altLang="zh-CN" sz="3100" dirty="0" smtClean="0">
              <a:latin typeface="微软雅黑" pitchFamily="34" charset="-122"/>
              <a:ea typeface="微软雅黑" pitchFamily="34" charset="-122"/>
            </a:endParaRPr>
          </a:p>
        </p:txBody>
      </p:sp>
      <p:sp>
        <p:nvSpPr>
          <p:cNvPr id="18435" name="Rectangle 3"/>
          <p:cNvSpPr>
            <a:spLocks noGrp="1" noChangeArrowheads="1"/>
          </p:cNvSpPr>
          <p:nvPr>
            <p:ph type="body" idx="1"/>
          </p:nvPr>
        </p:nvSpPr>
        <p:spPr>
          <a:xfrm>
            <a:off x="594722" y="2290355"/>
            <a:ext cx="8884920" cy="5699760"/>
          </a:xfrm>
        </p:spPr>
        <p:txBody>
          <a:bodyPr/>
          <a:lstStyle/>
          <a:p>
            <a:pPr>
              <a:lnSpc>
                <a:spcPct val="90000"/>
              </a:lnSpc>
            </a:pPr>
            <a:r>
              <a:rPr lang="en-US" altLang="zh-CN" sz="3600" dirty="0" err="1" smtClean="0">
                <a:latin typeface="微软雅黑" pitchFamily="34" charset="-122"/>
                <a:ea typeface="微软雅黑" pitchFamily="34" charset="-122"/>
              </a:rPr>
              <a:t>NetContinuum</a:t>
            </a:r>
            <a:r>
              <a:rPr lang="zh-CN" altLang="en-US" sz="3600" dirty="0" smtClean="0">
                <a:latin typeface="微软雅黑" pitchFamily="34" charset="-122"/>
                <a:ea typeface="微软雅黑" pitchFamily="34" charset="-122"/>
              </a:rPr>
              <a:t>（梭子鱼）</a:t>
            </a:r>
            <a:r>
              <a:rPr lang="en-US" altLang="zh-CN" sz="3600" dirty="0" smtClean="0">
                <a:latin typeface="微软雅黑" pitchFamily="34" charset="-122"/>
                <a:ea typeface="微软雅黑" pitchFamily="34" charset="-122"/>
              </a:rPr>
              <a:t> </a:t>
            </a:r>
            <a:r>
              <a:rPr lang="zh-CN" altLang="en-US" sz="3600" dirty="0" smtClean="0">
                <a:latin typeface="微软雅黑" pitchFamily="34" charset="-122"/>
                <a:ea typeface="微软雅黑" pitchFamily="34" charset="-122"/>
              </a:rPr>
              <a:t>可以用最小的配置达到最好的安全保护</a:t>
            </a:r>
          </a:p>
          <a:p>
            <a:pPr>
              <a:lnSpc>
                <a:spcPct val="90000"/>
              </a:lnSpc>
            </a:pPr>
            <a:r>
              <a:rPr lang="zh-CN" altLang="en-US" sz="3100" dirty="0" smtClean="0">
                <a:latin typeface="微软雅黑" pitchFamily="34" charset="-122"/>
                <a:ea typeface="微软雅黑" pitchFamily="34" charset="-122"/>
              </a:rPr>
              <a:t>对于以下的客户比较适合</a:t>
            </a:r>
            <a:r>
              <a:rPr lang="en-US" altLang="zh-CN" sz="3100" dirty="0" smtClean="0">
                <a:latin typeface="微软雅黑" pitchFamily="34" charset="-122"/>
                <a:ea typeface="微软雅黑" pitchFamily="34" charset="-122"/>
              </a:rPr>
              <a:t>:</a:t>
            </a:r>
            <a:endParaRPr lang="en-US" altLang="zh-CN" sz="3600" dirty="0" smtClean="0">
              <a:latin typeface="微软雅黑" pitchFamily="34" charset="-122"/>
              <a:ea typeface="微软雅黑" pitchFamily="34" charset="-122"/>
            </a:endParaRPr>
          </a:p>
          <a:p>
            <a:pPr lvl="1">
              <a:lnSpc>
                <a:spcPct val="90000"/>
              </a:lnSpc>
            </a:pPr>
            <a:r>
              <a:rPr lang="zh-CN" altLang="en-US" dirty="0" smtClean="0">
                <a:latin typeface="微软雅黑" pitchFamily="34" charset="-122"/>
                <a:ea typeface="微软雅黑" pitchFamily="34" charset="-122"/>
              </a:rPr>
              <a:t>有着最好的策略管理，阻止攻击和安全的特性的结合</a:t>
            </a:r>
          </a:p>
          <a:p>
            <a:pPr lvl="1">
              <a:lnSpc>
                <a:spcPct val="90000"/>
              </a:lnSpc>
            </a:pPr>
            <a:r>
              <a:rPr lang="zh-CN" altLang="en-US" dirty="0" smtClean="0">
                <a:latin typeface="微软雅黑" pitchFamily="34" charset="-122"/>
                <a:ea typeface="微软雅黑" pitchFamily="34" charset="-122"/>
              </a:rPr>
              <a:t>有着完整的登录，报告和双向的安全特性</a:t>
            </a:r>
          </a:p>
          <a:p>
            <a:pPr lvl="1">
              <a:lnSpc>
                <a:spcPct val="90000"/>
              </a:lnSpc>
            </a:pPr>
            <a:r>
              <a:rPr lang="zh-CN" altLang="en-US" dirty="0" smtClean="0">
                <a:latin typeface="微软雅黑" pitchFamily="34" charset="-122"/>
                <a:ea typeface="微软雅黑" pitchFamily="34" charset="-122"/>
              </a:rPr>
              <a:t>不需要企业级规模的配置</a:t>
            </a:r>
          </a:p>
          <a:p>
            <a:pPr>
              <a:lnSpc>
                <a:spcPct val="90000"/>
              </a:lnSpc>
            </a:pPr>
            <a:r>
              <a:rPr lang="zh-CN" altLang="en-US" dirty="0" smtClean="0">
                <a:latin typeface="微软雅黑" pitchFamily="34" charset="-122"/>
                <a:ea typeface="微软雅黑" pitchFamily="34" charset="-122"/>
              </a:rPr>
              <a:t>不同点</a:t>
            </a:r>
            <a:r>
              <a:rPr lang="en-US" altLang="zh-CN" dirty="0" smtClean="0">
                <a:latin typeface="微软雅黑" pitchFamily="34" charset="-122"/>
                <a:ea typeface="微软雅黑" pitchFamily="34" charset="-122"/>
              </a:rPr>
              <a:t>: </a:t>
            </a:r>
          </a:p>
          <a:p>
            <a:pPr lvl="1">
              <a:lnSpc>
                <a:spcPct val="90000"/>
              </a:lnSpc>
            </a:pPr>
            <a:r>
              <a:rPr lang="zh-CN" altLang="en-US" dirty="0" smtClean="0">
                <a:latin typeface="微软雅黑" pitchFamily="34" charset="-122"/>
                <a:ea typeface="微软雅黑" pitchFamily="34" charset="-122"/>
              </a:rPr>
              <a:t>有最好产品管理的性能</a:t>
            </a:r>
          </a:p>
          <a:p>
            <a:pPr lvl="1">
              <a:lnSpc>
                <a:spcPct val="90000"/>
              </a:lnSpc>
            </a:pPr>
            <a:r>
              <a:rPr lang="zh-CN" altLang="en-US" dirty="0" smtClean="0">
                <a:latin typeface="微软雅黑" pitchFamily="34" charset="-122"/>
                <a:ea typeface="微软雅黑" pitchFamily="34" charset="-122"/>
              </a:rPr>
              <a:t>有最好的性能和加速功能</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zh-CN" altLang="en-US" dirty="0" smtClean="0">
                <a:latin typeface="微软雅黑" pitchFamily="34" charset="-122"/>
                <a:ea typeface="微软雅黑" pitchFamily="34" charset="-122"/>
              </a:rPr>
              <a:t>各厂商特点：</a:t>
            </a:r>
          </a:p>
        </p:txBody>
      </p:sp>
      <p:sp>
        <p:nvSpPr>
          <p:cNvPr id="267267" name="Rectangle 3"/>
          <p:cNvSpPr>
            <a:spLocks noGrp="1" noChangeArrowheads="1"/>
          </p:cNvSpPr>
          <p:nvPr>
            <p:ph type="body" idx="1"/>
          </p:nvPr>
        </p:nvSpPr>
        <p:spPr>
          <a:xfrm>
            <a:off x="609237" y="2309222"/>
            <a:ext cx="9136380" cy="4404360"/>
          </a:xfrm>
          <a:noFill/>
        </p:spPr>
        <p:txBody>
          <a:bodyPr/>
          <a:lstStyle/>
          <a:p>
            <a:r>
              <a:rPr lang="zh-CN" altLang="en-US" dirty="0" smtClean="0">
                <a:latin typeface="微软雅黑" pitchFamily="34" charset="-122"/>
                <a:ea typeface="微软雅黑" pitchFamily="34" charset="-122"/>
              </a:rPr>
              <a:t>数据和应用安全</a:t>
            </a:r>
            <a:r>
              <a:rPr lang="en-US" altLang="zh-CN" dirty="0" smtClean="0">
                <a:latin typeface="微软雅黑" pitchFamily="34" charset="-122"/>
                <a:ea typeface="微软雅黑" pitchFamily="34" charset="-122"/>
              </a:rPr>
              <a:t>: </a:t>
            </a:r>
            <a:r>
              <a:rPr lang="en-US" altLang="en-US" dirty="0" err="1" smtClean="0">
                <a:latin typeface="微软雅黑" pitchFamily="34" charset="-122"/>
                <a:ea typeface="微软雅黑" pitchFamily="34" charset="-122"/>
              </a:rPr>
              <a:t>NetContinuum</a:t>
            </a:r>
            <a:r>
              <a:rPr lang="en-US" altLang="en-US"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Imperva</a:t>
            </a:r>
            <a:endParaRPr lang="en-US" altLang="zh-CN" dirty="0" smtClean="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加速</a:t>
            </a:r>
            <a:r>
              <a:rPr lang="zh-CN" altLang="en-US" dirty="0" smtClean="0">
                <a:latin typeface="微软雅黑" pitchFamily="34" charset="-122"/>
                <a:ea typeface="微软雅黑" pitchFamily="34" charset="-122"/>
              </a:rPr>
              <a:t>和传递</a:t>
            </a:r>
            <a:r>
              <a:rPr lang="en-US" altLang="en-US" dirty="0" smtClean="0">
                <a:latin typeface="微软雅黑" pitchFamily="34" charset="-122"/>
                <a:ea typeface="微软雅黑" pitchFamily="34" charset="-122"/>
              </a:rPr>
              <a:t>: Citrix, </a:t>
            </a:r>
            <a:r>
              <a:rPr lang="en-US" altLang="en-US" dirty="0" err="1" smtClean="0">
                <a:latin typeface="微软雅黑" pitchFamily="34" charset="-122"/>
                <a:ea typeface="微软雅黑" pitchFamily="34" charset="-122"/>
              </a:rPr>
              <a:t>F5</a:t>
            </a:r>
            <a:r>
              <a:rPr lang="en-US" altLang="en-US" dirty="0" smtClean="0">
                <a:latin typeface="微软雅黑" pitchFamily="34" charset="-122"/>
                <a:ea typeface="微软雅黑" pitchFamily="34" charset="-122"/>
              </a:rPr>
              <a:t>, and </a:t>
            </a:r>
            <a:r>
              <a:rPr lang="en-US" altLang="en-US" dirty="0" err="1" smtClean="0">
                <a:latin typeface="微软雅黑" pitchFamily="34" charset="-122"/>
                <a:ea typeface="微软雅黑" pitchFamily="34" charset="-122"/>
              </a:rPr>
              <a:t>NetContinuum</a:t>
            </a:r>
            <a:r>
              <a:rPr lang="zh-CN" altLang="en-US" dirty="0" smtClean="0">
                <a:latin typeface="微软雅黑" pitchFamily="34" charset="-122"/>
                <a:ea typeface="微软雅黑" pitchFamily="34" charset="-122"/>
              </a:rPr>
              <a:t>（梭子鱼）</a:t>
            </a:r>
            <a:endParaRPr lang="en-US" altLang="en-US"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面向企业级</a:t>
            </a:r>
            <a:r>
              <a:rPr lang="en-US" altLang="en-US" dirty="0" smtClean="0">
                <a:latin typeface="微软雅黑" pitchFamily="34" charset="-122"/>
                <a:ea typeface="微软雅黑" pitchFamily="34" charset="-122"/>
              </a:rPr>
              <a:t>:Citrix, </a:t>
            </a:r>
            <a:r>
              <a:rPr lang="en-US" altLang="en-US" dirty="0" err="1" smtClean="0">
                <a:latin typeface="微软雅黑" pitchFamily="34" charset="-122"/>
                <a:ea typeface="微软雅黑" pitchFamily="34" charset="-122"/>
              </a:rPr>
              <a:t>Imperva</a:t>
            </a:r>
            <a:r>
              <a:rPr lang="en-US" altLang="en-US" dirty="0" smtClean="0">
                <a:latin typeface="微软雅黑" pitchFamily="34" charset="-122"/>
                <a:ea typeface="微软雅黑" pitchFamily="34" charset="-122"/>
              </a:rPr>
              <a:t>, </a:t>
            </a:r>
            <a:r>
              <a:rPr lang="en-US" altLang="en-US" dirty="0" err="1" smtClean="0">
                <a:latin typeface="微软雅黑" pitchFamily="34" charset="-122"/>
                <a:ea typeface="微软雅黑" pitchFamily="34" charset="-122"/>
              </a:rPr>
              <a:t>NetContinuum</a:t>
            </a:r>
            <a:r>
              <a:rPr lang="zh-CN" altLang="en-US" dirty="0" smtClean="0">
                <a:latin typeface="微软雅黑" pitchFamily="34" charset="-122"/>
                <a:ea typeface="微软雅黑" pitchFamily="34" charset="-122"/>
              </a:rPr>
              <a:t>（梭子鱼）</a:t>
            </a:r>
            <a:endParaRPr lang="en-US" altLang="en-US" dirty="0" smtClean="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低成本</a:t>
            </a:r>
            <a:r>
              <a:rPr lang="zh-CN" altLang="en-US" dirty="0" smtClean="0">
                <a:latin typeface="微软雅黑" pitchFamily="34" charset="-122"/>
                <a:ea typeface="微软雅黑" pitchFamily="34" charset="-122"/>
              </a:rPr>
              <a:t>：</a:t>
            </a:r>
            <a:r>
              <a:rPr lang="en-US" altLang="en-US" dirty="0" err="1" smtClean="0">
                <a:latin typeface="微软雅黑" pitchFamily="34" charset="-122"/>
                <a:ea typeface="微软雅黑" pitchFamily="34" charset="-122"/>
              </a:rPr>
              <a:t>ModSecurity</a:t>
            </a:r>
            <a:endParaRPr lang="en-US" altLang="en-US"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超越其他的厂商</a:t>
            </a:r>
            <a:r>
              <a:rPr lang="en-US" altLang="en-US" dirty="0" smtClean="0">
                <a:latin typeface="微软雅黑" pitchFamily="34" charset="-122"/>
                <a:ea typeface="微软雅黑" pitchFamily="34" charset="-122"/>
              </a:rPr>
              <a:t>: </a:t>
            </a:r>
            <a:r>
              <a:rPr lang="en-US" altLang="en-US" dirty="0" err="1" smtClean="0">
                <a:latin typeface="微软雅黑" pitchFamily="34" charset="-122"/>
                <a:ea typeface="微软雅黑" pitchFamily="34" charset="-122"/>
              </a:rPr>
              <a:t>NetContinuum</a:t>
            </a:r>
            <a:r>
              <a:rPr lang="zh-CN" altLang="en-US" dirty="0" smtClean="0">
                <a:latin typeface="微软雅黑" pitchFamily="34" charset="-122"/>
                <a:ea typeface="微软雅黑" pitchFamily="34" charset="-122"/>
              </a:rPr>
              <a:t>（梭子鱼）</a:t>
            </a:r>
            <a:endParaRPr lang="en-US" altLang="en-US"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用户自定义策略</a:t>
            </a:r>
            <a:r>
              <a:rPr lang="en-US" altLang="en-US" dirty="0" smtClean="0">
                <a:latin typeface="微软雅黑" pitchFamily="34" charset="-122"/>
                <a:ea typeface="微软雅黑" pitchFamily="34" charset="-122"/>
              </a:rPr>
              <a:t>: </a:t>
            </a:r>
            <a:r>
              <a:rPr lang="en-US" altLang="en-US" dirty="0" err="1" smtClean="0">
                <a:latin typeface="微软雅黑" pitchFamily="34" charset="-122"/>
                <a:ea typeface="微软雅黑" pitchFamily="34" charset="-122"/>
              </a:rPr>
              <a:t>NetContinuum</a:t>
            </a:r>
            <a:r>
              <a:rPr lang="zh-CN" altLang="en-US" dirty="0" smtClean="0">
                <a:latin typeface="微软雅黑" pitchFamily="34" charset="-122"/>
                <a:ea typeface="微软雅黑" pitchFamily="34" charset="-122"/>
              </a:rPr>
              <a:t>（梭子鱼）</a:t>
            </a:r>
            <a:endParaRPr lang="en-US" altLang="en-US" dirty="0" smtClean="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7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7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7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672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672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672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7"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zh-CN" altLang="en-US" dirty="0" smtClean="0">
                <a:latin typeface="微软雅黑" pitchFamily="34" charset="-122"/>
                <a:ea typeface="微软雅黑" pitchFamily="34" charset="-122"/>
              </a:rPr>
              <a:t>资质文件：公安部销售许可证</a:t>
            </a:r>
          </a:p>
        </p:txBody>
      </p:sp>
      <p:pic>
        <p:nvPicPr>
          <p:cNvPr id="5" name="图片 4" descr="08NC.jpg"/>
          <p:cNvPicPr>
            <a:picLocks noChangeAspect="1"/>
          </p:cNvPicPr>
          <p:nvPr/>
        </p:nvPicPr>
        <p:blipFill>
          <a:blip r:embed="rId2" cstate="print"/>
          <a:stretch>
            <a:fillRect/>
          </a:stretch>
        </p:blipFill>
        <p:spPr>
          <a:xfrm>
            <a:off x="1451430" y="2046515"/>
            <a:ext cx="7053942" cy="470988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5" name="Rectangle 4"/>
          <p:cNvSpPr>
            <a:spLocks noChangeArrowheads="1"/>
          </p:cNvSpPr>
          <p:nvPr/>
        </p:nvSpPr>
        <p:spPr bwMode="auto">
          <a:xfrm>
            <a:off x="2922451" y="217714"/>
            <a:ext cx="3771900" cy="949960"/>
          </a:xfrm>
          <a:prstGeom prst="rect">
            <a:avLst/>
          </a:prstGeom>
          <a:noFill/>
          <a:ln w="9525" algn="ctr">
            <a:noFill/>
            <a:miter lim="800000"/>
            <a:headEnd/>
            <a:tailEnd/>
          </a:ln>
        </p:spPr>
        <p:txBody>
          <a:bodyPr lIns="101882" tIns="50941" rIns="101882" bIns="50941" anchor="ctr"/>
          <a:lstStyle/>
          <a:p>
            <a:r>
              <a:rPr lang="zh-CN" altLang="en-US" sz="3900" dirty="0">
                <a:solidFill>
                  <a:schemeClr val="bg1"/>
                </a:solidFill>
                <a:latin typeface="微软雅黑" pitchFamily="34" charset="-122"/>
                <a:ea typeface="微软雅黑" pitchFamily="34" charset="-122"/>
              </a:rPr>
              <a:t>成功案例</a:t>
            </a:r>
            <a:endParaRPr lang="en-GB" altLang="zh-CN" sz="3900" dirty="0">
              <a:solidFill>
                <a:schemeClr val="bg1"/>
              </a:solidFill>
              <a:latin typeface="微软雅黑" pitchFamily="34" charset="-122"/>
              <a:ea typeface="微软雅黑" pitchFamily="34" charset="-122"/>
            </a:endParaRPr>
          </a:p>
        </p:txBody>
      </p:sp>
      <p:pic>
        <p:nvPicPr>
          <p:cNvPr id="4108" name="Picture 2" descr="Randstad"/>
          <p:cNvPicPr>
            <a:picLocks noChangeAspect="1" noChangeArrowheads="1"/>
          </p:cNvPicPr>
          <p:nvPr/>
        </p:nvPicPr>
        <p:blipFill>
          <a:blip r:embed="rId3" cstate="print"/>
          <a:srcRect/>
          <a:stretch>
            <a:fillRect/>
          </a:stretch>
        </p:blipFill>
        <p:spPr bwMode="auto">
          <a:xfrm>
            <a:off x="251460" y="2891261"/>
            <a:ext cx="1257300" cy="804227"/>
          </a:xfrm>
          <a:prstGeom prst="rect">
            <a:avLst/>
          </a:prstGeom>
          <a:noFill/>
          <a:ln w="9525">
            <a:noFill/>
            <a:miter lim="800000"/>
            <a:headEnd/>
            <a:tailEnd/>
          </a:ln>
        </p:spPr>
      </p:pic>
      <p:graphicFrame>
        <p:nvGraphicFramePr>
          <p:cNvPr id="4098" name="Object 2"/>
          <p:cNvGraphicFramePr>
            <a:graphicFrameLocks noChangeAspect="1"/>
          </p:cNvGraphicFramePr>
          <p:nvPr/>
        </p:nvGraphicFramePr>
        <p:xfrm>
          <a:off x="4274820" y="2100232"/>
          <a:ext cx="1466850" cy="1025525"/>
        </p:xfrm>
        <a:graphic>
          <a:graphicData uri="http://schemas.openxmlformats.org/presentationml/2006/ole">
            <p:oleObj spid="_x0000_s102402" name="Photo Editor Photo" r:id="rId4" imgW="1333333" imgH="905001" progId="">
              <p:embed/>
            </p:oleObj>
          </a:graphicData>
        </a:graphic>
      </p:graphicFrame>
      <p:graphicFrame>
        <p:nvGraphicFramePr>
          <p:cNvPr id="4099" name="Object 3"/>
          <p:cNvGraphicFramePr>
            <a:graphicFrameLocks noChangeAspect="1"/>
          </p:cNvGraphicFramePr>
          <p:nvPr/>
        </p:nvGraphicFramePr>
        <p:xfrm>
          <a:off x="1005840" y="2618392"/>
          <a:ext cx="1341120" cy="750252"/>
        </p:xfrm>
        <a:graphic>
          <a:graphicData uri="http://schemas.openxmlformats.org/presentationml/2006/ole">
            <p:oleObj spid="_x0000_s102403" name="Photo Editor Photo" r:id="rId5" imgW="1333333" imgH="724001" progId="">
              <p:embed/>
            </p:oleObj>
          </a:graphicData>
        </a:graphic>
      </p:graphicFrame>
      <p:pic>
        <p:nvPicPr>
          <p:cNvPr id="4109" name="Picture 5" descr="Tokyo Uni"/>
          <p:cNvPicPr>
            <a:picLocks noChangeAspect="1" noChangeArrowheads="1"/>
          </p:cNvPicPr>
          <p:nvPr/>
        </p:nvPicPr>
        <p:blipFill>
          <a:blip r:embed="rId6" cstate="print"/>
          <a:srcRect/>
          <a:stretch>
            <a:fillRect/>
          </a:stretch>
        </p:blipFill>
        <p:spPr bwMode="auto">
          <a:xfrm>
            <a:off x="167640" y="2027662"/>
            <a:ext cx="1760220" cy="543348"/>
          </a:xfrm>
          <a:prstGeom prst="rect">
            <a:avLst/>
          </a:prstGeom>
          <a:noFill/>
          <a:ln w="9525">
            <a:noFill/>
            <a:miter lim="800000"/>
            <a:headEnd/>
            <a:tailEnd/>
          </a:ln>
        </p:spPr>
      </p:pic>
      <p:pic>
        <p:nvPicPr>
          <p:cNvPr id="4110" name="Picture 6" descr="NEC"/>
          <p:cNvPicPr>
            <a:picLocks noChangeAspect="1" noChangeArrowheads="1"/>
          </p:cNvPicPr>
          <p:nvPr/>
        </p:nvPicPr>
        <p:blipFill>
          <a:blip r:embed="rId7" cstate="print"/>
          <a:srcRect r="57877"/>
          <a:stretch>
            <a:fillRect/>
          </a:stretch>
        </p:blipFill>
        <p:spPr bwMode="auto">
          <a:xfrm>
            <a:off x="0" y="5136621"/>
            <a:ext cx="1173480" cy="762847"/>
          </a:xfrm>
          <a:prstGeom prst="rect">
            <a:avLst/>
          </a:prstGeom>
          <a:noFill/>
          <a:ln w="9525">
            <a:noFill/>
            <a:miter lim="800000"/>
            <a:headEnd/>
            <a:tailEnd/>
          </a:ln>
        </p:spPr>
      </p:pic>
      <p:pic>
        <p:nvPicPr>
          <p:cNvPr id="4111" name="Picture 7" descr="oasis_2004banner"/>
          <p:cNvPicPr>
            <a:picLocks noChangeAspect="1" noChangeArrowheads="1"/>
          </p:cNvPicPr>
          <p:nvPr/>
        </p:nvPicPr>
        <p:blipFill>
          <a:blip r:embed="rId8" cstate="print"/>
          <a:srcRect/>
          <a:stretch>
            <a:fillRect/>
          </a:stretch>
        </p:blipFill>
        <p:spPr bwMode="auto">
          <a:xfrm>
            <a:off x="167640" y="4791182"/>
            <a:ext cx="1424940" cy="447992"/>
          </a:xfrm>
          <a:prstGeom prst="rect">
            <a:avLst/>
          </a:prstGeom>
          <a:noFill/>
          <a:ln w="9525">
            <a:noFill/>
            <a:miter lim="800000"/>
            <a:headEnd/>
            <a:tailEnd/>
          </a:ln>
        </p:spPr>
      </p:pic>
      <p:pic>
        <p:nvPicPr>
          <p:cNvPr id="4112" name="Picture 8" descr="Chick-fil-A"/>
          <p:cNvPicPr>
            <a:picLocks noChangeAspect="1" noChangeArrowheads="1"/>
          </p:cNvPicPr>
          <p:nvPr/>
        </p:nvPicPr>
        <p:blipFill>
          <a:blip r:embed="rId9" cstate="print"/>
          <a:srcRect/>
          <a:stretch>
            <a:fillRect/>
          </a:stretch>
        </p:blipFill>
        <p:spPr bwMode="auto">
          <a:xfrm>
            <a:off x="8727757" y="1151724"/>
            <a:ext cx="1330643" cy="885190"/>
          </a:xfrm>
          <a:prstGeom prst="rect">
            <a:avLst/>
          </a:prstGeom>
          <a:noFill/>
          <a:ln w="9525">
            <a:noFill/>
            <a:miter lim="800000"/>
            <a:headEnd/>
            <a:tailEnd/>
          </a:ln>
        </p:spPr>
      </p:pic>
      <p:pic>
        <p:nvPicPr>
          <p:cNvPr id="4113" name="Picture 9" descr="cna_logo_sm"/>
          <p:cNvPicPr>
            <a:picLocks noChangeAspect="1" noChangeArrowheads="1"/>
          </p:cNvPicPr>
          <p:nvPr/>
        </p:nvPicPr>
        <p:blipFill>
          <a:blip r:embed="rId10" cstate="print"/>
          <a:srcRect r="56667" b="-1587"/>
          <a:stretch>
            <a:fillRect/>
          </a:stretch>
        </p:blipFill>
        <p:spPr bwMode="auto">
          <a:xfrm>
            <a:off x="4023360" y="1668431"/>
            <a:ext cx="1089660" cy="690880"/>
          </a:xfrm>
          <a:prstGeom prst="rect">
            <a:avLst/>
          </a:prstGeom>
          <a:noFill/>
          <a:ln w="9525">
            <a:noFill/>
            <a:miter lim="800000"/>
            <a:headEnd/>
            <a:tailEnd/>
          </a:ln>
        </p:spPr>
      </p:pic>
      <p:pic>
        <p:nvPicPr>
          <p:cNvPr id="4114" name="Picture 10"/>
          <p:cNvPicPr>
            <a:picLocks noChangeAspect="1" noChangeArrowheads="1"/>
          </p:cNvPicPr>
          <p:nvPr/>
        </p:nvPicPr>
        <p:blipFill>
          <a:blip r:embed="rId11" cstate="print">
            <a:clrChange>
              <a:clrFrom>
                <a:srgbClr val="FEFEFE"/>
              </a:clrFrom>
              <a:clrTo>
                <a:srgbClr val="FEFEFE">
                  <a:alpha val="0"/>
                </a:srgbClr>
              </a:clrTo>
            </a:clrChange>
          </a:blip>
          <a:srcRect l="12500" t="30646" r="10156" b="15591"/>
          <a:stretch>
            <a:fillRect/>
          </a:stretch>
        </p:blipFill>
        <p:spPr bwMode="auto">
          <a:xfrm>
            <a:off x="6370320" y="2963832"/>
            <a:ext cx="2011680" cy="1047115"/>
          </a:xfrm>
          <a:prstGeom prst="rect">
            <a:avLst/>
          </a:prstGeom>
          <a:noFill/>
          <a:ln w="9525">
            <a:noFill/>
            <a:miter lim="800000"/>
            <a:headEnd/>
            <a:tailEnd/>
          </a:ln>
        </p:spPr>
      </p:pic>
      <p:pic>
        <p:nvPicPr>
          <p:cNvPr id="4115" name="Picture 12" descr="Boston Globe"/>
          <p:cNvPicPr>
            <a:picLocks noChangeAspect="1" noChangeArrowheads="1"/>
          </p:cNvPicPr>
          <p:nvPr/>
        </p:nvPicPr>
        <p:blipFill>
          <a:blip r:embed="rId12" cstate="print"/>
          <a:srcRect l="9152" t="31314" r="13568"/>
          <a:stretch>
            <a:fillRect/>
          </a:stretch>
        </p:blipFill>
        <p:spPr bwMode="auto">
          <a:xfrm>
            <a:off x="4358640" y="4259232"/>
            <a:ext cx="2263140" cy="291465"/>
          </a:xfrm>
          <a:prstGeom prst="rect">
            <a:avLst/>
          </a:prstGeom>
          <a:noFill/>
          <a:ln w="9525">
            <a:noFill/>
            <a:miter lim="800000"/>
            <a:headEnd/>
            <a:tailEnd/>
          </a:ln>
        </p:spPr>
      </p:pic>
      <p:pic>
        <p:nvPicPr>
          <p:cNvPr id="4116" name="Picture 13" descr="logo_GE"/>
          <p:cNvPicPr>
            <a:picLocks noChangeAspect="1" noChangeArrowheads="1"/>
          </p:cNvPicPr>
          <p:nvPr/>
        </p:nvPicPr>
        <p:blipFill>
          <a:blip r:embed="rId13" cstate="print">
            <a:clrChange>
              <a:clrFrom>
                <a:srgbClr val="FFFFFF"/>
              </a:clrFrom>
              <a:clrTo>
                <a:srgbClr val="FFFFFF">
                  <a:alpha val="0"/>
                </a:srgbClr>
              </a:clrTo>
            </a:clrChange>
          </a:blip>
          <a:srcRect t="7770"/>
          <a:stretch>
            <a:fillRect/>
          </a:stretch>
        </p:blipFill>
        <p:spPr bwMode="auto">
          <a:xfrm>
            <a:off x="5113020" y="2013871"/>
            <a:ext cx="922020" cy="876194"/>
          </a:xfrm>
          <a:prstGeom prst="rect">
            <a:avLst/>
          </a:prstGeom>
          <a:noFill/>
          <a:ln w="9525">
            <a:noFill/>
            <a:miter lim="800000"/>
            <a:headEnd/>
            <a:tailEnd/>
          </a:ln>
        </p:spPr>
      </p:pic>
      <p:pic>
        <p:nvPicPr>
          <p:cNvPr id="4117" name="Picture 15" descr="logo_LLNL"/>
          <p:cNvPicPr>
            <a:picLocks noChangeAspect="1" noChangeArrowheads="1"/>
          </p:cNvPicPr>
          <p:nvPr/>
        </p:nvPicPr>
        <p:blipFill>
          <a:blip r:embed="rId14" cstate="print"/>
          <a:srcRect l="2945" t="14482" r="6139" b="24181"/>
          <a:stretch>
            <a:fillRect/>
          </a:stretch>
        </p:blipFill>
        <p:spPr bwMode="auto">
          <a:xfrm>
            <a:off x="4442460" y="5986432"/>
            <a:ext cx="2766060" cy="392218"/>
          </a:xfrm>
          <a:prstGeom prst="rect">
            <a:avLst/>
          </a:prstGeom>
          <a:noFill/>
          <a:ln w="9525">
            <a:noFill/>
            <a:miter lim="800000"/>
            <a:headEnd/>
            <a:tailEnd/>
          </a:ln>
        </p:spPr>
      </p:pic>
      <p:pic>
        <p:nvPicPr>
          <p:cNvPr id="4118" name="Picture 16" descr="oblix_logo"/>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1257300" y="4172872"/>
            <a:ext cx="1173480" cy="644102"/>
          </a:xfrm>
          <a:prstGeom prst="rect">
            <a:avLst/>
          </a:prstGeom>
          <a:noFill/>
          <a:ln w="9525">
            <a:noFill/>
            <a:miter lim="800000"/>
            <a:headEnd/>
            <a:tailEnd/>
          </a:ln>
        </p:spPr>
      </p:pic>
      <p:pic>
        <p:nvPicPr>
          <p:cNvPr id="4119" name="Picture 17" descr="logo_rockwell"/>
          <p:cNvPicPr>
            <a:picLocks noChangeAspect="1" noChangeArrowheads="1"/>
          </p:cNvPicPr>
          <p:nvPr/>
        </p:nvPicPr>
        <p:blipFill>
          <a:blip r:embed="rId16" cstate="print"/>
          <a:srcRect/>
          <a:stretch>
            <a:fillRect/>
          </a:stretch>
        </p:blipFill>
        <p:spPr bwMode="auto">
          <a:xfrm>
            <a:off x="6705600" y="4172871"/>
            <a:ext cx="1760220" cy="460587"/>
          </a:xfrm>
          <a:prstGeom prst="rect">
            <a:avLst/>
          </a:prstGeom>
          <a:noFill/>
          <a:ln w="9525">
            <a:noFill/>
            <a:miter lim="800000"/>
            <a:headEnd/>
            <a:tailEnd/>
          </a:ln>
        </p:spPr>
      </p:pic>
      <p:pic>
        <p:nvPicPr>
          <p:cNvPr id="4120" name="Picture 18" descr="logo_sumitomo"/>
          <p:cNvPicPr>
            <a:picLocks noChangeAspect="1" noChangeArrowheads="1"/>
          </p:cNvPicPr>
          <p:nvPr/>
        </p:nvPicPr>
        <p:blipFill>
          <a:blip r:embed="rId17" cstate="print">
            <a:clrChange>
              <a:clrFrom>
                <a:srgbClr val="FFFFFF"/>
              </a:clrFrom>
              <a:clrTo>
                <a:srgbClr val="FFFFFF">
                  <a:alpha val="0"/>
                </a:srgbClr>
              </a:clrTo>
            </a:clrChange>
          </a:blip>
          <a:srcRect l="278" t="11806" r="60590" b="12154"/>
          <a:stretch>
            <a:fillRect/>
          </a:stretch>
        </p:blipFill>
        <p:spPr bwMode="auto">
          <a:xfrm>
            <a:off x="3101340" y="5468272"/>
            <a:ext cx="2179320" cy="433599"/>
          </a:xfrm>
          <a:prstGeom prst="rect">
            <a:avLst/>
          </a:prstGeom>
          <a:noFill/>
          <a:ln w="9525">
            <a:noFill/>
            <a:miter lim="800000"/>
            <a:headEnd/>
            <a:tailEnd/>
          </a:ln>
        </p:spPr>
      </p:pic>
      <p:pic>
        <p:nvPicPr>
          <p:cNvPr id="4121" name="Picture 19" descr="NBC"/>
          <p:cNvPicPr>
            <a:picLocks noChangeAspect="1" noChangeArrowheads="1"/>
          </p:cNvPicPr>
          <p:nvPr/>
        </p:nvPicPr>
        <p:blipFill>
          <a:blip r:embed="rId18" cstate="print"/>
          <a:srcRect b="43590"/>
          <a:stretch>
            <a:fillRect/>
          </a:stretch>
        </p:blipFill>
        <p:spPr bwMode="auto">
          <a:xfrm>
            <a:off x="7208520" y="5468272"/>
            <a:ext cx="775335" cy="541549"/>
          </a:xfrm>
          <a:prstGeom prst="rect">
            <a:avLst/>
          </a:prstGeom>
          <a:noFill/>
          <a:ln w="9525">
            <a:noFill/>
            <a:miter lim="800000"/>
            <a:headEnd/>
            <a:tailEnd/>
          </a:ln>
        </p:spPr>
      </p:pic>
      <p:pic>
        <p:nvPicPr>
          <p:cNvPr id="4122" name="Picture 20" descr="Nissho logo"/>
          <p:cNvPicPr>
            <a:picLocks noChangeAspect="1" noChangeArrowheads="1"/>
          </p:cNvPicPr>
          <p:nvPr/>
        </p:nvPicPr>
        <p:blipFill>
          <a:blip r:embed="rId19" cstate="print"/>
          <a:srcRect/>
          <a:stretch>
            <a:fillRect/>
          </a:stretch>
        </p:blipFill>
        <p:spPr bwMode="auto">
          <a:xfrm>
            <a:off x="2095500" y="5986432"/>
            <a:ext cx="1844040" cy="406612"/>
          </a:xfrm>
          <a:prstGeom prst="rect">
            <a:avLst/>
          </a:prstGeom>
          <a:noFill/>
          <a:ln w="9525">
            <a:noFill/>
            <a:miter lim="800000"/>
            <a:headEnd/>
            <a:tailEnd/>
          </a:ln>
        </p:spPr>
      </p:pic>
      <p:pic>
        <p:nvPicPr>
          <p:cNvPr id="4123" name="Picture 21" descr="bostoncom logo"/>
          <p:cNvPicPr>
            <a:picLocks noChangeAspect="1" noChangeArrowheads="1"/>
          </p:cNvPicPr>
          <p:nvPr/>
        </p:nvPicPr>
        <p:blipFill>
          <a:blip r:embed="rId20" cstate="print">
            <a:clrChange>
              <a:clrFrom>
                <a:srgbClr val="FFFFFF"/>
              </a:clrFrom>
              <a:clrTo>
                <a:srgbClr val="FFFFFF">
                  <a:alpha val="0"/>
                </a:srgbClr>
              </a:clrTo>
            </a:clrChange>
          </a:blip>
          <a:srcRect/>
          <a:stretch>
            <a:fillRect/>
          </a:stretch>
        </p:blipFill>
        <p:spPr bwMode="auto">
          <a:xfrm>
            <a:off x="2430780" y="4172871"/>
            <a:ext cx="1760220" cy="496570"/>
          </a:xfrm>
          <a:prstGeom prst="rect">
            <a:avLst/>
          </a:prstGeom>
          <a:noFill/>
          <a:ln w="9525">
            <a:noFill/>
            <a:miter lim="800000"/>
            <a:headEnd/>
            <a:tailEnd/>
          </a:ln>
        </p:spPr>
      </p:pic>
      <p:pic>
        <p:nvPicPr>
          <p:cNvPr id="4124" name="Picture 22" descr="logo_Nat Parks"/>
          <p:cNvPicPr>
            <a:picLocks noChangeAspect="1" noChangeArrowheads="1"/>
          </p:cNvPicPr>
          <p:nvPr/>
        </p:nvPicPr>
        <p:blipFill>
          <a:blip r:embed="rId21" cstate="print">
            <a:clrChange>
              <a:clrFrom>
                <a:srgbClr val="FFFFFF"/>
              </a:clrFrom>
              <a:clrTo>
                <a:srgbClr val="FFFFFF">
                  <a:alpha val="0"/>
                </a:srgbClr>
              </a:clrTo>
            </a:clrChange>
          </a:blip>
          <a:srcRect/>
          <a:stretch>
            <a:fillRect/>
          </a:stretch>
        </p:blipFill>
        <p:spPr bwMode="auto">
          <a:xfrm>
            <a:off x="9304021" y="4532102"/>
            <a:ext cx="612934" cy="793432"/>
          </a:xfrm>
          <a:prstGeom prst="rect">
            <a:avLst/>
          </a:prstGeom>
          <a:noFill/>
          <a:ln w="9525">
            <a:noFill/>
            <a:miter lim="800000"/>
            <a:headEnd/>
            <a:tailEnd/>
          </a:ln>
        </p:spPr>
      </p:pic>
      <p:pic>
        <p:nvPicPr>
          <p:cNvPr id="4125" name="Picture 24" descr="logo_NYT"/>
          <p:cNvPicPr>
            <a:picLocks noChangeAspect="1" noChangeArrowheads="1"/>
          </p:cNvPicPr>
          <p:nvPr/>
        </p:nvPicPr>
        <p:blipFill>
          <a:blip r:embed="rId22" cstate="print">
            <a:clrChange>
              <a:clrFrom>
                <a:srgbClr val="FFFFFF"/>
              </a:clrFrom>
              <a:clrTo>
                <a:srgbClr val="FFFFFF">
                  <a:alpha val="0"/>
                </a:srgbClr>
              </a:clrTo>
            </a:clrChange>
          </a:blip>
          <a:srcRect/>
          <a:stretch>
            <a:fillRect/>
          </a:stretch>
        </p:blipFill>
        <p:spPr bwMode="auto">
          <a:xfrm>
            <a:off x="4442460" y="5122832"/>
            <a:ext cx="2598420" cy="385022"/>
          </a:xfrm>
          <a:prstGeom prst="rect">
            <a:avLst/>
          </a:prstGeom>
          <a:noFill/>
          <a:ln w="9525">
            <a:noFill/>
            <a:miter lim="800000"/>
            <a:headEnd/>
            <a:tailEnd/>
          </a:ln>
        </p:spPr>
      </p:pic>
      <p:pic>
        <p:nvPicPr>
          <p:cNvPr id="4126" name="Picture 25" descr="logo_fish"/>
          <p:cNvPicPr>
            <a:picLocks noChangeAspect="1" noChangeArrowheads="1"/>
          </p:cNvPicPr>
          <p:nvPr/>
        </p:nvPicPr>
        <p:blipFill>
          <a:blip r:embed="rId23" cstate="print"/>
          <a:srcRect/>
          <a:stretch>
            <a:fillRect/>
          </a:stretch>
        </p:blipFill>
        <p:spPr bwMode="auto">
          <a:xfrm>
            <a:off x="8549640" y="4345592"/>
            <a:ext cx="658337" cy="807825"/>
          </a:xfrm>
          <a:prstGeom prst="rect">
            <a:avLst/>
          </a:prstGeom>
          <a:noFill/>
          <a:ln w="9525">
            <a:noFill/>
            <a:miter lim="800000"/>
            <a:headEnd/>
            <a:tailEnd/>
          </a:ln>
        </p:spPr>
      </p:pic>
      <p:pic>
        <p:nvPicPr>
          <p:cNvPr id="4127" name="Picture 26" descr="mead"/>
          <p:cNvPicPr>
            <a:picLocks noChangeAspect="1" noChangeArrowheads="1"/>
          </p:cNvPicPr>
          <p:nvPr/>
        </p:nvPicPr>
        <p:blipFill>
          <a:blip r:embed="rId24" cstate="print"/>
          <a:srcRect b="38461"/>
          <a:stretch>
            <a:fillRect/>
          </a:stretch>
        </p:blipFill>
        <p:spPr bwMode="auto">
          <a:xfrm>
            <a:off x="5113020" y="2877471"/>
            <a:ext cx="1089660" cy="314854"/>
          </a:xfrm>
          <a:prstGeom prst="rect">
            <a:avLst/>
          </a:prstGeom>
          <a:noFill/>
          <a:ln w="9525">
            <a:noFill/>
            <a:miter lim="800000"/>
            <a:headEnd/>
            <a:tailEnd/>
          </a:ln>
        </p:spPr>
      </p:pic>
      <p:pic>
        <p:nvPicPr>
          <p:cNvPr id="4128" name="Picture 27" descr="logo_meck county"/>
          <p:cNvPicPr>
            <a:picLocks noChangeAspect="1" noChangeArrowheads="1"/>
          </p:cNvPicPr>
          <p:nvPr/>
        </p:nvPicPr>
        <p:blipFill>
          <a:blip r:embed="rId25" cstate="print">
            <a:clrChange>
              <a:clrFrom>
                <a:srgbClr val="FFFFFF"/>
              </a:clrFrom>
              <a:clrTo>
                <a:srgbClr val="FFFFFF">
                  <a:alpha val="0"/>
                </a:srgbClr>
              </a:clrTo>
            </a:clrChange>
          </a:blip>
          <a:srcRect/>
          <a:stretch>
            <a:fillRect/>
          </a:stretch>
        </p:blipFill>
        <p:spPr bwMode="auto">
          <a:xfrm>
            <a:off x="7459980" y="4518311"/>
            <a:ext cx="1005840" cy="1036320"/>
          </a:xfrm>
          <a:prstGeom prst="rect">
            <a:avLst/>
          </a:prstGeom>
          <a:noFill/>
          <a:ln w="9525">
            <a:noFill/>
            <a:miter lim="800000"/>
            <a:headEnd/>
            <a:tailEnd/>
          </a:ln>
        </p:spPr>
      </p:pic>
      <p:pic>
        <p:nvPicPr>
          <p:cNvPr id="4129" name="Picture 28" descr="logo_sysdome"/>
          <p:cNvPicPr>
            <a:picLocks noChangeAspect="1" noChangeArrowheads="1"/>
          </p:cNvPicPr>
          <p:nvPr/>
        </p:nvPicPr>
        <p:blipFill>
          <a:blip r:embed="rId26" cstate="print">
            <a:clrChange>
              <a:clrFrom>
                <a:srgbClr val="FFFFFF"/>
              </a:clrFrom>
              <a:clrTo>
                <a:srgbClr val="FFFFFF">
                  <a:alpha val="0"/>
                </a:srgbClr>
              </a:clrTo>
            </a:clrChange>
          </a:blip>
          <a:srcRect/>
          <a:stretch>
            <a:fillRect/>
          </a:stretch>
        </p:blipFill>
        <p:spPr bwMode="auto">
          <a:xfrm>
            <a:off x="4974408" y="1222119"/>
            <a:ext cx="1508760" cy="795232"/>
          </a:xfrm>
          <a:prstGeom prst="rect">
            <a:avLst/>
          </a:prstGeom>
          <a:noFill/>
          <a:ln w="9525">
            <a:noFill/>
            <a:miter lim="800000"/>
            <a:headEnd/>
            <a:tailEnd/>
          </a:ln>
        </p:spPr>
      </p:pic>
      <p:pic>
        <p:nvPicPr>
          <p:cNvPr id="4130" name="Picture 30"/>
          <p:cNvPicPr>
            <a:picLocks noChangeAspect="1" noChangeArrowheads="1"/>
          </p:cNvPicPr>
          <p:nvPr/>
        </p:nvPicPr>
        <p:blipFill>
          <a:blip r:embed="rId27" cstate="print"/>
          <a:srcRect l="3816" t="67015" r="19873" b="16231"/>
          <a:stretch>
            <a:fillRect/>
          </a:stretch>
        </p:blipFill>
        <p:spPr bwMode="auto">
          <a:xfrm>
            <a:off x="2011680" y="1841151"/>
            <a:ext cx="1592580" cy="437197"/>
          </a:xfrm>
          <a:prstGeom prst="rect">
            <a:avLst/>
          </a:prstGeom>
          <a:noFill/>
          <a:ln w="9525">
            <a:noFill/>
            <a:miter lim="800000"/>
            <a:headEnd/>
            <a:tailEnd/>
          </a:ln>
        </p:spPr>
      </p:pic>
      <p:pic>
        <p:nvPicPr>
          <p:cNvPr id="4131" name="Picture 31" descr="logo_GAO"/>
          <p:cNvPicPr>
            <a:picLocks noChangeAspect="1" noChangeArrowheads="1"/>
          </p:cNvPicPr>
          <p:nvPr/>
        </p:nvPicPr>
        <p:blipFill>
          <a:blip r:embed="rId28" cstate="print">
            <a:clrChange>
              <a:clrFrom>
                <a:srgbClr val="FFFFFD"/>
              </a:clrFrom>
              <a:clrTo>
                <a:srgbClr val="FFFFFD">
                  <a:alpha val="0"/>
                </a:srgbClr>
              </a:clrTo>
            </a:clrChange>
          </a:blip>
          <a:srcRect/>
          <a:stretch>
            <a:fillRect/>
          </a:stretch>
        </p:blipFill>
        <p:spPr bwMode="auto">
          <a:xfrm>
            <a:off x="8214360" y="5222982"/>
            <a:ext cx="1676400" cy="597323"/>
          </a:xfrm>
          <a:prstGeom prst="rect">
            <a:avLst/>
          </a:prstGeom>
          <a:noFill/>
          <a:ln w="9525">
            <a:noFill/>
            <a:miter lim="800000"/>
            <a:headEnd/>
            <a:tailEnd/>
          </a:ln>
        </p:spPr>
      </p:pic>
      <p:pic>
        <p:nvPicPr>
          <p:cNvPr id="4132" name="Picture 32" descr="logo_usgs"/>
          <p:cNvPicPr>
            <a:picLocks noChangeAspect="1" noChangeArrowheads="1"/>
          </p:cNvPicPr>
          <p:nvPr/>
        </p:nvPicPr>
        <p:blipFill>
          <a:blip r:embed="rId29" cstate="print"/>
          <a:srcRect/>
          <a:stretch>
            <a:fillRect/>
          </a:stretch>
        </p:blipFill>
        <p:spPr bwMode="auto">
          <a:xfrm>
            <a:off x="7459980" y="6072792"/>
            <a:ext cx="1089660" cy="456988"/>
          </a:xfrm>
          <a:prstGeom prst="rect">
            <a:avLst/>
          </a:prstGeom>
          <a:noFill/>
          <a:ln w="9525">
            <a:noFill/>
            <a:miter lim="800000"/>
            <a:headEnd/>
            <a:tailEnd/>
          </a:ln>
        </p:spPr>
      </p:pic>
      <p:pic>
        <p:nvPicPr>
          <p:cNvPr id="4133" name="Picture 33" descr="logo_DOT"/>
          <p:cNvPicPr>
            <a:picLocks noChangeAspect="1" noChangeArrowheads="1"/>
          </p:cNvPicPr>
          <p:nvPr/>
        </p:nvPicPr>
        <p:blipFill>
          <a:blip r:embed="rId30" cstate="print">
            <a:clrChange>
              <a:clrFrom>
                <a:srgbClr val="FFFFFF"/>
              </a:clrFrom>
              <a:clrTo>
                <a:srgbClr val="FFFFFF">
                  <a:alpha val="0"/>
                </a:srgbClr>
              </a:clrTo>
            </a:clrChange>
          </a:blip>
          <a:srcRect/>
          <a:stretch>
            <a:fillRect/>
          </a:stretch>
        </p:blipFill>
        <p:spPr bwMode="auto">
          <a:xfrm>
            <a:off x="9052560" y="6000221"/>
            <a:ext cx="754380" cy="777240"/>
          </a:xfrm>
          <a:prstGeom prst="rect">
            <a:avLst/>
          </a:prstGeom>
          <a:noFill/>
          <a:ln w="9525">
            <a:noFill/>
            <a:miter lim="800000"/>
            <a:headEnd/>
            <a:tailEnd/>
          </a:ln>
        </p:spPr>
      </p:pic>
      <p:pic>
        <p:nvPicPr>
          <p:cNvPr id="4134" name="Picture 34" descr="logo_reliance"/>
          <p:cNvPicPr>
            <a:picLocks noChangeAspect="1" noChangeArrowheads="1"/>
          </p:cNvPicPr>
          <p:nvPr/>
        </p:nvPicPr>
        <p:blipFill>
          <a:blip r:embed="rId31" cstate="print"/>
          <a:srcRect/>
          <a:stretch>
            <a:fillRect/>
          </a:stretch>
        </p:blipFill>
        <p:spPr bwMode="auto">
          <a:xfrm>
            <a:off x="2095500" y="2445672"/>
            <a:ext cx="1173480" cy="447992"/>
          </a:xfrm>
          <a:prstGeom prst="rect">
            <a:avLst/>
          </a:prstGeom>
          <a:noFill/>
          <a:ln w="9525">
            <a:noFill/>
            <a:miter lim="800000"/>
            <a:headEnd/>
            <a:tailEnd/>
          </a:ln>
        </p:spPr>
      </p:pic>
      <p:grpSp>
        <p:nvGrpSpPr>
          <p:cNvPr id="2" name="Group 35"/>
          <p:cNvGrpSpPr>
            <a:grpSpLocks/>
          </p:cNvGrpSpPr>
          <p:nvPr/>
        </p:nvGrpSpPr>
        <p:grpSpPr bwMode="auto">
          <a:xfrm>
            <a:off x="3381829" y="1208330"/>
            <a:ext cx="1676400" cy="751913"/>
            <a:chOff x="960" y="1056"/>
            <a:chExt cx="1488" cy="788"/>
          </a:xfrm>
        </p:grpSpPr>
        <p:pic>
          <p:nvPicPr>
            <p:cNvPr id="4164" name="Picture 36" descr="logo_century bank"/>
            <p:cNvPicPr>
              <a:picLocks noChangeAspect="1" noChangeArrowheads="1"/>
            </p:cNvPicPr>
            <p:nvPr/>
          </p:nvPicPr>
          <p:blipFill>
            <a:blip r:embed="rId32" cstate="print">
              <a:clrChange>
                <a:clrFrom>
                  <a:srgbClr val="FFFFFF"/>
                </a:clrFrom>
                <a:clrTo>
                  <a:srgbClr val="FFFFFF">
                    <a:alpha val="0"/>
                  </a:srgbClr>
                </a:clrTo>
              </a:clrChange>
            </a:blip>
            <a:srcRect r="29143" b="-1266"/>
            <a:stretch>
              <a:fillRect/>
            </a:stretch>
          </p:blipFill>
          <p:spPr bwMode="auto">
            <a:xfrm>
              <a:off x="960" y="1056"/>
              <a:ext cx="1488" cy="480"/>
            </a:xfrm>
            <a:prstGeom prst="rect">
              <a:avLst/>
            </a:prstGeom>
            <a:noFill/>
            <a:ln w="9525">
              <a:noFill/>
              <a:miter lim="800000"/>
              <a:headEnd/>
              <a:tailEnd/>
            </a:ln>
          </p:spPr>
        </p:pic>
        <p:sp>
          <p:nvSpPr>
            <p:cNvPr id="4165" name="Text Box 37"/>
            <p:cNvSpPr txBox="1">
              <a:spLocks noChangeArrowheads="1"/>
            </p:cNvSpPr>
            <p:nvPr/>
          </p:nvSpPr>
          <p:spPr bwMode="auto">
            <a:xfrm>
              <a:off x="1230" y="1392"/>
              <a:ext cx="879" cy="452"/>
            </a:xfrm>
            <a:prstGeom prst="rect">
              <a:avLst/>
            </a:prstGeom>
            <a:noFill/>
            <a:ln w="9525">
              <a:noFill/>
              <a:miter lim="800000"/>
              <a:headEnd/>
              <a:tailEnd/>
            </a:ln>
          </p:spPr>
          <p:txBody>
            <a:bodyPr>
              <a:spAutoFit/>
            </a:bodyPr>
            <a:lstStyle/>
            <a:p>
              <a:r>
                <a:rPr lang="en-US" altLang="zh-CN" sz="2200" i="1" dirty="0">
                  <a:latin typeface="Arial Black" pitchFamily="34" charset="0"/>
                  <a:ea typeface="宋体" pitchFamily="2" charset="-122"/>
                </a:rPr>
                <a:t>Bank</a:t>
              </a:r>
            </a:p>
          </p:txBody>
        </p:sp>
      </p:grpSp>
      <p:pic>
        <p:nvPicPr>
          <p:cNvPr id="4136" name="Picture 38" descr="logo_vodafone"/>
          <p:cNvPicPr>
            <a:picLocks noChangeAspect="1" noChangeArrowheads="1"/>
          </p:cNvPicPr>
          <p:nvPr/>
        </p:nvPicPr>
        <p:blipFill>
          <a:blip r:embed="rId33" cstate="print"/>
          <a:srcRect l="7895" t="-3334" r="7895"/>
          <a:stretch>
            <a:fillRect/>
          </a:stretch>
        </p:blipFill>
        <p:spPr bwMode="auto">
          <a:xfrm>
            <a:off x="3520440" y="2791111"/>
            <a:ext cx="838200" cy="626110"/>
          </a:xfrm>
          <a:prstGeom prst="rect">
            <a:avLst/>
          </a:prstGeom>
          <a:noFill/>
          <a:ln w="9525">
            <a:noFill/>
            <a:miter lim="800000"/>
            <a:headEnd/>
            <a:tailEnd/>
          </a:ln>
        </p:spPr>
      </p:pic>
      <p:pic>
        <p:nvPicPr>
          <p:cNvPr id="4137" name="Picture 39" descr="logo_yellow pages"/>
          <p:cNvPicPr>
            <a:picLocks noChangeAspect="1" noChangeArrowheads="1"/>
          </p:cNvPicPr>
          <p:nvPr/>
        </p:nvPicPr>
        <p:blipFill>
          <a:blip r:embed="rId34" cstate="print"/>
          <a:srcRect l="4601" t="-5556" r="35672" b="16667"/>
          <a:stretch>
            <a:fillRect/>
          </a:stretch>
        </p:blipFill>
        <p:spPr bwMode="auto">
          <a:xfrm>
            <a:off x="1760220" y="3654712"/>
            <a:ext cx="1592580" cy="397615"/>
          </a:xfrm>
          <a:prstGeom prst="rect">
            <a:avLst/>
          </a:prstGeom>
          <a:solidFill>
            <a:schemeClr val="hlink"/>
          </a:solidFill>
          <a:ln w="9525">
            <a:noFill/>
            <a:miter lim="800000"/>
            <a:headEnd/>
            <a:tailEnd/>
          </a:ln>
        </p:spPr>
      </p:pic>
      <p:pic>
        <p:nvPicPr>
          <p:cNvPr id="4138" name="Picture 40" descr="logo_BLM"/>
          <p:cNvPicPr>
            <a:picLocks noChangeAspect="1" noChangeArrowheads="1"/>
          </p:cNvPicPr>
          <p:nvPr/>
        </p:nvPicPr>
        <p:blipFill>
          <a:blip r:embed="rId35" cstate="print">
            <a:clrChange>
              <a:clrFrom>
                <a:srgbClr val="FCFEFB"/>
              </a:clrFrom>
              <a:clrTo>
                <a:srgbClr val="FCFEFB">
                  <a:alpha val="0"/>
                </a:srgbClr>
              </a:clrTo>
            </a:clrChange>
          </a:blip>
          <a:srcRect/>
          <a:stretch>
            <a:fillRect/>
          </a:stretch>
        </p:blipFill>
        <p:spPr bwMode="auto">
          <a:xfrm>
            <a:off x="9136380" y="3495781"/>
            <a:ext cx="922020" cy="842010"/>
          </a:xfrm>
          <a:prstGeom prst="rect">
            <a:avLst/>
          </a:prstGeom>
          <a:noFill/>
          <a:ln w="9525">
            <a:noFill/>
            <a:miter lim="800000"/>
            <a:headEnd/>
            <a:tailEnd/>
          </a:ln>
        </p:spPr>
      </p:pic>
      <p:pic>
        <p:nvPicPr>
          <p:cNvPr id="4139" name="Picture 41" descr="logo_battelle"/>
          <p:cNvPicPr>
            <a:picLocks noChangeAspect="1" noChangeArrowheads="1"/>
          </p:cNvPicPr>
          <p:nvPr/>
        </p:nvPicPr>
        <p:blipFill>
          <a:blip r:embed="rId36" cstate="print">
            <a:clrChange>
              <a:clrFrom>
                <a:srgbClr val="FEFEFE"/>
              </a:clrFrom>
              <a:clrTo>
                <a:srgbClr val="FEFEFE">
                  <a:alpha val="0"/>
                </a:srgbClr>
              </a:clrTo>
            </a:clrChange>
          </a:blip>
          <a:srcRect/>
          <a:stretch>
            <a:fillRect/>
          </a:stretch>
        </p:blipFill>
        <p:spPr bwMode="auto">
          <a:xfrm>
            <a:off x="251460" y="3754862"/>
            <a:ext cx="1257300" cy="343640"/>
          </a:xfrm>
          <a:prstGeom prst="rect">
            <a:avLst/>
          </a:prstGeom>
          <a:noFill/>
          <a:ln w="9525">
            <a:noFill/>
            <a:miter lim="800000"/>
            <a:headEnd/>
            <a:tailEnd/>
          </a:ln>
        </p:spPr>
      </p:pic>
      <p:pic>
        <p:nvPicPr>
          <p:cNvPr id="4140" name="Picture 42" descr="EmoryUniversity"/>
          <p:cNvPicPr>
            <a:picLocks noChangeAspect="1" noChangeArrowheads="1"/>
          </p:cNvPicPr>
          <p:nvPr/>
        </p:nvPicPr>
        <p:blipFill>
          <a:blip r:embed="rId37" cstate="print">
            <a:clrChange>
              <a:clrFrom>
                <a:srgbClr val="FFFFFF"/>
              </a:clrFrom>
              <a:clrTo>
                <a:srgbClr val="FFFFFF">
                  <a:alpha val="0"/>
                </a:srgbClr>
              </a:clrTo>
            </a:clrChange>
          </a:blip>
          <a:srcRect l="7529" t="-890"/>
          <a:stretch>
            <a:fillRect/>
          </a:stretch>
        </p:blipFill>
        <p:spPr bwMode="auto">
          <a:xfrm>
            <a:off x="251460" y="1509501"/>
            <a:ext cx="1424940" cy="422804"/>
          </a:xfrm>
          <a:prstGeom prst="rect">
            <a:avLst/>
          </a:prstGeom>
          <a:noFill/>
          <a:ln w="9525">
            <a:noFill/>
            <a:miter lim="800000"/>
            <a:headEnd/>
            <a:tailEnd/>
          </a:ln>
        </p:spPr>
      </p:pic>
      <p:pic>
        <p:nvPicPr>
          <p:cNvPr id="4141" name="Picture 43" descr="Starwood Hotels and Resorts Worldwide, Inc.">
            <a:hlinkClick r:id="rId38"/>
          </p:cNvPr>
          <p:cNvPicPr>
            <a:picLocks noChangeAspect="1" noChangeArrowheads="1"/>
          </p:cNvPicPr>
          <p:nvPr/>
        </p:nvPicPr>
        <p:blipFill>
          <a:blip r:embed="rId39" cstate="print"/>
          <a:srcRect l="7813" t="20839" r="25000" b="16643"/>
          <a:stretch>
            <a:fillRect/>
          </a:stretch>
        </p:blipFill>
        <p:spPr bwMode="auto">
          <a:xfrm>
            <a:off x="6537960" y="1754792"/>
            <a:ext cx="2064068" cy="446193"/>
          </a:xfrm>
          <a:prstGeom prst="rect">
            <a:avLst/>
          </a:prstGeom>
          <a:noFill/>
          <a:ln w="9525">
            <a:noFill/>
            <a:miter lim="800000"/>
            <a:headEnd/>
            <a:tailEnd/>
          </a:ln>
        </p:spPr>
      </p:pic>
      <p:pic>
        <p:nvPicPr>
          <p:cNvPr id="4142" name="Picture 44" descr="Park Nicollet Health Services">
            <a:hlinkClick r:id="rId40"/>
          </p:cNvPr>
          <p:cNvPicPr>
            <a:picLocks noChangeAspect="1" noChangeArrowheads="1"/>
          </p:cNvPicPr>
          <p:nvPr/>
        </p:nvPicPr>
        <p:blipFill>
          <a:blip r:embed="rId41" cstate="print">
            <a:clrChange>
              <a:clrFrom>
                <a:srgbClr val="FEFEFE"/>
              </a:clrFrom>
              <a:clrTo>
                <a:srgbClr val="FEFEFE">
                  <a:alpha val="0"/>
                </a:srgbClr>
              </a:clrTo>
            </a:clrChange>
          </a:blip>
          <a:srcRect l="8571" t="14117" r="14285" b="20000"/>
          <a:stretch>
            <a:fillRect/>
          </a:stretch>
        </p:blipFill>
        <p:spPr bwMode="auto">
          <a:xfrm>
            <a:off x="8465820" y="1867535"/>
            <a:ext cx="1592580" cy="851006"/>
          </a:xfrm>
          <a:prstGeom prst="rect">
            <a:avLst/>
          </a:prstGeom>
          <a:noFill/>
          <a:ln w="9525">
            <a:noFill/>
            <a:miter lim="800000"/>
            <a:headEnd/>
            <a:tailEnd/>
          </a:ln>
        </p:spPr>
      </p:pic>
      <p:pic>
        <p:nvPicPr>
          <p:cNvPr id="4143" name="Picture 46" descr="DACOM"/>
          <p:cNvPicPr>
            <a:picLocks noChangeAspect="1" noChangeArrowheads="1"/>
          </p:cNvPicPr>
          <p:nvPr/>
        </p:nvPicPr>
        <p:blipFill>
          <a:blip r:embed="rId42" cstate="print">
            <a:clrChange>
              <a:clrFrom>
                <a:srgbClr val="FFFFFF"/>
              </a:clrFrom>
              <a:clrTo>
                <a:srgbClr val="FFFFFF">
                  <a:alpha val="0"/>
                </a:srgbClr>
              </a:clrTo>
            </a:clrChange>
          </a:blip>
          <a:srcRect/>
          <a:stretch>
            <a:fillRect/>
          </a:stretch>
        </p:blipFill>
        <p:spPr bwMode="auto">
          <a:xfrm>
            <a:off x="2179320" y="3136552"/>
            <a:ext cx="1005840" cy="408410"/>
          </a:xfrm>
          <a:prstGeom prst="rect">
            <a:avLst/>
          </a:prstGeom>
          <a:noFill/>
          <a:ln w="9525">
            <a:noFill/>
            <a:miter lim="800000"/>
            <a:headEnd/>
            <a:tailEnd/>
          </a:ln>
        </p:spPr>
      </p:pic>
      <p:pic>
        <p:nvPicPr>
          <p:cNvPr id="4144" name="Picture 47" descr="logo_pge"/>
          <p:cNvPicPr>
            <a:picLocks noChangeAspect="1" noChangeArrowheads="1"/>
          </p:cNvPicPr>
          <p:nvPr/>
        </p:nvPicPr>
        <p:blipFill>
          <a:blip r:embed="rId43" cstate="print"/>
          <a:srcRect r="75610" b="938"/>
          <a:stretch>
            <a:fillRect/>
          </a:stretch>
        </p:blipFill>
        <p:spPr bwMode="auto">
          <a:xfrm>
            <a:off x="6286500" y="2704751"/>
            <a:ext cx="761365" cy="863600"/>
          </a:xfrm>
          <a:prstGeom prst="rect">
            <a:avLst/>
          </a:prstGeom>
          <a:noFill/>
          <a:ln w="9525">
            <a:noFill/>
            <a:miter lim="800000"/>
            <a:headEnd/>
            <a:tailEnd/>
          </a:ln>
        </p:spPr>
      </p:pic>
      <p:pic>
        <p:nvPicPr>
          <p:cNvPr id="4145" name="Picture 48" descr="canon"/>
          <p:cNvPicPr>
            <a:picLocks noChangeAspect="1" noChangeArrowheads="1"/>
          </p:cNvPicPr>
          <p:nvPr/>
        </p:nvPicPr>
        <p:blipFill>
          <a:blip r:embed="rId44" cstate="print"/>
          <a:srcRect/>
          <a:stretch>
            <a:fillRect/>
          </a:stretch>
        </p:blipFill>
        <p:spPr bwMode="auto">
          <a:xfrm>
            <a:off x="4861560" y="3309272"/>
            <a:ext cx="1341120" cy="304059"/>
          </a:xfrm>
          <a:prstGeom prst="rect">
            <a:avLst/>
          </a:prstGeom>
          <a:noFill/>
          <a:ln w="9525">
            <a:noFill/>
            <a:miter lim="800000"/>
            <a:headEnd/>
            <a:tailEnd/>
          </a:ln>
        </p:spPr>
      </p:pic>
      <p:pic>
        <p:nvPicPr>
          <p:cNvPr id="4146" name="Picture 50" descr="Jamstec"/>
          <p:cNvPicPr>
            <a:picLocks noChangeAspect="1" noChangeArrowheads="1"/>
          </p:cNvPicPr>
          <p:nvPr/>
        </p:nvPicPr>
        <p:blipFill>
          <a:blip r:embed="rId45" cstate="print"/>
          <a:srcRect/>
          <a:stretch>
            <a:fillRect/>
          </a:stretch>
        </p:blipFill>
        <p:spPr bwMode="auto">
          <a:xfrm>
            <a:off x="3604260" y="3741071"/>
            <a:ext cx="586740" cy="539750"/>
          </a:xfrm>
          <a:prstGeom prst="rect">
            <a:avLst/>
          </a:prstGeom>
          <a:noFill/>
          <a:ln w="9525">
            <a:noFill/>
            <a:miter lim="800000"/>
            <a:headEnd/>
            <a:tailEnd/>
          </a:ln>
        </p:spPr>
      </p:pic>
      <p:pic>
        <p:nvPicPr>
          <p:cNvPr id="4147" name="Picture 51" descr="Global Media Online"/>
          <p:cNvPicPr>
            <a:picLocks noChangeAspect="1" noChangeArrowheads="1"/>
          </p:cNvPicPr>
          <p:nvPr/>
        </p:nvPicPr>
        <p:blipFill>
          <a:blip r:embed="rId46" cstate="print"/>
          <a:srcRect/>
          <a:stretch>
            <a:fillRect/>
          </a:stretch>
        </p:blipFill>
        <p:spPr bwMode="auto">
          <a:xfrm>
            <a:off x="631734" y="6578617"/>
            <a:ext cx="670560" cy="534352"/>
          </a:xfrm>
          <a:prstGeom prst="rect">
            <a:avLst/>
          </a:prstGeom>
          <a:noFill/>
          <a:ln w="9525">
            <a:noFill/>
            <a:miter lim="800000"/>
            <a:headEnd/>
            <a:tailEnd/>
          </a:ln>
        </p:spPr>
      </p:pic>
      <p:pic>
        <p:nvPicPr>
          <p:cNvPr id="4148" name="Picture 54" descr="pnnlbannertag"/>
          <p:cNvPicPr>
            <a:picLocks noChangeAspect="1" noChangeArrowheads="1"/>
          </p:cNvPicPr>
          <p:nvPr/>
        </p:nvPicPr>
        <p:blipFill>
          <a:blip r:embed="rId47" cstate="print"/>
          <a:srcRect/>
          <a:stretch>
            <a:fillRect/>
          </a:stretch>
        </p:blipFill>
        <p:spPr bwMode="auto">
          <a:xfrm>
            <a:off x="5699760" y="6590952"/>
            <a:ext cx="3054192" cy="304059"/>
          </a:xfrm>
          <a:prstGeom prst="rect">
            <a:avLst/>
          </a:prstGeom>
          <a:noFill/>
          <a:ln w="9525">
            <a:noFill/>
            <a:miter lim="800000"/>
            <a:headEnd/>
            <a:tailEnd/>
          </a:ln>
        </p:spPr>
      </p:pic>
      <p:pic>
        <p:nvPicPr>
          <p:cNvPr id="4149" name="Picture 55" descr="scanhealthlogo"/>
          <p:cNvPicPr>
            <a:picLocks noChangeAspect="1" noChangeArrowheads="1"/>
          </p:cNvPicPr>
          <p:nvPr/>
        </p:nvPicPr>
        <p:blipFill>
          <a:blip r:embed="rId48" cstate="print"/>
          <a:srcRect/>
          <a:stretch>
            <a:fillRect/>
          </a:stretch>
        </p:blipFill>
        <p:spPr bwMode="auto">
          <a:xfrm>
            <a:off x="7795260" y="2804901"/>
            <a:ext cx="1969770" cy="561340"/>
          </a:xfrm>
          <a:prstGeom prst="rect">
            <a:avLst/>
          </a:prstGeom>
          <a:noFill/>
          <a:ln w="9525">
            <a:noFill/>
            <a:miter lim="800000"/>
            <a:headEnd/>
            <a:tailEnd/>
          </a:ln>
        </p:spPr>
      </p:pic>
      <p:grpSp>
        <p:nvGrpSpPr>
          <p:cNvPr id="3" name="Group 56"/>
          <p:cNvGrpSpPr>
            <a:grpSpLocks/>
          </p:cNvGrpSpPr>
          <p:nvPr/>
        </p:nvGrpSpPr>
        <p:grpSpPr bwMode="auto">
          <a:xfrm>
            <a:off x="1844040" y="1293963"/>
            <a:ext cx="1508760" cy="431800"/>
            <a:chOff x="624" y="1488"/>
            <a:chExt cx="1392" cy="432"/>
          </a:xfrm>
        </p:grpSpPr>
        <p:pic>
          <p:nvPicPr>
            <p:cNvPr id="4162" name="Picture 57"/>
            <p:cNvPicPr>
              <a:picLocks noChangeAspect="1" noChangeArrowheads="1"/>
            </p:cNvPicPr>
            <p:nvPr/>
          </p:nvPicPr>
          <p:blipFill>
            <a:blip r:embed="rId49" cstate="print"/>
            <a:srcRect/>
            <a:stretch>
              <a:fillRect/>
            </a:stretch>
          </p:blipFill>
          <p:spPr bwMode="auto">
            <a:xfrm>
              <a:off x="624" y="1488"/>
              <a:ext cx="432" cy="432"/>
            </a:xfrm>
            <a:prstGeom prst="rect">
              <a:avLst/>
            </a:prstGeom>
            <a:noFill/>
            <a:ln w="9525">
              <a:noFill/>
              <a:miter lim="800000"/>
              <a:headEnd/>
              <a:tailEnd/>
            </a:ln>
          </p:spPr>
        </p:pic>
        <p:pic>
          <p:nvPicPr>
            <p:cNvPr id="4163" name="Picture 58"/>
            <p:cNvPicPr>
              <a:picLocks noChangeAspect="1" noChangeArrowheads="1"/>
            </p:cNvPicPr>
            <p:nvPr/>
          </p:nvPicPr>
          <p:blipFill>
            <a:blip r:embed="rId50" cstate="print"/>
            <a:srcRect r="76744"/>
            <a:stretch>
              <a:fillRect/>
            </a:stretch>
          </p:blipFill>
          <p:spPr bwMode="auto">
            <a:xfrm>
              <a:off x="1056" y="1488"/>
              <a:ext cx="960" cy="432"/>
            </a:xfrm>
            <a:prstGeom prst="rect">
              <a:avLst/>
            </a:prstGeom>
            <a:noFill/>
            <a:ln w="9525">
              <a:noFill/>
              <a:miter lim="800000"/>
              <a:headEnd/>
              <a:tailEnd/>
            </a:ln>
          </p:spPr>
        </p:pic>
      </p:grpSp>
      <p:pic>
        <p:nvPicPr>
          <p:cNvPr id="4151" name="Picture 60" descr="株式会社">
            <a:hlinkClick r:id="rId51"/>
          </p:cNvPr>
          <p:cNvPicPr>
            <a:picLocks noChangeAspect="1" noChangeArrowheads="1"/>
          </p:cNvPicPr>
          <p:nvPr/>
        </p:nvPicPr>
        <p:blipFill>
          <a:blip r:embed="rId52" cstate="print"/>
          <a:srcRect/>
          <a:stretch>
            <a:fillRect/>
          </a:stretch>
        </p:blipFill>
        <p:spPr bwMode="auto">
          <a:xfrm>
            <a:off x="6194698" y="1352022"/>
            <a:ext cx="1592580" cy="214100"/>
          </a:xfrm>
          <a:prstGeom prst="rect">
            <a:avLst/>
          </a:prstGeom>
          <a:noFill/>
          <a:ln w="9525">
            <a:noFill/>
            <a:miter lim="800000"/>
            <a:headEnd/>
            <a:tailEnd/>
          </a:ln>
        </p:spPr>
      </p:pic>
      <p:pic>
        <p:nvPicPr>
          <p:cNvPr id="4152" name="Picture 61" descr="JR-EAST">
            <a:hlinkClick r:id="rId53"/>
          </p:cNvPr>
          <p:cNvPicPr>
            <a:picLocks noChangeAspect="1" noChangeArrowheads="1"/>
          </p:cNvPicPr>
          <p:nvPr/>
        </p:nvPicPr>
        <p:blipFill>
          <a:blip r:embed="rId54" cstate="print"/>
          <a:srcRect/>
          <a:stretch>
            <a:fillRect/>
          </a:stretch>
        </p:blipFill>
        <p:spPr bwMode="auto">
          <a:xfrm>
            <a:off x="1089660" y="5381912"/>
            <a:ext cx="838200" cy="494770"/>
          </a:xfrm>
          <a:prstGeom prst="rect">
            <a:avLst/>
          </a:prstGeom>
          <a:noFill/>
          <a:ln w="9525">
            <a:noFill/>
            <a:miter lim="800000"/>
            <a:headEnd/>
            <a:tailEnd/>
          </a:ln>
        </p:spPr>
      </p:pic>
      <p:pic>
        <p:nvPicPr>
          <p:cNvPr id="4153" name="Picture 62" descr="ESPN"/>
          <p:cNvPicPr>
            <a:picLocks noChangeAspect="1" noChangeArrowheads="1"/>
          </p:cNvPicPr>
          <p:nvPr/>
        </p:nvPicPr>
        <p:blipFill>
          <a:blip r:embed="rId55" cstate="print"/>
          <a:srcRect l="12500" t="20847" r="56250" b="21825"/>
          <a:stretch>
            <a:fillRect/>
          </a:stretch>
        </p:blipFill>
        <p:spPr bwMode="auto">
          <a:xfrm>
            <a:off x="4693920" y="4604672"/>
            <a:ext cx="1173480" cy="442595"/>
          </a:xfrm>
          <a:prstGeom prst="rect">
            <a:avLst/>
          </a:prstGeom>
          <a:noFill/>
          <a:ln w="9525">
            <a:noFill/>
            <a:miter lim="800000"/>
            <a:headEnd/>
            <a:tailEnd/>
          </a:ln>
        </p:spPr>
      </p:pic>
      <p:pic>
        <p:nvPicPr>
          <p:cNvPr id="4154" name="Picture 63" descr="logo_remedy"/>
          <p:cNvPicPr>
            <a:picLocks noChangeAspect="1" noChangeArrowheads="1"/>
          </p:cNvPicPr>
          <p:nvPr/>
        </p:nvPicPr>
        <p:blipFill>
          <a:blip r:embed="rId56" cstate="print"/>
          <a:srcRect/>
          <a:stretch>
            <a:fillRect/>
          </a:stretch>
        </p:blipFill>
        <p:spPr bwMode="auto">
          <a:xfrm>
            <a:off x="251460" y="2545822"/>
            <a:ext cx="838200" cy="563139"/>
          </a:xfrm>
          <a:prstGeom prst="rect">
            <a:avLst/>
          </a:prstGeom>
          <a:noFill/>
          <a:ln w="9525">
            <a:noFill/>
            <a:miter lim="800000"/>
            <a:headEnd/>
            <a:tailEnd/>
          </a:ln>
        </p:spPr>
      </p:pic>
      <p:pic>
        <p:nvPicPr>
          <p:cNvPr id="4155" name="Picture 64" descr="Visiting Nurses of NY"/>
          <p:cNvPicPr>
            <a:picLocks noChangeAspect="1" noChangeArrowheads="1"/>
          </p:cNvPicPr>
          <p:nvPr/>
        </p:nvPicPr>
        <p:blipFill>
          <a:blip r:embed="rId57" cstate="print"/>
          <a:srcRect b="53978"/>
          <a:stretch>
            <a:fillRect/>
          </a:stretch>
        </p:blipFill>
        <p:spPr bwMode="auto">
          <a:xfrm>
            <a:off x="5951220" y="2186592"/>
            <a:ext cx="2430780" cy="386820"/>
          </a:xfrm>
          <a:prstGeom prst="rect">
            <a:avLst/>
          </a:prstGeom>
          <a:noFill/>
          <a:ln w="9525">
            <a:noFill/>
            <a:miter lim="800000"/>
            <a:headEnd/>
            <a:tailEnd/>
          </a:ln>
        </p:spPr>
      </p:pic>
      <p:pic>
        <p:nvPicPr>
          <p:cNvPr id="4157" name="Picture 66" descr="logo_Vendare"/>
          <p:cNvPicPr>
            <a:picLocks noChangeAspect="1" noChangeArrowheads="1"/>
          </p:cNvPicPr>
          <p:nvPr/>
        </p:nvPicPr>
        <p:blipFill>
          <a:blip r:embed="rId58" cstate="print"/>
          <a:srcRect/>
          <a:stretch>
            <a:fillRect/>
          </a:stretch>
        </p:blipFill>
        <p:spPr bwMode="auto">
          <a:xfrm>
            <a:off x="251460" y="4273022"/>
            <a:ext cx="1005840" cy="464185"/>
          </a:xfrm>
          <a:prstGeom prst="rect">
            <a:avLst/>
          </a:prstGeom>
          <a:noFill/>
          <a:ln w="9525">
            <a:noFill/>
            <a:miter lim="800000"/>
            <a:headEnd/>
            <a:tailEnd/>
          </a:ln>
        </p:spPr>
      </p:pic>
      <p:pic>
        <p:nvPicPr>
          <p:cNvPr id="4158" name="Picture 67" descr="City of Charlotte"/>
          <p:cNvPicPr>
            <a:picLocks noChangeAspect="1" noChangeArrowheads="1"/>
          </p:cNvPicPr>
          <p:nvPr/>
        </p:nvPicPr>
        <p:blipFill>
          <a:blip r:embed="rId59" cstate="print"/>
          <a:srcRect/>
          <a:stretch>
            <a:fillRect/>
          </a:stretch>
        </p:blipFill>
        <p:spPr bwMode="auto">
          <a:xfrm>
            <a:off x="2079170" y="6751334"/>
            <a:ext cx="2682240" cy="325649"/>
          </a:xfrm>
          <a:prstGeom prst="rect">
            <a:avLst/>
          </a:prstGeom>
          <a:noFill/>
          <a:ln w="9525">
            <a:noFill/>
            <a:miter lim="800000"/>
            <a:headEnd/>
            <a:tailEnd/>
          </a:ln>
        </p:spPr>
      </p:pic>
      <p:pic>
        <p:nvPicPr>
          <p:cNvPr id="4159" name="Picture 68" descr="Praxair"/>
          <p:cNvPicPr>
            <a:picLocks noChangeAspect="1" noChangeArrowheads="1"/>
          </p:cNvPicPr>
          <p:nvPr/>
        </p:nvPicPr>
        <p:blipFill>
          <a:blip r:embed="rId60" cstate="print"/>
          <a:srcRect/>
          <a:stretch>
            <a:fillRect/>
          </a:stretch>
        </p:blipFill>
        <p:spPr bwMode="auto">
          <a:xfrm>
            <a:off x="167640" y="5827502"/>
            <a:ext cx="1650207" cy="318452"/>
          </a:xfrm>
          <a:prstGeom prst="rect">
            <a:avLst/>
          </a:prstGeom>
          <a:noFill/>
          <a:ln w="9525">
            <a:noFill/>
            <a:miter lim="800000"/>
            <a:headEnd/>
            <a:tailEnd/>
          </a:ln>
        </p:spPr>
      </p:pic>
      <p:pic>
        <p:nvPicPr>
          <p:cNvPr id="4160" name="Picture 69" descr="Fujitsu_fip"/>
          <p:cNvPicPr>
            <a:picLocks noChangeAspect="1" noChangeArrowheads="1"/>
          </p:cNvPicPr>
          <p:nvPr/>
        </p:nvPicPr>
        <p:blipFill>
          <a:blip r:embed="rId61" cstate="print"/>
          <a:srcRect/>
          <a:stretch>
            <a:fillRect/>
          </a:stretch>
        </p:blipFill>
        <p:spPr bwMode="auto">
          <a:xfrm>
            <a:off x="1927860" y="4863751"/>
            <a:ext cx="2263140" cy="178117"/>
          </a:xfrm>
          <a:prstGeom prst="rect">
            <a:avLst/>
          </a:prstGeom>
          <a:noFill/>
          <a:ln w="9525">
            <a:noFill/>
            <a:miter lim="800000"/>
            <a:headEnd/>
            <a:tailEnd/>
          </a:ln>
        </p:spPr>
      </p:pic>
      <p:pic>
        <p:nvPicPr>
          <p:cNvPr id="4161" name="Picture 70" descr="sojitz_logo"/>
          <p:cNvPicPr>
            <a:picLocks noChangeAspect="1" noChangeArrowheads="1"/>
          </p:cNvPicPr>
          <p:nvPr/>
        </p:nvPicPr>
        <p:blipFill>
          <a:blip r:embed="rId62" cstate="print"/>
          <a:srcRect/>
          <a:stretch>
            <a:fillRect/>
          </a:stretch>
        </p:blipFill>
        <p:spPr bwMode="auto">
          <a:xfrm>
            <a:off x="1927860" y="5381911"/>
            <a:ext cx="932498" cy="561340"/>
          </a:xfrm>
          <a:prstGeom prst="rect">
            <a:avLst/>
          </a:prstGeom>
          <a:noFill/>
          <a:ln w="9525">
            <a:noFill/>
            <a:miter lim="800000"/>
            <a:headEnd/>
            <a:tailEnd/>
          </a:ln>
        </p:spPr>
      </p:pic>
      <p:graphicFrame>
        <p:nvGraphicFramePr>
          <p:cNvPr id="4100" name="Object 4"/>
          <p:cNvGraphicFramePr>
            <a:graphicFrameLocks noChangeAspect="1"/>
          </p:cNvGraphicFramePr>
          <p:nvPr/>
        </p:nvGraphicFramePr>
        <p:xfrm>
          <a:off x="2011680" y="5122831"/>
          <a:ext cx="2095500" cy="323850"/>
        </p:xfrm>
        <a:graphic>
          <a:graphicData uri="http://schemas.openxmlformats.org/presentationml/2006/ole">
            <p:oleObj spid="_x0000_s102404" name="Photo Editor Photo" r:id="rId63" imgW="3296110" imgH="495369" progId="">
              <p:embed/>
            </p:oleObj>
          </a:graphicData>
        </a:graphic>
      </p:graphicFrame>
      <p:graphicFrame>
        <p:nvGraphicFramePr>
          <p:cNvPr id="4101" name="Object 5"/>
          <p:cNvGraphicFramePr>
            <a:graphicFrameLocks noChangeAspect="1"/>
          </p:cNvGraphicFramePr>
          <p:nvPr/>
        </p:nvGraphicFramePr>
        <p:xfrm>
          <a:off x="8465820" y="3568352"/>
          <a:ext cx="586740" cy="483975"/>
        </p:xfrm>
        <a:graphic>
          <a:graphicData uri="http://schemas.openxmlformats.org/presentationml/2006/ole">
            <p:oleObj spid="_x0000_s102405" name="Photo Editor Photo" r:id="rId64" imgW="666667" imgH="533474" progId="">
              <p:embed/>
            </p:oleObj>
          </a:graphicData>
        </a:graphic>
      </p:graphicFrame>
      <p:graphicFrame>
        <p:nvGraphicFramePr>
          <p:cNvPr id="4102" name="Object 6"/>
          <p:cNvGraphicFramePr>
            <a:graphicFrameLocks noChangeAspect="1"/>
          </p:cNvGraphicFramePr>
          <p:nvPr/>
        </p:nvGraphicFramePr>
        <p:xfrm>
          <a:off x="4442460" y="3741072"/>
          <a:ext cx="1844040" cy="349038"/>
        </p:xfrm>
        <a:graphic>
          <a:graphicData uri="http://schemas.openxmlformats.org/presentationml/2006/ole">
            <p:oleObj spid="_x0000_s102406" name="Photo Editor Photo" r:id="rId65" imgW="3153215" imgH="581106" progId="">
              <p:embed/>
            </p:oleObj>
          </a:graphicData>
        </a:graphic>
      </p:graphicFrame>
      <p:graphicFrame>
        <p:nvGraphicFramePr>
          <p:cNvPr id="4103" name="Object 7"/>
          <p:cNvGraphicFramePr>
            <a:graphicFrameLocks noChangeAspect="1"/>
          </p:cNvGraphicFramePr>
          <p:nvPr/>
        </p:nvGraphicFramePr>
        <p:xfrm>
          <a:off x="5615940" y="5554631"/>
          <a:ext cx="1445895" cy="302260"/>
        </p:xfrm>
        <a:graphic>
          <a:graphicData uri="http://schemas.openxmlformats.org/presentationml/2006/ole">
            <p:oleObj spid="_x0000_s102407" name="Photo Editor Photo" r:id="rId66" imgW="1314286" imgH="266737" progId="">
              <p:embed/>
            </p:oleObj>
          </a:graphicData>
        </a:graphic>
      </p:graphicFrame>
      <p:graphicFrame>
        <p:nvGraphicFramePr>
          <p:cNvPr id="4104" name="Object 8"/>
          <p:cNvGraphicFramePr>
            <a:graphicFrameLocks noChangeAspect="1"/>
          </p:cNvGraphicFramePr>
          <p:nvPr/>
        </p:nvGraphicFramePr>
        <p:xfrm>
          <a:off x="6118860" y="4691032"/>
          <a:ext cx="1257300" cy="354435"/>
        </p:xfrm>
        <a:graphic>
          <a:graphicData uri="http://schemas.openxmlformats.org/presentationml/2006/ole">
            <p:oleObj spid="_x0000_s102408" name="Image" r:id="rId67" imgW="1853315" imgH="507578" progId="">
              <p:embed/>
            </p:oleObj>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zh-CN" altLang="en-US" dirty="0" smtClean="0">
                <a:latin typeface="微软雅黑" pitchFamily="34" charset="-122"/>
                <a:ea typeface="微软雅黑" pitchFamily="34" charset="-122"/>
              </a:rPr>
              <a:t>成功案例：辽宁移动   厦门移动</a:t>
            </a:r>
          </a:p>
        </p:txBody>
      </p:sp>
      <p:sp>
        <p:nvSpPr>
          <p:cNvPr id="50179" name="Rectangle 3"/>
          <p:cNvSpPr>
            <a:spLocks noGrp="1" noChangeArrowheads="1"/>
          </p:cNvSpPr>
          <p:nvPr>
            <p:ph type="body" idx="1"/>
          </p:nvPr>
        </p:nvSpPr>
        <p:spPr>
          <a:xfrm>
            <a:off x="503237" y="2054225"/>
            <a:ext cx="7581219" cy="2824163"/>
          </a:xfrm>
        </p:spPr>
        <p:txBody>
          <a:bodyPr/>
          <a:lstStyle/>
          <a:p>
            <a:pPr>
              <a:buFontTx/>
              <a:buNone/>
            </a:pPr>
            <a:r>
              <a:rPr lang="zh-CN" altLang="en-US" sz="2400" dirty="0" smtClean="0">
                <a:latin typeface="微软雅黑" pitchFamily="34" charset="-122"/>
                <a:ea typeface="微软雅黑" pitchFamily="34" charset="-122"/>
              </a:rPr>
              <a:t> 信息安全加固项目，业务支撑中心</a:t>
            </a:r>
            <a:r>
              <a:rPr lang="en-US" altLang="zh-CN" sz="2400" dirty="0" smtClean="0">
                <a:latin typeface="微软雅黑" pitchFamily="34" charset="-122"/>
                <a:ea typeface="微软雅黑" pitchFamily="34" charset="-122"/>
              </a:rPr>
              <a:t>WEB</a:t>
            </a:r>
            <a:r>
              <a:rPr lang="zh-CN" altLang="en-US" sz="2400" dirty="0" smtClean="0">
                <a:latin typeface="微软雅黑" pitchFamily="34" charset="-122"/>
                <a:ea typeface="微软雅黑" pitchFamily="34" charset="-122"/>
              </a:rPr>
              <a:t>安全防护。</a:t>
            </a:r>
            <a:endParaRPr lang="en-US" altLang="zh-CN" sz="2400" dirty="0" smtClean="0">
              <a:latin typeface="微软雅黑" pitchFamily="34" charset="-122"/>
              <a:ea typeface="微软雅黑" pitchFamily="34" charset="-122"/>
            </a:endParaRPr>
          </a:p>
          <a:p>
            <a:pPr>
              <a:buFontTx/>
              <a:buNone/>
            </a:pPr>
            <a:endParaRPr lang="zh-CN" altLang="en-US" sz="24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smtClean="0">
                <a:latin typeface="微软雅黑" pitchFamily="34" charset="-122"/>
                <a:ea typeface="微软雅黑" pitchFamily="34" charset="-122"/>
              </a:rPr>
              <a:t>梭子鱼公司</a:t>
            </a:r>
          </a:p>
        </p:txBody>
      </p:sp>
      <p:sp>
        <p:nvSpPr>
          <p:cNvPr id="9219" name="Rectangle 3"/>
          <p:cNvSpPr>
            <a:spLocks noGrp="1" noChangeArrowheads="1"/>
          </p:cNvSpPr>
          <p:nvPr>
            <p:ph type="body" idx="1"/>
          </p:nvPr>
        </p:nvSpPr>
        <p:spPr/>
        <p:txBody>
          <a:bodyPr/>
          <a:lstStyle/>
          <a:p>
            <a:pPr>
              <a:buFontTx/>
              <a:buNone/>
            </a:pPr>
            <a:r>
              <a:rPr lang="zh-CN" altLang="en-US" smtClean="0">
                <a:latin typeface="微软雅黑" pitchFamily="34" charset="-122"/>
                <a:ea typeface="微软雅黑" pitchFamily="34" charset="-122"/>
              </a:rPr>
              <a:t>客户群体（包含国际知名公司）</a:t>
            </a:r>
          </a:p>
        </p:txBody>
      </p:sp>
      <p:pic>
        <p:nvPicPr>
          <p:cNvPr id="9220" name="Picture 4" descr="UCLA"/>
          <p:cNvPicPr>
            <a:picLocks noChangeAspect="1" noChangeArrowheads="1"/>
          </p:cNvPicPr>
          <p:nvPr/>
        </p:nvPicPr>
        <p:blipFill>
          <a:blip r:embed="rId2" cstate="print"/>
          <a:srcRect/>
          <a:stretch>
            <a:fillRect/>
          </a:stretch>
        </p:blipFill>
        <p:spPr bwMode="auto">
          <a:xfrm>
            <a:off x="1155700" y="2428875"/>
            <a:ext cx="1143000" cy="425450"/>
          </a:xfrm>
          <a:prstGeom prst="rect">
            <a:avLst/>
          </a:prstGeom>
          <a:noFill/>
          <a:ln w="9525">
            <a:noFill/>
            <a:miter lim="800000"/>
            <a:headEnd/>
            <a:tailEnd/>
          </a:ln>
        </p:spPr>
      </p:pic>
      <p:pic>
        <p:nvPicPr>
          <p:cNvPr id="9221" name="Picture 5" descr="WSU2"/>
          <p:cNvPicPr>
            <a:picLocks noChangeAspect="1" noChangeArrowheads="1"/>
          </p:cNvPicPr>
          <p:nvPr/>
        </p:nvPicPr>
        <p:blipFill>
          <a:blip r:embed="rId3" cstate="print"/>
          <a:srcRect/>
          <a:stretch>
            <a:fillRect/>
          </a:stretch>
        </p:blipFill>
        <p:spPr bwMode="auto">
          <a:xfrm>
            <a:off x="1022350" y="3448050"/>
            <a:ext cx="1501775" cy="490538"/>
          </a:xfrm>
          <a:prstGeom prst="rect">
            <a:avLst/>
          </a:prstGeom>
          <a:noFill/>
          <a:ln w="9525">
            <a:noFill/>
            <a:miter lim="800000"/>
            <a:headEnd/>
            <a:tailEnd/>
          </a:ln>
        </p:spPr>
      </p:pic>
      <p:pic>
        <p:nvPicPr>
          <p:cNvPr id="9222" name="Picture 6" descr="kpmg"/>
          <p:cNvPicPr>
            <a:picLocks noChangeAspect="1" noChangeArrowheads="1"/>
          </p:cNvPicPr>
          <p:nvPr/>
        </p:nvPicPr>
        <p:blipFill>
          <a:blip r:embed="rId4" cstate="print"/>
          <a:srcRect/>
          <a:stretch>
            <a:fillRect/>
          </a:stretch>
        </p:blipFill>
        <p:spPr bwMode="auto">
          <a:xfrm>
            <a:off x="5118100" y="2581275"/>
            <a:ext cx="990600" cy="369888"/>
          </a:xfrm>
          <a:prstGeom prst="rect">
            <a:avLst/>
          </a:prstGeom>
          <a:noFill/>
          <a:ln w="9525">
            <a:noFill/>
            <a:miter lim="800000"/>
            <a:headEnd/>
            <a:tailEnd/>
          </a:ln>
        </p:spPr>
      </p:pic>
      <p:pic>
        <p:nvPicPr>
          <p:cNvPr id="9223" name="Picture 7" descr="mcdonnel investment"/>
          <p:cNvPicPr>
            <a:picLocks noChangeAspect="1" noChangeArrowheads="1"/>
          </p:cNvPicPr>
          <p:nvPr/>
        </p:nvPicPr>
        <p:blipFill>
          <a:blip r:embed="rId5" cstate="print"/>
          <a:srcRect/>
          <a:stretch>
            <a:fillRect/>
          </a:stretch>
        </p:blipFill>
        <p:spPr bwMode="auto">
          <a:xfrm>
            <a:off x="4765675" y="4240213"/>
            <a:ext cx="1752600" cy="312737"/>
          </a:xfrm>
          <a:prstGeom prst="rect">
            <a:avLst/>
          </a:prstGeom>
          <a:noFill/>
          <a:ln w="9525">
            <a:noFill/>
            <a:miter lim="800000"/>
            <a:headEnd/>
            <a:tailEnd/>
          </a:ln>
        </p:spPr>
      </p:pic>
      <p:pic>
        <p:nvPicPr>
          <p:cNvPr id="9224" name="Picture 8" descr="libertyfundinc"/>
          <p:cNvPicPr>
            <a:picLocks noChangeAspect="1" noChangeArrowheads="1"/>
          </p:cNvPicPr>
          <p:nvPr/>
        </p:nvPicPr>
        <p:blipFill>
          <a:blip r:embed="rId6" cstate="print"/>
          <a:srcRect/>
          <a:stretch>
            <a:fillRect/>
          </a:stretch>
        </p:blipFill>
        <p:spPr bwMode="auto">
          <a:xfrm>
            <a:off x="4838700" y="4745038"/>
            <a:ext cx="1752600" cy="301625"/>
          </a:xfrm>
          <a:prstGeom prst="rect">
            <a:avLst/>
          </a:prstGeom>
          <a:noFill/>
          <a:ln w="9525">
            <a:noFill/>
            <a:miter lim="800000"/>
            <a:headEnd/>
            <a:tailEnd/>
          </a:ln>
        </p:spPr>
      </p:pic>
      <p:pic>
        <p:nvPicPr>
          <p:cNvPr id="9225" name="Picture 9" descr="techlogo"/>
          <p:cNvPicPr>
            <a:picLocks noChangeAspect="1" noChangeArrowheads="1"/>
          </p:cNvPicPr>
          <p:nvPr/>
        </p:nvPicPr>
        <p:blipFill>
          <a:blip r:embed="rId7" cstate="print"/>
          <a:srcRect/>
          <a:stretch>
            <a:fillRect/>
          </a:stretch>
        </p:blipFill>
        <p:spPr bwMode="auto">
          <a:xfrm>
            <a:off x="927100" y="4333875"/>
            <a:ext cx="1752600" cy="444500"/>
          </a:xfrm>
          <a:prstGeom prst="rect">
            <a:avLst/>
          </a:prstGeom>
          <a:noFill/>
          <a:ln w="9525">
            <a:noFill/>
            <a:miter lim="800000"/>
            <a:headEnd/>
            <a:tailEnd/>
          </a:ln>
        </p:spPr>
      </p:pic>
      <p:pic>
        <p:nvPicPr>
          <p:cNvPr id="9226" name="Picture 10" descr="plains capital"/>
          <p:cNvPicPr>
            <a:picLocks noChangeAspect="1" noChangeArrowheads="1"/>
          </p:cNvPicPr>
          <p:nvPr/>
        </p:nvPicPr>
        <p:blipFill>
          <a:blip r:embed="rId8" cstate="print"/>
          <a:srcRect/>
          <a:stretch>
            <a:fillRect/>
          </a:stretch>
        </p:blipFill>
        <p:spPr bwMode="auto">
          <a:xfrm>
            <a:off x="4694238" y="5176838"/>
            <a:ext cx="1676400" cy="287337"/>
          </a:xfrm>
          <a:prstGeom prst="rect">
            <a:avLst/>
          </a:prstGeom>
          <a:noFill/>
          <a:ln w="9525">
            <a:noFill/>
            <a:miter lim="800000"/>
            <a:headEnd/>
            <a:tailEnd/>
          </a:ln>
        </p:spPr>
      </p:pic>
      <p:pic>
        <p:nvPicPr>
          <p:cNvPr id="9227" name="Picture 11" descr="austinnmutualinsurance1"/>
          <p:cNvPicPr>
            <a:picLocks noChangeAspect="1" noChangeArrowheads="1"/>
          </p:cNvPicPr>
          <p:nvPr/>
        </p:nvPicPr>
        <p:blipFill>
          <a:blip r:embed="rId9" cstate="print"/>
          <a:srcRect/>
          <a:stretch>
            <a:fillRect/>
          </a:stretch>
        </p:blipFill>
        <p:spPr bwMode="auto">
          <a:xfrm>
            <a:off x="3109913" y="6372225"/>
            <a:ext cx="3673475" cy="468313"/>
          </a:xfrm>
          <a:prstGeom prst="rect">
            <a:avLst/>
          </a:prstGeom>
          <a:noFill/>
          <a:ln w="9525">
            <a:noFill/>
            <a:miter lim="800000"/>
            <a:headEnd/>
            <a:tailEnd/>
          </a:ln>
        </p:spPr>
      </p:pic>
      <p:pic>
        <p:nvPicPr>
          <p:cNvPr id="9228" name="Picture 12" descr="varian"/>
          <p:cNvPicPr>
            <a:picLocks noChangeAspect="1" noChangeArrowheads="1"/>
          </p:cNvPicPr>
          <p:nvPr/>
        </p:nvPicPr>
        <p:blipFill>
          <a:blip r:embed="rId10" cstate="print"/>
          <a:srcRect/>
          <a:stretch>
            <a:fillRect/>
          </a:stretch>
        </p:blipFill>
        <p:spPr bwMode="auto">
          <a:xfrm>
            <a:off x="6999288" y="5753100"/>
            <a:ext cx="1371600" cy="473075"/>
          </a:xfrm>
          <a:prstGeom prst="rect">
            <a:avLst/>
          </a:prstGeom>
          <a:noFill/>
          <a:ln w="9525">
            <a:noFill/>
            <a:miter lim="800000"/>
            <a:headEnd/>
            <a:tailEnd/>
          </a:ln>
        </p:spPr>
      </p:pic>
      <p:pic>
        <p:nvPicPr>
          <p:cNvPr id="9229" name="Picture 13" descr="loews"/>
          <p:cNvPicPr>
            <a:picLocks noChangeAspect="1" noChangeArrowheads="1"/>
          </p:cNvPicPr>
          <p:nvPr/>
        </p:nvPicPr>
        <p:blipFill>
          <a:blip r:embed="rId11" cstate="print"/>
          <a:srcRect/>
          <a:stretch>
            <a:fillRect/>
          </a:stretch>
        </p:blipFill>
        <p:spPr bwMode="auto">
          <a:xfrm>
            <a:off x="8799513" y="5969000"/>
            <a:ext cx="585787" cy="838200"/>
          </a:xfrm>
          <a:prstGeom prst="rect">
            <a:avLst/>
          </a:prstGeom>
          <a:noFill/>
          <a:ln w="9525">
            <a:noFill/>
            <a:miter lim="800000"/>
            <a:headEnd/>
            <a:tailEnd/>
          </a:ln>
        </p:spPr>
      </p:pic>
      <p:pic>
        <p:nvPicPr>
          <p:cNvPr id="9230" name="Picture 14" descr="HP"/>
          <p:cNvPicPr>
            <a:picLocks noChangeAspect="1" noChangeArrowheads="1"/>
          </p:cNvPicPr>
          <p:nvPr/>
        </p:nvPicPr>
        <p:blipFill>
          <a:blip r:embed="rId12" cstate="print"/>
          <a:srcRect/>
          <a:stretch>
            <a:fillRect/>
          </a:stretch>
        </p:blipFill>
        <p:spPr bwMode="auto">
          <a:xfrm>
            <a:off x="4910138" y="3160713"/>
            <a:ext cx="1223962" cy="1030287"/>
          </a:xfrm>
          <a:prstGeom prst="rect">
            <a:avLst/>
          </a:prstGeom>
          <a:noFill/>
          <a:ln w="9525">
            <a:noFill/>
            <a:miter lim="800000"/>
            <a:headEnd/>
            <a:tailEnd/>
          </a:ln>
        </p:spPr>
      </p:pic>
      <p:pic>
        <p:nvPicPr>
          <p:cNvPr id="9231" name="Picture 15" descr="IBM1a"/>
          <p:cNvPicPr>
            <a:picLocks noChangeAspect="1" noChangeArrowheads="1"/>
          </p:cNvPicPr>
          <p:nvPr/>
        </p:nvPicPr>
        <p:blipFill>
          <a:blip r:embed="rId13" cstate="print"/>
          <a:srcRect/>
          <a:stretch>
            <a:fillRect/>
          </a:stretch>
        </p:blipFill>
        <p:spPr bwMode="auto">
          <a:xfrm>
            <a:off x="6134100" y="2593975"/>
            <a:ext cx="2159000" cy="674688"/>
          </a:xfrm>
          <a:prstGeom prst="rect">
            <a:avLst/>
          </a:prstGeom>
          <a:noFill/>
          <a:ln w="9525">
            <a:noFill/>
            <a:miter lim="800000"/>
            <a:headEnd/>
            <a:tailEnd/>
          </a:ln>
        </p:spPr>
      </p:pic>
      <p:pic>
        <p:nvPicPr>
          <p:cNvPr id="9232" name="Picture 16" descr="ING"/>
          <p:cNvPicPr>
            <a:picLocks noChangeAspect="1" noChangeArrowheads="1"/>
          </p:cNvPicPr>
          <p:nvPr/>
        </p:nvPicPr>
        <p:blipFill>
          <a:blip r:embed="rId14" cstate="print"/>
          <a:srcRect/>
          <a:stretch>
            <a:fillRect/>
          </a:stretch>
        </p:blipFill>
        <p:spPr bwMode="auto">
          <a:xfrm>
            <a:off x="6710363" y="5176838"/>
            <a:ext cx="1344612" cy="379412"/>
          </a:xfrm>
          <a:prstGeom prst="rect">
            <a:avLst/>
          </a:prstGeom>
          <a:noFill/>
          <a:ln w="9525">
            <a:noFill/>
            <a:miter lim="800000"/>
            <a:headEnd/>
            <a:tailEnd/>
          </a:ln>
        </p:spPr>
      </p:pic>
      <p:pic>
        <p:nvPicPr>
          <p:cNvPr id="9233" name="Picture 17" descr="siemens"/>
          <p:cNvPicPr>
            <a:picLocks noChangeAspect="1" noChangeArrowheads="1"/>
          </p:cNvPicPr>
          <p:nvPr/>
        </p:nvPicPr>
        <p:blipFill>
          <a:blip r:embed="rId15" cstate="print"/>
          <a:srcRect/>
          <a:stretch>
            <a:fillRect/>
          </a:stretch>
        </p:blipFill>
        <p:spPr bwMode="auto">
          <a:xfrm>
            <a:off x="6350000" y="3881438"/>
            <a:ext cx="1831975" cy="258762"/>
          </a:xfrm>
          <a:prstGeom prst="rect">
            <a:avLst/>
          </a:prstGeom>
          <a:noFill/>
          <a:ln w="9525">
            <a:noFill/>
            <a:miter lim="800000"/>
            <a:headEnd/>
            <a:tailEnd/>
          </a:ln>
        </p:spPr>
      </p:pic>
      <p:pic>
        <p:nvPicPr>
          <p:cNvPr id="9234" name="Picture 18" descr="aTm"/>
          <p:cNvPicPr>
            <a:picLocks noChangeAspect="1" noChangeArrowheads="1"/>
          </p:cNvPicPr>
          <p:nvPr/>
        </p:nvPicPr>
        <p:blipFill>
          <a:blip r:embed="rId16" cstate="print"/>
          <a:srcRect/>
          <a:stretch>
            <a:fillRect/>
          </a:stretch>
        </p:blipFill>
        <p:spPr bwMode="auto">
          <a:xfrm>
            <a:off x="850900" y="5019675"/>
            <a:ext cx="762000" cy="461963"/>
          </a:xfrm>
          <a:prstGeom prst="rect">
            <a:avLst/>
          </a:prstGeom>
          <a:noFill/>
          <a:ln w="9525">
            <a:noFill/>
            <a:miter lim="800000"/>
            <a:headEnd/>
            <a:tailEnd/>
          </a:ln>
        </p:spPr>
      </p:pic>
      <p:pic>
        <p:nvPicPr>
          <p:cNvPr id="9235" name="Picture 19" descr="ucb"/>
          <p:cNvPicPr>
            <a:picLocks noChangeAspect="1" noChangeArrowheads="1"/>
          </p:cNvPicPr>
          <p:nvPr/>
        </p:nvPicPr>
        <p:blipFill>
          <a:blip r:embed="rId17" cstate="print"/>
          <a:srcRect/>
          <a:stretch>
            <a:fillRect/>
          </a:stretch>
        </p:blipFill>
        <p:spPr bwMode="auto">
          <a:xfrm>
            <a:off x="1003300" y="5705475"/>
            <a:ext cx="1743075" cy="361950"/>
          </a:xfrm>
          <a:prstGeom prst="rect">
            <a:avLst/>
          </a:prstGeom>
          <a:noFill/>
          <a:ln w="9525">
            <a:noFill/>
            <a:miter lim="800000"/>
            <a:headEnd/>
            <a:tailEnd/>
          </a:ln>
        </p:spPr>
      </p:pic>
      <p:pic>
        <p:nvPicPr>
          <p:cNvPr id="9236" name="Picture 20" descr="uofdelaware"/>
          <p:cNvPicPr>
            <a:picLocks noChangeAspect="1" noChangeArrowheads="1"/>
          </p:cNvPicPr>
          <p:nvPr/>
        </p:nvPicPr>
        <p:blipFill>
          <a:blip r:embed="rId18" cstate="print"/>
          <a:srcRect/>
          <a:stretch>
            <a:fillRect/>
          </a:stretch>
        </p:blipFill>
        <p:spPr bwMode="auto">
          <a:xfrm>
            <a:off x="1689100" y="5019675"/>
            <a:ext cx="1125538" cy="452438"/>
          </a:xfrm>
          <a:prstGeom prst="rect">
            <a:avLst/>
          </a:prstGeom>
          <a:noFill/>
          <a:ln w="9525">
            <a:noFill/>
            <a:miter lim="800000"/>
            <a:headEnd/>
            <a:tailEnd/>
          </a:ln>
        </p:spPr>
      </p:pic>
      <p:pic>
        <p:nvPicPr>
          <p:cNvPr id="9237" name="Picture 21" descr="statenationalbank"/>
          <p:cNvPicPr>
            <a:picLocks noChangeAspect="1" noChangeArrowheads="1"/>
          </p:cNvPicPr>
          <p:nvPr/>
        </p:nvPicPr>
        <p:blipFill>
          <a:blip r:embed="rId19" cstate="print"/>
          <a:srcRect/>
          <a:stretch>
            <a:fillRect/>
          </a:stretch>
        </p:blipFill>
        <p:spPr bwMode="auto">
          <a:xfrm>
            <a:off x="4838700" y="5608638"/>
            <a:ext cx="1509713" cy="600075"/>
          </a:xfrm>
          <a:prstGeom prst="rect">
            <a:avLst/>
          </a:prstGeom>
          <a:noFill/>
          <a:ln w="9525">
            <a:noFill/>
            <a:miter lim="800000"/>
            <a:headEnd/>
            <a:tailEnd/>
          </a:ln>
        </p:spPr>
      </p:pic>
      <p:pic>
        <p:nvPicPr>
          <p:cNvPr id="9238" name="Picture 22" descr="sgi_logo_us"/>
          <p:cNvPicPr>
            <a:picLocks noChangeAspect="1" noChangeArrowheads="1"/>
          </p:cNvPicPr>
          <p:nvPr/>
        </p:nvPicPr>
        <p:blipFill>
          <a:blip r:embed="rId20" cstate="print"/>
          <a:srcRect/>
          <a:stretch>
            <a:fillRect/>
          </a:stretch>
        </p:blipFill>
        <p:spPr bwMode="auto">
          <a:xfrm>
            <a:off x="8366125" y="4240213"/>
            <a:ext cx="838200" cy="525462"/>
          </a:xfrm>
          <a:prstGeom prst="rect">
            <a:avLst/>
          </a:prstGeom>
          <a:noFill/>
          <a:ln w="9525">
            <a:noFill/>
            <a:miter lim="800000"/>
            <a:headEnd/>
            <a:tailEnd/>
          </a:ln>
        </p:spPr>
      </p:pic>
      <p:pic>
        <p:nvPicPr>
          <p:cNvPr id="9239" name="Picture 23" descr="nasa1"/>
          <p:cNvPicPr>
            <a:picLocks noChangeAspect="1" noChangeArrowheads="1"/>
          </p:cNvPicPr>
          <p:nvPr/>
        </p:nvPicPr>
        <p:blipFill>
          <a:blip r:embed="rId21" cstate="print"/>
          <a:srcRect/>
          <a:stretch>
            <a:fillRect/>
          </a:stretch>
        </p:blipFill>
        <p:spPr bwMode="auto">
          <a:xfrm>
            <a:off x="3289300" y="4943475"/>
            <a:ext cx="990600" cy="638175"/>
          </a:xfrm>
          <a:prstGeom prst="rect">
            <a:avLst/>
          </a:prstGeom>
          <a:noFill/>
          <a:ln w="9525">
            <a:noFill/>
            <a:miter lim="800000"/>
            <a:headEnd/>
            <a:tailEnd/>
          </a:ln>
        </p:spPr>
      </p:pic>
      <p:pic>
        <p:nvPicPr>
          <p:cNvPr id="9240" name="Picture 24" descr="mitsubishi"/>
          <p:cNvPicPr>
            <a:picLocks noChangeAspect="1" noChangeArrowheads="1"/>
          </p:cNvPicPr>
          <p:nvPr/>
        </p:nvPicPr>
        <p:blipFill>
          <a:blip r:embed="rId22" cstate="print"/>
          <a:srcRect/>
          <a:stretch>
            <a:fillRect/>
          </a:stretch>
        </p:blipFill>
        <p:spPr bwMode="auto">
          <a:xfrm>
            <a:off x="1670050" y="6329363"/>
            <a:ext cx="1152525" cy="542925"/>
          </a:xfrm>
          <a:prstGeom prst="rect">
            <a:avLst/>
          </a:prstGeom>
          <a:noFill/>
          <a:ln w="9525">
            <a:noFill/>
            <a:miter lim="800000"/>
            <a:headEnd/>
            <a:tailEnd/>
          </a:ln>
        </p:spPr>
      </p:pic>
      <p:pic>
        <p:nvPicPr>
          <p:cNvPr id="9241" name="Picture 25" descr="verizon_logo"/>
          <p:cNvPicPr>
            <a:picLocks noChangeAspect="1" noChangeArrowheads="1"/>
          </p:cNvPicPr>
          <p:nvPr/>
        </p:nvPicPr>
        <p:blipFill>
          <a:blip r:embed="rId23" cstate="print"/>
          <a:srcRect/>
          <a:stretch>
            <a:fillRect/>
          </a:stretch>
        </p:blipFill>
        <p:spPr bwMode="auto">
          <a:xfrm>
            <a:off x="3325813" y="4024313"/>
            <a:ext cx="990600" cy="457200"/>
          </a:xfrm>
          <a:prstGeom prst="rect">
            <a:avLst/>
          </a:prstGeom>
          <a:noFill/>
          <a:ln w="9525">
            <a:noFill/>
            <a:miter lim="800000"/>
            <a:headEnd/>
            <a:tailEnd/>
          </a:ln>
        </p:spPr>
      </p:pic>
      <p:pic>
        <p:nvPicPr>
          <p:cNvPr id="9242" name="Picture 26" descr="mercedes_benz"/>
          <p:cNvPicPr>
            <a:picLocks noChangeAspect="1" noChangeArrowheads="1"/>
          </p:cNvPicPr>
          <p:nvPr/>
        </p:nvPicPr>
        <p:blipFill>
          <a:blip r:embed="rId24" cstate="print"/>
          <a:srcRect/>
          <a:stretch>
            <a:fillRect/>
          </a:stretch>
        </p:blipFill>
        <p:spPr bwMode="auto">
          <a:xfrm>
            <a:off x="3109913" y="2657475"/>
            <a:ext cx="1150937" cy="11128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ftr" sz="quarter" idx="10"/>
          </p:nvPr>
        </p:nvSpPr>
        <p:spPr>
          <a:noFill/>
        </p:spPr>
        <p:txBody>
          <a:bodyPr/>
          <a:lstStyle/>
          <a:p>
            <a:pPr defTabSz="1019175"/>
            <a:r>
              <a:rPr lang="en-US" altLang="zh-CN" smtClean="0">
                <a:ea typeface="宋体" pitchFamily="2" charset="-122"/>
              </a:rPr>
              <a:t>Barracuda Networks Confidential</a:t>
            </a:r>
          </a:p>
        </p:txBody>
      </p:sp>
      <p:sp>
        <p:nvSpPr>
          <p:cNvPr id="51203" name="Rectangle 5"/>
          <p:cNvSpPr>
            <a:spLocks noGrp="1" noChangeArrowheads="1"/>
          </p:cNvSpPr>
          <p:nvPr>
            <p:ph type="sldNum" sz="quarter" idx="11"/>
          </p:nvPr>
        </p:nvSpPr>
        <p:spPr>
          <a:noFill/>
        </p:spPr>
        <p:txBody>
          <a:bodyPr/>
          <a:lstStyle/>
          <a:p>
            <a:pPr defTabSz="1019175"/>
            <a:fld id="{E81B3C23-0458-4319-83A9-D17C1B28B828}" type="slidenum">
              <a:rPr lang="zh-CN" altLang="en-US"/>
              <a:pPr defTabSz="1019175"/>
              <a:t>60</a:t>
            </a:fld>
            <a:endParaRPr lang="en-US" altLang="zh-CN"/>
          </a:p>
        </p:txBody>
      </p:sp>
      <p:sp>
        <p:nvSpPr>
          <p:cNvPr id="51204" name="Rectangle 4"/>
          <p:cNvSpPr>
            <a:spLocks noGrp="1" noChangeArrowheads="1"/>
          </p:cNvSpPr>
          <p:nvPr>
            <p:ph type="ctrTitle"/>
          </p:nvPr>
        </p:nvSpPr>
        <p:spPr/>
        <p:txBody>
          <a:bodyPr/>
          <a:lstStyle/>
          <a:p>
            <a:pPr eaLnBrk="1" hangingPunct="1"/>
            <a:r>
              <a:rPr lang="zh-CN" altLang="en-US" dirty="0" smtClean="0">
                <a:latin typeface="微软雅黑" pitchFamily="34" charset="-122"/>
                <a:ea typeface="微软雅黑" pitchFamily="34" charset="-122"/>
              </a:rPr>
              <a:t>谢谢！</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4" descr="all LogosKH_ALL"/>
          <p:cNvPicPr>
            <a:picLocks noChangeAspect="1" noChangeArrowheads="1"/>
          </p:cNvPicPr>
          <p:nvPr/>
        </p:nvPicPr>
        <p:blipFill>
          <a:blip r:embed="rId2" cstate="print"/>
          <a:srcRect/>
          <a:stretch>
            <a:fillRect/>
          </a:stretch>
        </p:blipFill>
        <p:spPr bwMode="auto">
          <a:xfrm>
            <a:off x="365125" y="1825625"/>
            <a:ext cx="9144000" cy="5334000"/>
          </a:xfrm>
          <a:prstGeom prst="rect">
            <a:avLst/>
          </a:prstGeom>
          <a:noFill/>
          <a:ln w="9525">
            <a:noFill/>
            <a:miter lim="800000"/>
            <a:headEnd/>
            <a:tailEnd/>
          </a:ln>
        </p:spPr>
      </p:pic>
      <p:sp>
        <p:nvSpPr>
          <p:cNvPr id="10243" name="Rectangle 2"/>
          <p:cNvSpPr>
            <a:spLocks noGrp="1" noChangeArrowheads="1"/>
          </p:cNvSpPr>
          <p:nvPr>
            <p:ph type="title"/>
          </p:nvPr>
        </p:nvSpPr>
        <p:spPr/>
        <p:txBody>
          <a:bodyPr/>
          <a:lstStyle/>
          <a:p>
            <a:r>
              <a:rPr lang="zh-CN" altLang="en-US" smtClean="0">
                <a:latin typeface="微软雅黑" pitchFamily="34" charset="-122"/>
                <a:ea typeface="微软雅黑" pitchFamily="34" charset="-122"/>
              </a:rPr>
              <a:t>梭子鱼公司</a:t>
            </a:r>
          </a:p>
        </p:txBody>
      </p:sp>
      <p:sp>
        <p:nvSpPr>
          <p:cNvPr id="10244" name="Rectangle 3"/>
          <p:cNvSpPr>
            <a:spLocks noGrp="1" noChangeArrowheads="1"/>
          </p:cNvSpPr>
          <p:nvPr>
            <p:ph type="body" idx="1"/>
          </p:nvPr>
        </p:nvSpPr>
        <p:spPr/>
        <p:txBody>
          <a:bodyPr/>
          <a:lstStyle/>
          <a:p>
            <a:pPr>
              <a:buFontTx/>
              <a:buNone/>
            </a:pPr>
            <a:r>
              <a:rPr lang="zh-CN" altLang="en-US" smtClean="0">
                <a:latin typeface="微软雅黑" pitchFamily="34" charset="-122"/>
                <a:ea typeface="微软雅黑" pitchFamily="34" charset="-122"/>
              </a:rPr>
              <a:t>客户横跨</a:t>
            </a:r>
            <a:r>
              <a:rPr lang="en-US" altLang="zh-CN" smtClean="0">
                <a:latin typeface="微软雅黑" pitchFamily="34" charset="-122"/>
                <a:ea typeface="微软雅黑" pitchFamily="34" charset="-122"/>
              </a:rPr>
              <a:t>30</a:t>
            </a:r>
            <a:r>
              <a:rPr lang="zh-CN" altLang="en-US" smtClean="0">
                <a:latin typeface="微软雅黑" pitchFamily="34" charset="-122"/>
                <a:ea typeface="微软雅黑" pitchFamily="34" charset="-122"/>
              </a:rPr>
              <a:t>多个行业</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1"/>
          </p:nvPr>
        </p:nvSpPr>
        <p:spPr>
          <a:noFill/>
        </p:spPr>
        <p:txBody>
          <a:bodyPr/>
          <a:lstStyle/>
          <a:p>
            <a:pPr defTabSz="1019175"/>
            <a:fld id="{2B8CC56B-02C9-4E27-A794-AB5FB21EAAFC}" type="slidenum">
              <a:rPr lang="zh-CN" altLang="en-US"/>
              <a:pPr defTabSz="1019175"/>
              <a:t>8</a:t>
            </a:fld>
            <a:endParaRPr lang="en-US" altLang="zh-CN"/>
          </a:p>
        </p:txBody>
      </p:sp>
      <p:sp>
        <p:nvSpPr>
          <p:cNvPr id="11267" name="Rectangle 4"/>
          <p:cNvSpPr>
            <a:spLocks noGrp="1" noChangeArrowheads="1"/>
          </p:cNvSpPr>
          <p:nvPr>
            <p:ph type="title"/>
          </p:nvPr>
        </p:nvSpPr>
        <p:spPr/>
        <p:txBody>
          <a:bodyPr/>
          <a:lstStyle/>
          <a:p>
            <a:pPr eaLnBrk="1" hangingPunct="1"/>
            <a:r>
              <a:rPr lang="zh-CN" altLang="en-US" smtClean="0">
                <a:latin typeface="微软雅黑" pitchFamily="34" charset="-122"/>
                <a:ea typeface="微软雅黑" pitchFamily="34" charset="-122"/>
              </a:rPr>
              <a:t>梭子鱼公司</a:t>
            </a:r>
          </a:p>
        </p:txBody>
      </p:sp>
      <p:sp>
        <p:nvSpPr>
          <p:cNvPr id="11268" name="Rectangle 5"/>
          <p:cNvSpPr>
            <a:spLocks noGrp="1" noChangeArrowheads="1"/>
          </p:cNvSpPr>
          <p:nvPr>
            <p:ph type="body" sz="half" idx="1"/>
          </p:nvPr>
        </p:nvSpPr>
        <p:spPr>
          <a:xfrm>
            <a:off x="503238" y="1952625"/>
            <a:ext cx="1695450" cy="5129213"/>
          </a:xfrm>
        </p:spPr>
        <p:txBody>
          <a:bodyPr/>
          <a:lstStyle/>
          <a:p>
            <a:pPr algn="ctr" eaLnBrk="1" hangingPunct="1">
              <a:buFontTx/>
              <a:buNone/>
            </a:pPr>
            <a:r>
              <a:rPr lang="zh-CN" altLang="en-US" sz="2000" u="sng" smtClean="0">
                <a:latin typeface="微软雅黑" pitchFamily="34" charset="-122"/>
                <a:ea typeface="微软雅黑" pitchFamily="34" charset="-122"/>
              </a:rPr>
              <a:t>教育</a:t>
            </a:r>
          </a:p>
        </p:txBody>
      </p:sp>
      <p:sp>
        <p:nvSpPr>
          <p:cNvPr id="11269" name="Rectangle 6"/>
          <p:cNvSpPr>
            <a:spLocks noGrp="1" noChangeArrowheads="1"/>
          </p:cNvSpPr>
          <p:nvPr>
            <p:ph type="body" sz="half" idx="2"/>
          </p:nvPr>
        </p:nvSpPr>
        <p:spPr>
          <a:xfrm>
            <a:off x="4129088" y="1952625"/>
            <a:ext cx="1690687" cy="5129213"/>
          </a:xfrm>
        </p:spPr>
        <p:txBody>
          <a:bodyPr/>
          <a:lstStyle/>
          <a:p>
            <a:pPr algn="ctr" eaLnBrk="1" hangingPunct="1">
              <a:buFontTx/>
              <a:buNone/>
            </a:pPr>
            <a:r>
              <a:rPr lang="zh-CN" altLang="en-US" sz="2000" u="sng" smtClean="0">
                <a:latin typeface="微软雅黑" pitchFamily="34" charset="-122"/>
                <a:ea typeface="微软雅黑" pitchFamily="34" charset="-122"/>
              </a:rPr>
              <a:t>金融</a:t>
            </a:r>
          </a:p>
        </p:txBody>
      </p:sp>
      <p:sp>
        <p:nvSpPr>
          <p:cNvPr id="11270" name="Rectangle 7"/>
          <p:cNvSpPr>
            <a:spLocks noChangeArrowheads="1"/>
          </p:cNvSpPr>
          <p:nvPr/>
        </p:nvSpPr>
        <p:spPr bwMode="auto">
          <a:xfrm>
            <a:off x="2317750" y="1957388"/>
            <a:ext cx="1690688" cy="5129212"/>
          </a:xfrm>
          <a:prstGeom prst="rect">
            <a:avLst/>
          </a:prstGeom>
          <a:noFill/>
          <a:ln w="9525">
            <a:noFill/>
            <a:miter lim="800000"/>
            <a:headEnd/>
            <a:tailEnd/>
          </a:ln>
        </p:spPr>
        <p:txBody>
          <a:bodyPr lIns="101882" tIns="50941" rIns="101882" bIns="50941"/>
          <a:lstStyle/>
          <a:p>
            <a:pPr marL="382588" indent="-382588" algn="ctr" defTabSz="1019175">
              <a:spcBef>
                <a:spcPct val="20000"/>
              </a:spcBef>
              <a:buClr>
                <a:srgbClr val="0000CC"/>
              </a:buClr>
            </a:pPr>
            <a:r>
              <a:rPr lang="zh-CN" altLang="en-US" u="sng" dirty="0" smtClean="0">
                <a:ea typeface="宋体" pitchFamily="2" charset="-122"/>
              </a:rPr>
              <a:t>政府</a:t>
            </a:r>
            <a:endParaRPr lang="en-US" altLang="zh-CN" u="sng" dirty="0">
              <a:ea typeface="宋体" pitchFamily="2" charset="-122"/>
            </a:endParaRPr>
          </a:p>
        </p:txBody>
      </p:sp>
      <p:sp>
        <p:nvSpPr>
          <p:cNvPr id="11271" name="Rectangle 8"/>
          <p:cNvSpPr>
            <a:spLocks noChangeArrowheads="1"/>
          </p:cNvSpPr>
          <p:nvPr/>
        </p:nvSpPr>
        <p:spPr bwMode="auto">
          <a:xfrm>
            <a:off x="5948363" y="1957388"/>
            <a:ext cx="1690687" cy="5129212"/>
          </a:xfrm>
          <a:prstGeom prst="rect">
            <a:avLst/>
          </a:prstGeom>
          <a:noFill/>
          <a:ln w="9525">
            <a:noFill/>
            <a:miter lim="800000"/>
            <a:headEnd/>
            <a:tailEnd/>
          </a:ln>
        </p:spPr>
        <p:txBody>
          <a:bodyPr lIns="101882" tIns="50941" rIns="101882" bIns="50941"/>
          <a:lstStyle/>
          <a:p>
            <a:pPr marL="382588" indent="-382588" algn="ctr" defTabSz="1019175">
              <a:buClr>
                <a:srgbClr val="0000CC"/>
              </a:buClr>
            </a:pPr>
            <a:r>
              <a:rPr lang="en-US" altLang="zh-CN" u="sng">
                <a:ea typeface="宋体" pitchFamily="2" charset="-122"/>
              </a:rPr>
              <a:t>IT</a:t>
            </a:r>
            <a:r>
              <a:rPr lang="zh-CN" altLang="en-US" u="sng">
                <a:ea typeface="宋体" pitchFamily="2" charset="-122"/>
              </a:rPr>
              <a:t>技术</a:t>
            </a:r>
          </a:p>
        </p:txBody>
      </p:sp>
      <p:sp>
        <p:nvSpPr>
          <p:cNvPr id="11272" name="Rectangle 13"/>
          <p:cNvSpPr>
            <a:spLocks noChangeArrowheads="1"/>
          </p:cNvSpPr>
          <p:nvPr/>
        </p:nvSpPr>
        <p:spPr bwMode="auto">
          <a:xfrm>
            <a:off x="7754938" y="1965325"/>
            <a:ext cx="1690687" cy="5129213"/>
          </a:xfrm>
          <a:prstGeom prst="rect">
            <a:avLst/>
          </a:prstGeom>
          <a:noFill/>
          <a:ln w="9525">
            <a:noFill/>
            <a:miter lim="800000"/>
            <a:headEnd/>
            <a:tailEnd/>
          </a:ln>
        </p:spPr>
        <p:txBody>
          <a:bodyPr lIns="101882" tIns="50941" rIns="101882" bIns="50941"/>
          <a:lstStyle/>
          <a:p>
            <a:pPr marL="382588" indent="-382588" algn="ctr" defTabSz="1019175">
              <a:spcBef>
                <a:spcPct val="20000"/>
              </a:spcBef>
              <a:buClr>
                <a:srgbClr val="0000CC"/>
              </a:buClr>
            </a:pPr>
            <a:r>
              <a:rPr lang="zh-CN" altLang="en-US" u="sng">
                <a:ea typeface="宋体" pitchFamily="2" charset="-122"/>
              </a:rPr>
              <a:t>集团</a:t>
            </a:r>
          </a:p>
        </p:txBody>
      </p:sp>
      <p:pic>
        <p:nvPicPr>
          <p:cNvPr id="11273" name="Picture 2" descr="LosGatosHighDistrict"/>
          <p:cNvPicPr>
            <a:picLocks noChangeAspect="1" noChangeArrowheads="1"/>
          </p:cNvPicPr>
          <p:nvPr/>
        </p:nvPicPr>
        <p:blipFill>
          <a:blip r:embed="rId3" cstate="print"/>
          <a:srcRect/>
          <a:stretch>
            <a:fillRect/>
          </a:stretch>
        </p:blipFill>
        <p:spPr bwMode="auto">
          <a:xfrm>
            <a:off x="604838" y="6491288"/>
            <a:ext cx="1482725" cy="327025"/>
          </a:xfrm>
          <a:prstGeom prst="rect">
            <a:avLst/>
          </a:prstGeom>
          <a:noFill/>
          <a:ln w="9525">
            <a:noFill/>
            <a:miter lim="800000"/>
            <a:headEnd/>
            <a:tailEnd/>
          </a:ln>
        </p:spPr>
      </p:pic>
      <p:pic>
        <p:nvPicPr>
          <p:cNvPr id="11274" name="Picture 4" descr="3"/>
          <p:cNvPicPr>
            <a:picLocks noChangeAspect="1" noChangeArrowheads="1"/>
          </p:cNvPicPr>
          <p:nvPr/>
        </p:nvPicPr>
        <p:blipFill>
          <a:blip r:embed="rId4" cstate="print"/>
          <a:srcRect l="19028" t="13150" r="13889" b="23013"/>
          <a:stretch>
            <a:fillRect/>
          </a:stretch>
        </p:blipFill>
        <p:spPr bwMode="auto">
          <a:xfrm>
            <a:off x="1279525" y="4097338"/>
            <a:ext cx="766763" cy="369887"/>
          </a:xfrm>
          <a:prstGeom prst="rect">
            <a:avLst/>
          </a:prstGeom>
          <a:noFill/>
          <a:ln w="9525">
            <a:noFill/>
            <a:miter lim="800000"/>
            <a:headEnd/>
            <a:tailEnd/>
          </a:ln>
        </p:spPr>
      </p:pic>
      <p:pic>
        <p:nvPicPr>
          <p:cNvPr id="11275" name="Picture 5" descr="USC2"/>
          <p:cNvPicPr>
            <a:picLocks noChangeAspect="1" noChangeArrowheads="1"/>
          </p:cNvPicPr>
          <p:nvPr/>
        </p:nvPicPr>
        <p:blipFill>
          <a:blip r:embed="rId5" cstate="print"/>
          <a:srcRect l="14174" t="11920" r="10826" b="13907"/>
          <a:stretch>
            <a:fillRect/>
          </a:stretch>
        </p:blipFill>
        <p:spPr bwMode="auto">
          <a:xfrm>
            <a:off x="601663" y="4151313"/>
            <a:ext cx="646112" cy="758825"/>
          </a:xfrm>
          <a:prstGeom prst="rect">
            <a:avLst/>
          </a:prstGeom>
          <a:noFill/>
          <a:ln w="9525">
            <a:noFill/>
            <a:miter lim="800000"/>
            <a:headEnd/>
            <a:tailEnd/>
          </a:ln>
        </p:spPr>
      </p:pic>
      <p:pic>
        <p:nvPicPr>
          <p:cNvPr id="11276" name="Picture 12" descr="UCLA"/>
          <p:cNvPicPr>
            <a:picLocks noChangeAspect="1" noChangeArrowheads="1"/>
          </p:cNvPicPr>
          <p:nvPr/>
        </p:nvPicPr>
        <p:blipFill>
          <a:blip r:embed="rId6" cstate="print"/>
          <a:srcRect/>
          <a:stretch>
            <a:fillRect/>
          </a:stretch>
        </p:blipFill>
        <p:spPr bwMode="auto">
          <a:xfrm>
            <a:off x="719138" y="2846388"/>
            <a:ext cx="1143000" cy="425450"/>
          </a:xfrm>
          <a:prstGeom prst="rect">
            <a:avLst/>
          </a:prstGeom>
          <a:noFill/>
          <a:ln w="9525">
            <a:noFill/>
            <a:miter lim="800000"/>
            <a:headEnd/>
            <a:tailEnd/>
          </a:ln>
        </p:spPr>
      </p:pic>
      <p:pic>
        <p:nvPicPr>
          <p:cNvPr id="11277" name="Picture 13" descr="WSU2"/>
          <p:cNvPicPr>
            <a:picLocks noChangeAspect="1" noChangeArrowheads="1"/>
          </p:cNvPicPr>
          <p:nvPr/>
        </p:nvPicPr>
        <p:blipFill>
          <a:blip r:embed="rId7" cstate="print"/>
          <a:srcRect/>
          <a:stretch>
            <a:fillRect/>
          </a:stretch>
        </p:blipFill>
        <p:spPr bwMode="auto">
          <a:xfrm>
            <a:off x="566738" y="3482975"/>
            <a:ext cx="1501775" cy="490538"/>
          </a:xfrm>
          <a:prstGeom prst="rect">
            <a:avLst/>
          </a:prstGeom>
          <a:noFill/>
          <a:ln w="9525">
            <a:noFill/>
            <a:miter lim="800000"/>
            <a:headEnd/>
            <a:tailEnd/>
          </a:ln>
        </p:spPr>
      </p:pic>
      <p:pic>
        <p:nvPicPr>
          <p:cNvPr id="11278" name="Picture 31" descr="aTm"/>
          <p:cNvPicPr>
            <a:picLocks noChangeAspect="1" noChangeArrowheads="1"/>
          </p:cNvPicPr>
          <p:nvPr/>
        </p:nvPicPr>
        <p:blipFill>
          <a:blip r:embed="rId8" cstate="print"/>
          <a:srcRect/>
          <a:stretch>
            <a:fillRect/>
          </a:stretch>
        </p:blipFill>
        <p:spPr bwMode="auto">
          <a:xfrm>
            <a:off x="1303338" y="4613275"/>
            <a:ext cx="762000" cy="461963"/>
          </a:xfrm>
          <a:prstGeom prst="rect">
            <a:avLst/>
          </a:prstGeom>
          <a:noFill/>
          <a:ln w="9525">
            <a:noFill/>
            <a:miter lim="800000"/>
            <a:headEnd/>
            <a:tailEnd/>
          </a:ln>
        </p:spPr>
      </p:pic>
      <p:pic>
        <p:nvPicPr>
          <p:cNvPr id="11279" name="Picture 32" descr="ucb"/>
          <p:cNvPicPr>
            <a:picLocks noChangeAspect="1" noChangeArrowheads="1"/>
          </p:cNvPicPr>
          <p:nvPr/>
        </p:nvPicPr>
        <p:blipFill>
          <a:blip r:embed="rId9" cstate="print"/>
          <a:srcRect/>
          <a:stretch>
            <a:fillRect/>
          </a:stretch>
        </p:blipFill>
        <p:spPr bwMode="auto">
          <a:xfrm>
            <a:off x="552450" y="5851525"/>
            <a:ext cx="1600200" cy="361950"/>
          </a:xfrm>
          <a:prstGeom prst="rect">
            <a:avLst/>
          </a:prstGeom>
          <a:noFill/>
          <a:ln w="9525">
            <a:noFill/>
            <a:miter lim="800000"/>
            <a:headEnd/>
            <a:tailEnd/>
          </a:ln>
        </p:spPr>
      </p:pic>
      <p:pic>
        <p:nvPicPr>
          <p:cNvPr id="11280" name="Picture 33" descr="uofdelaware"/>
          <p:cNvPicPr>
            <a:picLocks noChangeAspect="1" noChangeArrowheads="1"/>
          </p:cNvPicPr>
          <p:nvPr/>
        </p:nvPicPr>
        <p:blipFill>
          <a:blip r:embed="rId10" cstate="print"/>
          <a:srcRect/>
          <a:stretch>
            <a:fillRect/>
          </a:stretch>
        </p:blipFill>
        <p:spPr bwMode="auto">
          <a:xfrm>
            <a:off x="719138" y="5189538"/>
            <a:ext cx="990600" cy="452437"/>
          </a:xfrm>
          <a:prstGeom prst="rect">
            <a:avLst/>
          </a:prstGeom>
          <a:noFill/>
          <a:ln w="9525">
            <a:noFill/>
            <a:miter lim="800000"/>
            <a:headEnd/>
            <a:tailEnd/>
          </a:ln>
        </p:spPr>
      </p:pic>
      <p:pic>
        <p:nvPicPr>
          <p:cNvPr id="11281" name="Picture 14" descr="USTreasury2"/>
          <p:cNvPicPr>
            <a:picLocks noChangeAspect="1" noChangeArrowheads="1"/>
          </p:cNvPicPr>
          <p:nvPr/>
        </p:nvPicPr>
        <p:blipFill>
          <a:blip r:embed="rId11" cstate="print"/>
          <a:srcRect/>
          <a:stretch>
            <a:fillRect/>
          </a:stretch>
        </p:blipFill>
        <p:spPr bwMode="auto">
          <a:xfrm>
            <a:off x="2527300" y="2797175"/>
            <a:ext cx="1219200" cy="658813"/>
          </a:xfrm>
          <a:prstGeom prst="rect">
            <a:avLst/>
          </a:prstGeom>
          <a:noFill/>
          <a:ln w="9525">
            <a:noFill/>
            <a:miter lim="800000"/>
            <a:headEnd/>
            <a:tailEnd/>
          </a:ln>
        </p:spPr>
      </p:pic>
      <p:pic>
        <p:nvPicPr>
          <p:cNvPr id="11282" name="Picture 15" descr="Dept"/>
          <p:cNvPicPr>
            <a:picLocks noChangeAspect="1" noChangeArrowheads="1"/>
          </p:cNvPicPr>
          <p:nvPr/>
        </p:nvPicPr>
        <p:blipFill>
          <a:blip r:embed="rId12" cstate="print"/>
          <a:srcRect/>
          <a:stretch>
            <a:fillRect/>
          </a:stretch>
        </p:blipFill>
        <p:spPr bwMode="auto">
          <a:xfrm>
            <a:off x="2336800" y="3733800"/>
            <a:ext cx="769938" cy="736600"/>
          </a:xfrm>
          <a:prstGeom prst="rect">
            <a:avLst/>
          </a:prstGeom>
          <a:noFill/>
          <a:ln w="9525">
            <a:noFill/>
            <a:miter lim="800000"/>
            <a:headEnd/>
            <a:tailEnd/>
          </a:ln>
        </p:spPr>
      </p:pic>
      <p:pic>
        <p:nvPicPr>
          <p:cNvPr id="11283" name="Picture 16" descr="dept"/>
          <p:cNvPicPr>
            <a:picLocks noChangeAspect="1" noChangeArrowheads="1"/>
          </p:cNvPicPr>
          <p:nvPr/>
        </p:nvPicPr>
        <p:blipFill>
          <a:blip r:embed="rId13" cstate="print"/>
          <a:srcRect/>
          <a:stretch>
            <a:fillRect/>
          </a:stretch>
        </p:blipFill>
        <p:spPr bwMode="auto">
          <a:xfrm>
            <a:off x="3163888" y="3516313"/>
            <a:ext cx="750887" cy="750887"/>
          </a:xfrm>
          <a:prstGeom prst="rect">
            <a:avLst/>
          </a:prstGeom>
          <a:noFill/>
          <a:ln w="9525">
            <a:noFill/>
            <a:miter lim="800000"/>
            <a:headEnd/>
            <a:tailEnd/>
          </a:ln>
        </p:spPr>
      </p:pic>
      <p:pic>
        <p:nvPicPr>
          <p:cNvPr id="11284" name="Picture 38" descr="nasa1"/>
          <p:cNvPicPr>
            <a:picLocks noChangeAspect="1" noChangeArrowheads="1"/>
          </p:cNvPicPr>
          <p:nvPr/>
        </p:nvPicPr>
        <p:blipFill>
          <a:blip r:embed="rId14" cstate="print"/>
          <a:srcRect l="10257" r="7692" b="-1990"/>
          <a:stretch>
            <a:fillRect/>
          </a:stretch>
        </p:blipFill>
        <p:spPr bwMode="auto">
          <a:xfrm>
            <a:off x="2387600" y="4826000"/>
            <a:ext cx="812800" cy="650875"/>
          </a:xfrm>
          <a:prstGeom prst="rect">
            <a:avLst/>
          </a:prstGeom>
          <a:noFill/>
          <a:ln w="9525">
            <a:noFill/>
            <a:miter lim="800000"/>
            <a:headEnd/>
            <a:tailEnd/>
          </a:ln>
        </p:spPr>
      </p:pic>
      <p:pic>
        <p:nvPicPr>
          <p:cNvPr id="11285" name="Picture 39" descr="caltrans"/>
          <p:cNvPicPr>
            <a:picLocks noChangeAspect="1" noChangeArrowheads="1"/>
          </p:cNvPicPr>
          <p:nvPr/>
        </p:nvPicPr>
        <p:blipFill>
          <a:blip r:embed="rId15" cstate="print"/>
          <a:srcRect/>
          <a:stretch>
            <a:fillRect/>
          </a:stretch>
        </p:blipFill>
        <p:spPr bwMode="auto">
          <a:xfrm>
            <a:off x="3225800" y="4445000"/>
            <a:ext cx="742950" cy="647700"/>
          </a:xfrm>
          <a:prstGeom prst="rect">
            <a:avLst/>
          </a:prstGeom>
          <a:noFill/>
          <a:ln w="9525">
            <a:noFill/>
            <a:miter lim="800000"/>
            <a:headEnd/>
            <a:tailEnd/>
          </a:ln>
        </p:spPr>
      </p:pic>
      <p:pic>
        <p:nvPicPr>
          <p:cNvPr id="11286" name="Picture 40" descr="CityMiami"/>
          <p:cNvPicPr>
            <a:picLocks noChangeAspect="1" noChangeArrowheads="1"/>
          </p:cNvPicPr>
          <p:nvPr/>
        </p:nvPicPr>
        <p:blipFill>
          <a:blip r:embed="rId16" cstate="print"/>
          <a:srcRect/>
          <a:stretch>
            <a:fillRect/>
          </a:stretch>
        </p:blipFill>
        <p:spPr bwMode="auto">
          <a:xfrm>
            <a:off x="2376488" y="5580063"/>
            <a:ext cx="1597025" cy="428625"/>
          </a:xfrm>
          <a:prstGeom prst="rect">
            <a:avLst/>
          </a:prstGeom>
          <a:noFill/>
          <a:ln w="9525">
            <a:noFill/>
            <a:miter lim="800000"/>
            <a:headEnd/>
            <a:tailEnd/>
          </a:ln>
        </p:spPr>
      </p:pic>
      <p:pic>
        <p:nvPicPr>
          <p:cNvPr id="11287" name="Picture 41" descr="CityOKCity"/>
          <p:cNvPicPr>
            <a:picLocks noChangeAspect="1" noChangeArrowheads="1"/>
          </p:cNvPicPr>
          <p:nvPr/>
        </p:nvPicPr>
        <p:blipFill>
          <a:blip r:embed="rId17" cstate="print"/>
          <a:srcRect/>
          <a:stretch>
            <a:fillRect/>
          </a:stretch>
        </p:blipFill>
        <p:spPr bwMode="auto">
          <a:xfrm>
            <a:off x="2370138" y="6378575"/>
            <a:ext cx="1550987" cy="352425"/>
          </a:xfrm>
          <a:prstGeom prst="rect">
            <a:avLst/>
          </a:prstGeom>
          <a:noFill/>
          <a:ln w="9525">
            <a:noFill/>
            <a:miter lim="800000"/>
            <a:headEnd/>
            <a:tailEnd/>
          </a:ln>
        </p:spPr>
      </p:pic>
      <p:pic>
        <p:nvPicPr>
          <p:cNvPr id="11288" name="Picture 17" descr="kpmg"/>
          <p:cNvPicPr>
            <a:picLocks noChangeAspect="1" noChangeArrowheads="1"/>
          </p:cNvPicPr>
          <p:nvPr/>
        </p:nvPicPr>
        <p:blipFill>
          <a:blip r:embed="rId18" cstate="print"/>
          <a:srcRect/>
          <a:stretch>
            <a:fillRect/>
          </a:stretch>
        </p:blipFill>
        <p:spPr bwMode="auto">
          <a:xfrm>
            <a:off x="4470400" y="2997200"/>
            <a:ext cx="990600" cy="369888"/>
          </a:xfrm>
          <a:prstGeom prst="rect">
            <a:avLst/>
          </a:prstGeom>
          <a:noFill/>
          <a:ln w="9525">
            <a:noFill/>
            <a:miter lim="800000"/>
            <a:headEnd/>
            <a:tailEnd/>
          </a:ln>
        </p:spPr>
      </p:pic>
      <p:pic>
        <p:nvPicPr>
          <p:cNvPr id="11289" name="Picture 18" descr="mcdonnel investment"/>
          <p:cNvPicPr>
            <a:picLocks noChangeAspect="1" noChangeArrowheads="1"/>
          </p:cNvPicPr>
          <p:nvPr/>
        </p:nvPicPr>
        <p:blipFill>
          <a:blip r:embed="rId19" cstate="print"/>
          <a:srcRect/>
          <a:stretch>
            <a:fillRect/>
          </a:stretch>
        </p:blipFill>
        <p:spPr bwMode="auto">
          <a:xfrm>
            <a:off x="4178300" y="4076700"/>
            <a:ext cx="1600200" cy="284163"/>
          </a:xfrm>
          <a:prstGeom prst="rect">
            <a:avLst/>
          </a:prstGeom>
          <a:noFill/>
          <a:ln w="9525">
            <a:noFill/>
            <a:miter lim="800000"/>
            <a:headEnd/>
            <a:tailEnd/>
          </a:ln>
        </p:spPr>
      </p:pic>
      <p:pic>
        <p:nvPicPr>
          <p:cNvPr id="11290" name="Picture 19" descr="libertyfundinc"/>
          <p:cNvPicPr>
            <a:picLocks noChangeAspect="1" noChangeArrowheads="1"/>
          </p:cNvPicPr>
          <p:nvPr/>
        </p:nvPicPr>
        <p:blipFill>
          <a:blip r:embed="rId20" cstate="print"/>
          <a:srcRect/>
          <a:stretch>
            <a:fillRect/>
          </a:stretch>
        </p:blipFill>
        <p:spPr bwMode="auto">
          <a:xfrm>
            <a:off x="4178300" y="4584700"/>
            <a:ext cx="1612900" cy="277813"/>
          </a:xfrm>
          <a:prstGeom prst="rect">
            <a:avLst/>
          </a:prstGeom>
          <a:noFill/>
          <a:ln w="9525">
            <a:noFill/>
            <a:miter lim="800000"/>
            <a:headEnd/>
            <a:tailEnd/>
          </a:ln>
        </p:spPr>
      </p:pic>
      <p:pic>
        <p:nvPicPr>
          <p:cNvPr id="11291" name="Picture 20" descr="plains capital"/>
          <p:cNvPicPr>
            <a:picLocks noChangeAspect="1" noChangeArrowheads="1"/>
          </p:cNvPicPr>
          <p:nvPr/>
        </p:nvPicPr>
        <p:blipFill>
          <a:blip r:embed="rId21" cstate="print"/>
          <a:srcRect/>
          <a:stretch>
            <a:fillRect/>
          </a:stretch>
        </p:blipFill>
        <p:spPr bwMode="auto">
          <a:xfrm>
            <a:off x="4178300" y="5029200"/>
            <a:ext cx="1600200" cy="274638"/>
          </a:xfrm>
          <a:prstGeom prst="rect">
            <a:avLst/>
          </a:prstGeom>
          <a:noFill/>
          <a:ln w="9525">
            <a:noFill/>
            <a:miter lim="800000"/>
            <a:headEnd/>
            <a:tailEnd/>
          </a:ln>
        </p:spPr>
      </p:pic>
      <p:pic>
        <p:nvPicPr>
          <p:cNvPr id="11292" name="Picture 21" descr="austinnmutualinsurance1"/>
          <p:cNvPicPr>
            <a:picLocks noChangeAspect="1" noChangeArrowheads="1"/>
          </p:cNvPicPr>
          <p:nvPr/>
        </p:nvPicPr>
        <p:blipFill>
          <a:blip r:embed="rId22" cstate="print"/>
          <a:srcRect/>
          <a:stretch>
            <a:fillRect/>
          </a:stretch>
        </p:blipFill>
        <p:spPr bwMode="auto">
          <a:xfrm>
            <a:off x="4203700" y="5562600"/>
            <a:ext cx="1524000" cy="195263"/>
          </a:xfrm>
          <a:prstGeom prst="rect">
            <a:avLst/>
          </a:prstGeom>
          <a:noFill/>
          <a:ln w="9525">
            <a:noFill/>
            <a:miter lim="800000"/>
            <a:headEnd/>
            <a:tailEnd/>
          </a:ln>
        </p:spPr>
      </p:pic>
      <p:pic>
        <p:nvPicPr>
          <p:cNvPr id="11293" name="Picture 29" descr="ING"/>
          <p:cNvPicPr>
            <a:picLocks noChangeAspect="1" noChangeArrowheads="1"/>
          </p:cNvPicPr>
          <p:nvPr/>
        </p:nvPicPr>
        <p:blipFill>
          <a:blip r:embed="rId23" cstate="print"/>
          <a:srcRect/>
          <a:stretch>
            <a:fillRect/>
          </a:stretch>
        </p:blipFill>
        <p:spPr bwMode="auto">
          <a:xfrm>
            <a:off x="4306888" y="3568700"/>
            <a:ext cx="1344612" cy="379413"/>
          </a:xfrm>
          <a:prstGeom prst="rect">
            <a:avLst/>
          </a:prstGeom>
          <a:noFill/>
          <a:ln w="9525">
            <a:noFill/>
            <a:miter lim="800000"/>
            <a:headEnd/>
            <a:tailEnd/>
          </a:ln>
        </p:spPr>
      </p:pic>
      <p:pic>
        <p:nvPicPr>
          <p:cNvPr id="11294" name="Picture 34" descr="wellsfargo"/>
          <p:cNvPicPr>
            <a:picLocks noChangeAspect="1" noChangeArrowheads="1"/>
          </p:cNvPicPr>
          <p:nvPr/>
        </p:nvPicPr>
        <p:blipFill>
          <a:blip r:embed="rId24" cstate="print"/>
          <a:srcRect/>
          <a:stretch>
            <a:fillRect/>
          </a:stretch>
        </p:blipFill>
        <p:spPr bwMode="auto">
          <a:xfrm>
            <a:off x="4191000" y="6083300"/>
            <a:ext cx="600075" cy="609600"/>
          </a:xfrm>
          <a:prstGeom prst="rect">
            <a:avLst/>
          </a:prstGeom>
          <a:noFill/>
          <a:ln w="9525">
            <a:noFill/>
            <a:miter lim="800000"/>
            <a:headEnd/>
            <a:tailEnd/>
          </a:ln>
        </p:spPr>
      </p:pic>
      <p:pic>
        <p:nvPicPr>
          <p:cNvPr id="11295" name="Picture 35" descr="statenationalbank"/>
          <p:cNvPicPr>
            <a:picLocks noChangeAspect="1" noChangeArrowheads="1"/>
          </p:cNvPicPr>
          <p:nvPr/>
        </p:nvPicPr>
        <p:blipFill>
          <a:blip r:embed="rId25" cstate="print"/>
          <a:srcRect/>
          <a:stretch>
            <a:fillRect/>
          </a:stretch>
        </p:blipFill>
        <p:spPr bwMode="auto">
          <a:xfrm>
            <a:off x="4838700" y="5930900"/>
            <a:ext cx="931863" cy="523875"/>
          </a:xfrm>
          <a:prstGeom prst="rect">
            <a:avLst/>
          </a:prstGeom>
          <a:noFill/>
          <a:ln w="9525">
            <a:noFill/>
            <a:miter lim="800000"/>
            <a:headEnd/>
            <a:tailEnd/>
          </a:ln>
        </p:spPr>
      </p:pic>
      <p:pic>
        <p:nvPicPr>
          <p:cNvPr id="11296" name="Picture 27" descr="HP"/>
          <p:cNvPicPr>
            <a:picLocks noChangeAspect="1" noChangeArrowheads="1"/>
          </p:cNvPicPr>
          <p:nvPr/>
        </p:nvPicPr>
        <p:blipFill>
          <a:blip r:embed="rId26" cstate="print"/>
          <a:srcRect/>
          <a:stretch>
            <a:fillRect/>
          </a:stretch>
        </p:blipFill>
        <p:spPr bwMode="auto">
          <a:xfrm>
            <a:off x="6426200" y="6057900"/>
            <a:ext cx="720725" cy="606425"/>
          </a:xfrm>
          <a:prstGeom prst="rect">
            <a:avLst/>
          </a:prstGeom>
          <a:noFill/>
          <a:ln w="9525">
            <a:noFill/>
            <a:miter lim="800000"/>
            <a:headEnd/>
            <a:tailEnd/>
          </a:ln>
        </p:spPr>
      </p:pic>
      <p:pic>
        <p:nvPicPr>
          <p:cNvPr id="11297" name="Picture 28" descr="IBM1a"/>
          <p:cNvPicPr>
            <a:picLocks noChangeAspect="1" noChangeArrowheads="1"/>
          </p:cNvPicPr>
          <p:nvPr/>
        </p:nvPicPr>
        <p:blipFill>
          <a:blip r:embed="rId27" cstate="print"/>
          <a:srcRect/>
          <a:stretch>
            <a:fillRect/>
          </a:stretch>
        </p:blipFill>
        <p:spPr bwMode="auto">
          <a:xfrm>
            <a:off x="6197600" y="3873500"/>
            <a:ext cx="1295400" cy="404813"/>
          </a:xfrm>
          <a:prstGeom prst="rect">
            <a:avLst/>
          </a:prstGeom>
          <a:noFill/>
          <a:ln w="9525">
            <a:noFill/>
            <a:miter lim="800000"/>
            <a:headEnd/>
            <a:tailEnd/>
          </a:ln>
        </p:spPr>
      </p:pic>
      <p:pic>
        <p:nvPicPr>
          <p:cNvPr id="11298" name="Picture 30" descr="siemens"/>
          <p:cNvPicPr>
            <a:picLocks noChangeAspect="1" noChangeArrowheads="1"/>
          </p:cNvPicPr>
          <p:nvPr/>
        </p:nvPicPr>
        <p:blipFill>
          <a:blip r:embed="rId28" cstate="print"/>
          <a:srcRect/>
          <a:stretch>
            <a:fillRect/>
          </a:stretch>
        </p:blipFill>
        <p:spPr bwMode="auto">
          <a:xfrm>
            <a:off x="6121400" y="4635500"/>
            <a:ext cx="1219200" cy="171450"/>
          </a:xfrm>
          <a:prstGeom prst="rect">
            <a:avLst/>
          </a:prstGeom>
          <a:noFill/>
          <a:ln w="9525">
            <a:noFill/>
            <a:miter lim="800000"/>
            <a:headEnd/>
            <a:tailEnd/>
          </a:ln>
        </p:spPr>
      </p:pic>
      <p:pic>
        <p:nvPicPr>
          <p:cNvPr id="11299" name="Picture 36" descr="sgi_logo_us"/>
          <p:cNvPicPr>
            <a:picLocks noChangeAspect="1" noChangeArrowheads="1"/>
          </p:cNvPicPr>
          <p:nvPr/>
        </p:nvPicPr>
        <p:blipFill>
          <a:blip r:embed="rId29" cstate="print"/>
          <a:srcRect/>
          <a:stretch>
            <a:fillRect/>
          </a:stretch>
        </p:blipFill>
        <p:spPr bwMode="auto">
          <a:xfrm>
            <a:off x="6350000" y="5105400"/>
            <a:ext cx="838200" cy="525463"/>
          </a:xfrm>
          <a:prstGeom prst="rect">
            <a:avLst/>
          </a:prstGeom>
          <a:noFill/>
          <a:ln w="9525">
            <a:noFill/>
            <a:miter lim="800000"/>
            <a:headEnd/>
            <a:tailEnd/>
          </a:ln>
        </p:spPr>
      </p:pic>
      <p:pic>
        <p:nvPicPr>
          <p:cNvPr id="11300" name="Picture 37" descr="adaptec"/>
          <p:cNvPicPr>
            <a:picLocks noChangeAspect="1" noChangeArrowheads="1"/>
          </p:cNvPicPr>
          <p:nvPr/>
        </p:nvPicPr>
        <p:blipFill>
          <a:blip r:embed="rId30" cstate="print"/>
          <a:srcRect/>
          <a:stretch>
            <a:fillRect/>
          </a:stretch>
        </p:blipFill>
        <p:spPr bwMode="auto">
          <a:xfrm>
            <a:off x="6121400" y="2997200"/>
            <a:ext cx="1295400" cy="461963"/>
          </a:xfrm>
          <a:prstGeom prst="rect">
            <a:avLst/>
          </a:prstGeom>
          <a:noFill/>
          <a:ln w="9525">
            <a:noFill/>
            <a:miter lim="800000"/>
            <a:headEnd/>
            <a:tailEnd/>
          </a:ln>
        </p:spPr>
      </p:pic>
      <p:pic>
        <p:nvPicPr>
          <p:cNvPr id="11301" name="Picture 22" descr="AAA"/>
          <p:cNvPicPr>
            <a:picLocks noChangeAspect="1" noChangeArrowheads="1"/>
          </p:cNvPicPr>
          <p:nvPr/>
        </p:nvPicPr>
        <p:blipFill>
          <a:blip r:embed="rId31" cstate="print"/>
          <a:srcRect/>
          <a:stretch>
            <a:fillRect/>
          </a:stretch>
        </p:blipFill>
        <p:spPr bwMode="auto">
          <a:xfrm>
            <a:off x="8153400" y="2984500"/>
            <a:ext cx="914400" cy="600075"/>
          </a:xfrm>
          <a:prstGeom prst="rect">
            <a:avLst/>
          </a:prstGeom>
          <a:noFill/>
          <a:ln w="9525">
            <a:noFill/>
            <a:miter lim="800000"/>
            <a:headEnd/>
            <a:tailEnd/>
          </a:ln>
        </p:spPr>
      </p:pic>
      <p:pic>
        <p:nvPicPr>
          <p:cNvPr id="11302" name="Picture 23" descr="bulova"/>
          <p:cNvPicPr>
            <a:picLocks noChangeAspect="1" noChangeArrowheads="1"/>
          </p:cNvPicPr>
          <p:nvPr/>
        </p:nvPicPr>
        <p:blipFill>
          <a:blip r:embed="rId32" cstate="print"/>
          <a:srcRect/>
          <a:stretch>
            <a:fillRect/>
          </a:stretch>
        </p:blipFill>
        <p:spPr bwMode="auto">
          <a:xfrm>
            <a:off x="7848600" y="3848100"/>
            <a:ext cx="1357313" cy="265113"/>
          </a:xfrm>
          <a:prstGeom prst="rect">
            <a:avLst/>
          </a:prstGeom>
          <a:noFill/>
          <a:ln w="9525">
            <a:noFill/>
            <a:miter lim="800000"/>
            <a:headEnd/>
            <a:tailEnd/>
          </a:ln>
        </p:spPr>
      </p:pic>
      <p:pic>
        <p:nvPicPr>
          <p:cNvPr id="11303" name="Picture 24" descr="varian"/>
          <p:cNvPicPr>
            <a:picLocks noChangeAspect="1" noChangeArrowheads="1"/>
          </p:cNvPicPr>
          <p:nvPr/>
        </p:nvPicPr>
        <p:blipFill>
          <a:blip r:embed="rId33" cstate="print"/>
          <a:srcRect/>
          <a:stretch>
            <a:fillRect/>
          </a:stretch>
        </p:blipFill>
        <p:spPr bwMode="auto">
          <a:xfrm>
            <a:off x="7848600" y="4508500"/>
            <a:ext cx="1371600" cy="473075"/>
          </a:xfrm>
          <a:prstGeom prst="rect">
            <a:avLst/>
          </a:prstGeom>
          <a:noFill/>
          <a:ln w="9525">
            <a:noFill/>
            <a:miter lim="800000"/>
            <a:headEnd/>
            <a:tailEnd/>
          </a:ln>
        </p:spPr>
      </p:pic>
      <p:pic>
        <p:nvPicPr>
          <p:cNvPr id="11304" name="Picture 25" descr="comcast"/>
          <p:cNvPicPr>
            <a:picLocks noChangeAspect="1" noChangeArrowheads="1"/>
          </p:cNvPicPr>
          <p:nvPr/>
        </p:nvPicPr>
        <p:blipFill>
          <a:blip r:embed="rId34" cstate="print"/>
          <a:srcRect/>
          <a:stretch>
            <a:fillRect/>
          </a:stretch>
        </p:blipFill>
        <p:spPr bwMode="auto">
          <a:xfrm>
            <a:off x="7924800" y="5321300"/>
            <a:ext cx="1219200" cy="365125"/>
          </a:xfrm>
          <a:prstGeom prst="rect">
            <a:avLst/>
          </a:prstGeom>
          <a:noFill/>
          <a:ln w="9525">
            <a:noFill/>
            <a:miter lim="800000"/>
            <a:headEnd/>
            <a:tailEnd/>
          </a:ln>
        </p:spPr>
      </p:pic>
      <p:pic>
        <p:nvPicPr>
          <p:cNvPr id="11305" name="Picture 26" descr="loews"/>
          <p:cNvPicPr>
            <a:picLocks noChangeAspect="1" noChangeArrowheads="1"/>
          </p:cNvPicPr>
          <p:nvPr/>
        </p:nvPicPr>
        <p:blipFill>
          <a:blip r:embed="rId35" cstate="print"/>
          <a:srcRect/>
          <a:stretch>
            <a:fillRect/>
          </a:stretch>
        </p:blipFill>
        <p:spPr bwMode="auto">
          <a:xfrm>
            <a:off x="8253413" y="5930900"/>
            <a:ext cx="585787" cy="838200"/>
          </a:xfrm>
          <a:prstGeom prst="rect">
            <a:avLst/>
          </a:prstGeom>
          <a:noFill/>
          <a:ln w="9525">
            <a:noFill/>
            <a:miter lim="800000"/>
            <a:headEnd/>
            <a:tailEnd/>
          </a:ln>
        </p:spPr>
      </p:pic>
      <p:sp>
        <p:nvSpPr>
          <p:cNvPr id="11306" name="Line 47"/>
          <p:cNvSpPr>
            <a:spLocks noChangeShapeType="1"/>
          </p:cNvSpPr>
          <p:nvPr/>
        </p:nvSpPr>
        <p:spPr bwMode="auto">
          <a:xfrm>
            <a:off x="2260600" y="2679700"/>
            <a:ext cx="0" cy="4159250"/>
          </a:xfrm>
          <a:prstGeom prst="line">
            <a:avLst/>
          </a:prstGeom>
          <a:noFill/>
          <a:ln w="3175">
            <a:solidFill>
              <a:srgbClr val="808080"/>
            </a:solidFill>
            <a:round/>
            <a:headEnd/>
            <a:tailEnd/>
          </a:ln>
        </p:spPr>
        <p:txBody>
          <a:bodyPr/>
          <a:lstStyle/>
          <a:p>
            <a:endParaRPr lang="zh-CN" altLang="en-US"/>
          </a:p>
        </p:txBody>
      </p:sp>
      <p:sp>
        <p:nvSpPr>
          <p:cNvPr id="11307" name="Line 48"/>
          <p:cNvSpPr>
            <a:spLocks noChangeShapeType="1"/>
          </p:cNvSpPr>
          <p:nvPr/>
        </p:nvSpPr>
        <p:spPr bwMode="auto">
          <a:xfrm>
            <a:off x="4078288" y="2693988"/>
            <a:ext cx="0" cy="4159250"/>
          </a:xfrm>
          <a:prstGeom prst="line">
            <a:avLst/>
          </a:prstGeom>
          <a:noFill/>
          <a:ln w="3175">
            <a:solidFill>
              <a:srgbClr val="808080"/>
            </a:solidFill>
            <a:round/>
            <a:headEnd/>
            <a:tailEnd/>
          </a:ln>
        </p:spPr>
        <p:txBody>
          <a:bodyPr/>
          <a:lstStyle/>
          <a:p>
            <a:endParaRPr lang="zh-CN" altLang="en-US"/>
          </a:p>
        </p:txBody>
      </p:sp>
      <p:sp>
        <p:nvSpPr>
          <p:cNvPr id="11308" name="Line 49"/>
          <p:cNvSpPr>
            <a:spLocks noChangeShapeType="1"/>
          </p:cNvSpPr>
          <p:nvPr/>
        </p:nvSpPr>
        <p:spPr bwMode="auto">
          <a:xfrm>
            <a:off x="5894388" y="2681288"/>
            <a:ext cx="0" cy="4159250"/>
          </a:xfrm>
          <a:prstGeom prst="line">
            <a:avLst/>
          </a:prstGeom>
          <a:noFill/>
          <a:ln w="3175">
            <a:solidFill>
              <a:srgbClr val="808080"/>
            </a:solidFill>
            <a:round/>
            <a:headEnd/>
            <a:tailEnd/>
          </a:ln>
        </p:spPr>
        <p:txBody>
          <a:bodyPr/>
          <a:lstStyle/>
          <a:p>
            <a:endParaRPr lang="zh-CN" altLang="en-US"/>
          </a:p>
        </p:txBody>
      </p:sp>
      <p:sp>
        <p:nvSpPr>
          <p:cNvPr id="11309" name="Line 50"/>
          <p:cNvSpPr>
            <a:spLocks noChangeShapeType="1"/>
          </p:cNvSpPr>
          <p:nvPr/>
        </p:nvSpPr>
        <p:spPr bwMode="auto">
          <a:xfrm>
            <a:off x="7712075" y="2695575"/>
            <a:ext cx="0" cy="4159250"/>
          </a:xfrm>
          <a:prstGeom prst="line">
            <a:avLst/>
          </a:prstGeom>
          <a:noFill/>
          <a:ln w="3175">
            <a:solidFill>
              <a:srgbClr val="808080"/>
            </a:solidFill>
            <a:round/>
            <a:headEnd/>
            <a:tailEnd/>
          </a:ln>
        </p:spPr>
        <p:txBody>
          <a:bodyPr/>
          <a:lstStyle/>
          <a:p>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p:cNvSpPr>
            <a:spLocks noGrp="1"/>
          </p:cNvSpPr>
          <p:nvPr>
            <p:ph type="sldNum" sz="quarter" idx="11"/>
          </p:nvPr>
        </p:nvSpPr>
        <p:spPr>
          <a:noFill/>
        </p:spPr>
        <p:txBody>
          <a:bodyPr/>
          <a:lstStyle/>
          <a:p>
            <a:pPr defTabSz="1019175"/>
            <a:fld id="{0D1E879C-5A57-4BAF-846A-E080CEBC4C7A}" type="slidenum">
              <a:rPr lang="zh-CN" altLang="en-US"/>
              <a:pPr defTabSz="1019175"/>
              <a:t>9</a:t>
            </a:fld>
            <a:endParaRPr lang="en-US" altLang="zh-CN"/>
          </a:p>
        </p:txBody>
      </p:sp>
      <p:sp>
        <p:nvSpPr>
          <p:cNvPr id="12291" name="Rectangle 2"/>
          <p:cNvSpPr>
            <a:spLocks noGrp="1" noChangeArrowheads="1"/>
          </p:cNvSpPr>
          <p:nvPr>
            <p:ph type="title"/>
          </p:nvPr>
        </p:nvSpPr>
        <p:spPr/>
        <p:txBody>
          <a:bodyPr/>
          <a:lstStyle/>
          <a:p>
            <a:pPr eaLnBrk="1" hangingPunct="1"/>
            <a:r>
              <a:rPr lang="zh-CN" altLang="en-US" smtClean="0">
                <a:latin typeface="微软雅黑" pitchFamily="34" charset="-122"/>
                <a:ea typeface="微软雅黑" pitchFamily="34" charset="-122"/>
              </a:rPr>
              <a:t>梭子鱼产品获得的奖项</a:t>
            </a:r>
          </a:p>
        </p:txBody>
      </p:sp>
      <p:sp>
        <p:nvSpPr>
          <p:cNvPr id="12292" name="Rectangle 3"/>
          <p:cNvSpPr>
            <a:spLocks noGrp="1" noChangeArrowheads="1"/>
          </p:cNvSpPr>
          <p:nvPr>
            <p:ph type="body" idx="1"/>
          </p:nvPr>
        </p:nvSpPr>
        <p:spPr/>
        <p:txBody>
          <a:bodyPr/>
          <a:lstStyle/>
          <a:p>
            <a:pPr algn="ctr" eaLnBrk="1" hangingPunct="1">
              <a:buFontTx/>
              <a:buNone/>
            </a:pPr>
            <a:endParaRPr lang="zh-CN" altLang="en-US" sz="1400" i="1" dirty="0" smtClean="0">
              <a:latin typeface="微软雅黑" pitchFamily="34" charset="-122"/>
              <a:ea typeface="微软雅黑" pitchFamily="34" charset="-122"/>
            </a:endParaRPr>
          </a:p>
          <a:p>
            <a:pPr algn="ctr" eaLnBrk="1" hangingPunct="1">
              <a:buFontTx/>
              <a:buNone/>
            </a:pPr>
            <a:endParaRPr lang="zh-CN" altLang="en-US" sz="1400" i="1" dirty="0" smtClean="0">
              <a:latin typeface="微软雅黑" pitchFamily="34" charset="-122"/>
              <a:ea typeface="微软雅黑" pitchFamily="34" charset="-122"/>
            </a:endParaRPr>
          </a:p>
          <a:p>
            <a:pPr algn="ctr" eaLnBrk="1" hangingPunct="1">
              <a:buFontTx/>
              <a:buNone/>
            </a:pPr>
            <a:r>
              <a:rPr lang="zh-CN" altLang="en-US" sz="1400" i="1" dirty="0" smtClean="0">
                <a:latin typeface="微软雅黑" pitchFamily="34" charset="-122"/>
                <a:ea typeface="微软雅黑" pitchFamily="34" charset="-122"/>
              </a:rPr>
              <a:t>“</a:t>
            </a:r>
            <a:r>
              <a:rPr lang="en-US" altLang="zh-CN" sz="1400" i="1" dirty="0" smtClean="0">
                <a:latin typeface="微软雅黑" pitchFamily="34" charset="-122"/>
                <a:ea typeface="微软雅黑" pitchFamily="34" charset="-122"/>
              </a:rPr>
              <a:t>(The Barracuda Web Filter is) an attractive proposition for the enterprise</a:t>
            </a:r>
          </a:p>
          <a:p>
            <a:pPr algn="ctr" eaLnBrk="1" hangingPunct="1">
              <a:buFontTx/>
              <a:buNone/>
            </a:pPr>
            <a:r>
              <a:rPr lang="en-US" altLang="zh-CN" sz="1400" i="1" dirty="0" smtClean="0">
                <a:latin typeface="微软雅黑" pitchFamily="34" charset="-122"/>
                <a:ea typeface="微软雅黑" pitchFamily="34" charset="-122"/>
              </a:rPr>
              <a:t>market, designed for simple administration and high throughput.”</a:t>
            </a:r>
          </a:p>
          <a:p>
            <a:pPr algn="ctr" eaLnBrk="1" hangingPunct="1">
              <a:buFontTx/>
              <a:buNone/>
            </a:pPr>
            <a:r>
              <a:rPr lang="en-US" altLang="zh-CN" sz="1400" i="1" dirty="0" smtClean="0">
                <a:latin typeface="微软雅黑" pitchFamily="34" charset="-122"/>
                <a:ea typeface="微软雅黑" pitchFamily="34" charset="-122"/>
              </a:rPr>
              <a:t>-SC Magazine, February 2007</a:t>
            </a:r>
          </a:p>
          <a:p>
            <a:pPr algn="ctr" eaLnBrk="1" hangingPunct="1">
              <a:buFontTx/>
              <a:buNone/>
            </a:pPr>
            <a:endParaRPr lang="en-US" altLang="zh-CN" sz="1400" i="1" dirty="0" smtClean="0">
              <a:latin typeface="微软雅黑" pitchFamily="34" charset="-122"/>
              <a:ea typeface="微软雅黑" pitchFamily="34" charset="-122"/>
            </a:endParaRPr>
          </a:p>
          <a:p>
            <a:pPr algn="ctr" eaLnBrk="1" hangingPunct="1">
              <a:spcBef>
                <a:spcPct val="0"/>
              </a:spcBef>
              <a:buFontTx/>
              <a:buNone/>
            </a:pPr>
            <a:r>
              <a:rPr lang="en-US" altLang="zh-CN" sz="1400" i="1" dirty="0" smtClean="0">
                <a:latin typeface="微软雅黑" pitchFamily="34" charset="-122"/>
                <a:ea typeface="微软雅黑" pitchFamily="34" charset="-122"/>
              </a:rPr>
              <a:t>“Despite being heavy on the features, (Barracuda) Web</a:t>
            </a:r>
          </a:p>
          <a:p>
            <a:pPr algn="ctr" eaLnBrk="1" hangingPunct="1">
              <a:spcBef>
                <a:spcPct val="0"/>
              </a:spcBef>
              <a:buFontTx/>
              <a:buNone/>
            </a:pPr>
            <a:r>
              <a:rPr lang="en-US" altLang="zh-CN" sz="1400" i="1" dirty="0" smtClean="0">
                <a:latin typeface="微软雅黑" pitchFamily="34" charset="-122"/>
                <a:ea typeface="微软雅黑" pitchFamily="34" charset="-122"/>
              </a:rPr>
              <a:t>Filter 310 remains easy to use and fully customizable.”</a:t>
            </a:r>
            <a:r>
              <a:rPr lang="en-US" altLang="zh-CN" sz="1400" dirty="0" smtClean="0">
                <a:latin typeface="微软雅黑" pitchFamily="34" charset="-122"/>
                <a:ea typeface="微软雅黑" pitchFamily="34" charset="-122"/>
              </a:rPr>
              <a:t> </a:t>
            </a:r>
          </a:p>
          <a:p>
            <a:pPr algn="ctr" eaLnBrk="1" hangingPunct="1">
              <a:spcBef>
                <a:spcPct val="50000"/>
              </a:spcBef>
              <a:buFontTx/>
              <a:buNone/>
            </a:pPr>
            <a:r>
              <a:rPr lang="en-US" altLang="zh-CN" sz="1400" dirty="0" smtClean="0">
                <a:latin typeface="微软雅黑" pitchFamily="34" charset="-122"/>
                <a:ea typeface="微软雅黑" pitchFamily="34" charset="-122"/>
              </a:rPr>
              <a:t>-</a:t>
            </a:r>
            <a:r>
              <a:rPr lang="en-US" altLang="zh-CN" sz="1400" i="1" dirty="0" err="1" smtClean="0">
                <a:latin typeface="微软雅黑" pitchFamily="34" charset="-122"/>
                <a:ea typeface="微软雅黑" pitchFamily="34" charset="-122"/>
              </a:rPr>
              <a:t>CRN</a:t>
            </a:r>
            <a:r>
              <a:rPr lang="en-US" altLang="zh-CN" sz="1400" i="1" dirty="0" smtClean="0">
                <a:latin typeface="微软雅黑" pitchFamily="34" charset="-122"/>
                <a:ea typeface="微软雅黑" pitchFamily="34" charset="-122"/>
              </a:rPr>
              <a:t>, June 2007</a:t>
            </a:r>
            <a:endParaRPr lang="en-US" altLang="zh-CN" sz="1400" dirty="0" smtClean="0">
              <a:latin typeface="微软雅黑" pitchFamily="34" charset="-122"/>
              <a:ea typeface="微软雅黑" pitchFamily="34" charset="-122"/>
            </a:endParaRPr>
          </a:p>
          <a:p>
            <a:pPr eaLnBrk="1" hangingPunct="1"/>
            <a:endParaRPr lang="zh-CN" altLang="en-US" sz="1400" dirty="0" smtClean="0">
              <a:latin typeface="微软雅黑" pitchFamily="34" charset="-122"/>
              <a:ea typeface="微软雅黑" pitchFamily="34" charset="-122"/>
            </a:endParaRPr>
          </a:p>
        </p:txBody>
      </p:sp>
      <p:pic>
        <p:nvPicPr>
          <p:cNvPr id="12293" name="Picture 3" descr="EditorialAward_Editor'sCh"/>
          <p:cNvPicPr>
            <a:picLocks noChangeAspect="1" noChangeArrowheads="1"/>
          </p:cNvPicPr>
          <p:nvPr/>
        </p:nvPicPr>
        <p:blipFill>
          <a:blip r:embed="rId3" cstate="print"/>
          <a:srcRect l="13043" t="18774" r="17392" b="12386"/>
          <a:stretch>
            <a:fillRect/>
          </a:stretch>
        </p:blipFill>
        <p:spPr bwMode="auto">
          <a:xfrm>
            <a:off x="8396288" y="6137275"/>
            <a:ext cx="1219200" cy="838200"/>
          </a:xfrm>
          <a:prstGeom prst="rect">
            <a:avLst/>
          </a:prstGeom>
          <a:noFill/>
          <a:ln w="9525">
            <a:noFill/>
            <a:miter lim="800000"/>
            <a:headEnd/>
            <a:tailEnd/>
          </a:ln>
        </p:spPr>
      </p:pic>
      <p:pic>
        <p:nvPicPr>
          <p:cNvPr id="12294" name="Picture 17" descr="2006SearchExchange"/>
          <p:cNvPicPr>
            <a:picLocks noChangeAspect="1" noChangeArrowheads="1"/>
          </p:cNvPicPr>
          <p:nvPr/>
        </p:nvPicPr>
        <p:blipFill>
          <a:blip r:embed="rId4" cstate="print"/>
          <a:srcRect/>
          <a:stretch>
            <a:fillRect/>
          </a:stretch>
        </p:blipFill>
        <p:spPr bwMode="auto">
          <a:xfrm>
            <a:off x="8428038" y="4243388"/>
            <a:ext cx="990600" cy="1746250"/>
          </a:xfrm>
          <a:prstGeom prst="rect">
            <a:avLst/>
          </a:prstGeom>
          <a:noFill/>
          <a:ln w="9525">
            <a:noFill/>
            <a:miter lim="800000"/>
            <a:headEnd/>
            <a:tailEnd/>
          </a:ln>
        </p:spPr>
      </p:pic>
      <p:pic>
        <p:nvPicPr>
          <p:cNvPr id="12295" name="Picture 19" descr="LotusAdvisorEditorsChoice2007_LowRes"/>
          <p:cNvPicPr>
            <a:picLocks noChangeAspect="1" noChangeArrowheads="1"/>
          </p:cNvPicPr>
          <p:nvPr/>
        </p:nvPicPr>
        <p:blipFill>
          <a:blip r:embed="rId5" cstate="print"/>
          <a:srcRect/>
          <a:stretch>
            <a:fillRect/>
          </a:stretch>
        </p:blipFill>
        <p:spPr bwMode="auto">
          <a:xfrm>
            <a:off x="3513138" y="4737100"/>
            <a:ext cx="1571625" cy="714375"/>
          </a:xfrm>
          <a:prstGeom prst="rect">
            <a:avLst/>
          </a:prstGeom>
          <a:noFill/>
          <a:ln w="9525">
            <a:noFill/>
            <a:miter lim="800000"/>
            <a:headEnd/>
            <a:tailEnd/>
          </a:ln>
        </p:spPr>
      </p:pic>
      <p:pic>
        <p:nvPicPr>
          <p:cNvPr id="12296" name="Picture 20" descr="SC_recommended"/>
          <p:cNvPicPr>
            <a:picLocks noChangeAspect="1" noChangeArrowheads="1"/>
          </p:cNvPicPr>
          <p:nvPr/>
        </p:nvPicPr>
        <p:blipFill>
          <a:blip r:embed="rId6" cstate="print"/>
          <a:srcRect/>
          <a:stretch>
            <a:fillRect/>
          </a:stretch>
        </p:blipFill>
        <p:spPr bwMode="auto">
          <a:xfrm>
            <a:off x="350838" y="3197225"/>
            <a:ext cx="911225" cy="990600"/>
          </a:xfrm>
          <a:prstGeom prst="rect">
            <a:avLst/>
          </a:prstGeom>
          <a:noFill/>
          <a:ln w="9525">
            <a:noFill/>
            <a:miter lim="800000"/>
            <a:headEnd/>
            <a:tailEnd/>
          </a:ln>
        </p:spPr>
      </p:pic>
      <p:pic>
        <p:nvPicPr>
          <p:cNvPr id="12297" name="Picture 21" descr="WinITProCommunityChoice2007"/>
          <p:cNvPicPr>
            <a:picLocks noChangeAspect="1" noChangeArrowheads="1"/>
          </p:cNvPicPr>
          <p:nvPr/>
        </p:nvPicPr>
        <p:blipFill>
          <a:blip r:embed="rId7" cstate="print"/>
          <a:srcRect/>
          <a:stretch>
            <a:fillRect/>
          </a:stretch>
        </p:blipFill>
        <p:spPr bwMode="auto">
          <a:xfrm>
            <a:off x="2133600" y="4937125"/>
            <a:ext cx="914400" cy="2092325"/>
          </a:xfrm>
          <a:prstGeom prst="rect">
            <a:avLst/>
          </a:prstGeom>
          <a:noFill/>
          <a:ln w="9525">
            <a:noFill/>
            <a:miter lim="800000"/>
            <a:headEnd/>
            <a:tailEnd/>
          </a:ln>
        </p:spPr>
      </p:pic>
      <p:pic>
        <p:nvPicPr>
          <p:cNvPr id="12298" name="Picture 22" descr="linuxworldboston 2006_awardlogo_72"/>
          <p:cNvPicPr>
            <a:picLocks noChangeAspect="1" noChangeArrowheads="1"/>
          </p:cNvPicPr>
          <p:nvPr/>
        </p:nvPicPr>
        <p:blipFill>
          <a:blip r:embed="rId8" cstate="print"/>
          <a:srcRect/>
          <a:stretch>
            <a:fillRect/>
          </a:stretch>
        </p:blipFill>
        <p:spPr bwMode="auto">
          <a:xfrm>
            <a:off x="6645275" y="6121400"/>
            <a:ext cx="1428750" cy="904875"/>
          </a:xfrm>
          <a:prstGeom prst="rect">
            <a:avLst/>
          </a:prstGeom>
          <a:noFill/>
          <a:ln w="9525">
            <a:noFill/>
            <a:miter lim="800000"/>
            <a:headEnd/>
            <a:tailEnd/>
          </a:ln>
        </p:spPr>
      </p:pic>
      <p:pic>
        <p:nvPicPr>
          <p:cNvPr id="12299" name="Picture 23" descr="RED_ReadersChoice06_ISV"/>
          <p:cNvPicPr>
            <a:picLocks noChangeAspect="1" noChangeArrowheads="1"/>
          </p:cNvPicPr>
          <p:nvPr/>
        </p:nvPicPr>
        <p:blipFill>
          <a:blip r:embed="rId9" cstate="print"/>
          <a:srcRect/>
          <a:stretch>
            <a:fillRect/>
          </a:stretch>
        </p:blipFill>
        <p:spPr bwMode="auto">
          <a:xfrm>
            <a:off x="6677025" y="4233863"/>
            <a:ext cx="1449388" cy="1568450"/>
          </a:xfrm>
          <a:prstGeom prst="rect">
            <a:avLst/>
          </a:prstGeom>
          <a:noFill/>
          <a:ln w="9525">
            <a:noFill/>
            <a:miter lim="800000"/>
            <a:headEnd/>
            <a:tailEnd/>
          </a:ln>
        </p:spPr>
      </p:pic>
      <p:pic>
        <p:nvPicPr>
          <p:cNvPr id="12300" name="Picture 31" descr="CRN Test Center"/>
          <p:cNvPicPr>
            <a:picLocks noChangeAspect="1" noChangeArrowheads="1"/>
          </p:cNvPicPr>
          <p:nvPr/>
        </p:nvPicPr>
        <p:blipFill>
          <a:blip r:embed="rId10" cstate="print"/>
          <a:srcRect/>
          <a:stretch>
            <a:fillRect/>
          </a:stretch>
        </p:blipFill>
        <p:spPr bwMode="auto">
          <a:xfrm>
            <a:off x="8496300" y="3168650"/>
            <a:ext cx="1143000" cy="854075"/>
          </a:xfrm>
          <a:prstGeom prst="rect">
            <a:avLst/>
          </a:prstGeom>
          <a:noFill/>
          <a:ln w="9525">
            <a:noFill/>
            <a:miter lim="800000"/>
            <a:headEnd/>
            <a:tailEnd/>
          </a:ln>
        </p:spPr>
      </p:pic>
      <p:pic>
        <p:nvPicPr>
          <p:cNvPr id="12301" name="Picture 13" descr="SC Awards 2008 Finalist logo"/>
          <p:cNvPicPr>
            <a:picLocks noChangeAspect="1" noChangeArrowheads="1"/>
          </p:cNvPicPr>
          <p:nvPr/>
        </p:nvPicPr>
        <p:blipFill>
          <a:blip r:embed="rId11" cstate="print"/>
          <a:srcRect/>
          <a:stretch>
            <a:fillRect/>
          </a:stretch>
        </p:blipFill>
        <p:spPr bwMode="auto">
          <a:xfrm>
            <a:off x="5364163" y="5091113"/>
            <a:ext cx="1011237" cy="1860550"/>
          </a:xfrm>
          <a:prstGeom prst="rect">
            <a:avLst/>
          </a:prstGeom>
          <a:noFill/>
          <a:ln w="9525">
            <a:noFill/>
            <a:miter lim="800000"/>
            <a:headEnd/>
            <a:tailEnd/>
          </a:ln>
        </p:spPr>
      </p:pic>
      <p:pic>
        <p:nvPicPr>
          <p:cNvPr id="12302" name="Picture 15" descr="BestofConnections_Winner2007_sm.jpg"/>
          <p:cNvPicPr>
            <a:picLocks noChangeAspect="1"/>
          </p:cNvPicPr>
          <p:nvPr/>
        </p:nvPicPr>
        <p:blipFill>
          <a:blip r:embed="rId12" cstate="print"/>
          <a:srcRect/>
          <a:stretch>
            <a:fillRect/>
          </a:stretch>
        </p:blipFill>
        <p:spPr bwMode="auto">
          <a:xfrm>
            <a:off x="428625" y="5783263"/>
            <a:ext cx="1300163" cy="1409700"/>
          </a:xfrm>
          <a:prstGeom prst="rect">
            <a:avLst/>
          </a:prstGeom>
          <a:noFill/>
          <a:ln w="9525">
            <a:noFill/>
            <a:miter lim="800000"/>
            <a:headEnd/>
            <a:tailEnd/>
          </a:ln>
        </p:spPr>
      </p:pic>
      <p:pic>
        <p:nvPicPr>
          <p:cNvPr id="12303" name="Picture 16" descr="2007lb.jpg"/>
          <p:cNvPicPr>
            <a:picLocks noChangeAspect="1"/>
          </p:cNvPicPr>
          <p:nvPr/>
        </p:nvPicPr>
        <p:blipFill>
          <a:blip r:embed="rId13" cstate="print"/>
          <a:srcRect/>
          <a:stretch>
            <a:fillRect/>
          </a:stretch>
        </p:blipFill>
        <p:spPr bwMode="auto">
          <a:xfrm>
            <a:off x="3433763" y="5519738"/>
            <a:ext cx="1524000" cy="1652587"/>
          </a:xfrm>
          <a:prstGeom prst="rect">
            <a:avLst/>
          </a:prstGeom>
          <a:noFill/>
          <a:ln w="9525">
            <a:noFill/>
            <a:miter lim="800000"/>
            <a:headEnd/>
            <a:tailEnd/>
          </a:ln>
        </p:spPr>
      </p:pic>
      <p:pic>
        <p:nvPicPr>
          <p:cNvPr id="12304" name="Picture 17" descr="2007spam.jpg"/>
          <p:cNvPicPr>
            <a:picLocks noChangeAspect="1"/>
          </p:cNvPicPr>
          <p:nvPr/>
        </p:nvPicPr>
        <p:blipFill>
          <a:blip r:embed="rId14" cstate="print"/>
          <a:srcRect/>
          <a:stretch>
            <a:fillRect/>
          </a:stretch>
        </p:blipFill>
        <p:spPr bwMode="auto">
          <a:xfrm>
            <a:off x="620713" y="4275138"/>
            <a:ext cx="1290637" cy="13985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1917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1917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3331</TotalTime>
  <Words>3394</Words>
  <Application>Microsoft Office PowerPoint</Application>
  <PresentationFormat>自定义</PresentationFormat>
  <Paragraphs>618</Paragraphs>
  <Slides>60</Slides>
  <Notes>25</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60</vt:i4>
      </vt:variant>
    </vt:vector>
  </HeadingPairs>
  <TitlesOfParts>
    <vt:vector size="63" baseType="lpstr">
      <vt:lpstr>Default Design</vt:lpstr>
      <vt:lpstr>Photo Editor Photo</vt:lpstr>
      <vt:lpstr>Image</vt:lpstr>
      <vt:lpstr>梭子鱼WEB安全解决方案 梭子鱼网络（中国）有限公司</vt:lpstr>
      <vt:lpstr>梭子鱼公司背景</vt:lpstr>
      <vt:lpstr>梭子鱼公司背景</vt:lpstr>
      <vt:lpstr>梭子鱼公司</vt:lpstr>
      <vt:lpstr>梭子鱼客户</vt:lpstr>
      <vt:lpstr>梭子鱼公司</vt:lpstr>
      <vt:lpstr>梭子鱼公司</vt:lpstr>
      <vt:lpstr>梭子鱼公司</vt:lpstr>
      <vt:lpstr>梭子鱼产品获得的奖项</vt:lpstr>
      <vt:lpstr>梭子鱼公司</vt:lpstr>
      <vt:lpstr>WEB网站是企业核心应用 </vt:lpstr>
      <vt:lpstr>Web网站是当前最主要的安全威胁</vt:lpstr>
      <vt:lpstr>近期热点攻击事件</vt:lpstr>
      <vt:lpstr>为什么有这么多WEB攻击？</vt:lpstr>
      <vt:lpstr>您是否有如下担心？</vt:lpstr>
      <vt:lpstr>有哪些常见的攻击方式？</vt:lpstr>
      <vt:lpstr>梭子鱼WEB应用防火墙</vt:lpstr>
      <vt:lpstr>WEB应用安全功能概述</vt:lpstr>
      <vt:lpstr>幻灯片 19</vt:lpstr>
      <vt:lpstr>十大功能、十大技术</vt:lpstr>
      <vt:lpstr>有哪些常见的应用层攻击方式？</vt:lpstr>
      <vt:lpstr>技术原理</vt:lpstr>
      <vt:lpstr>技术原理</vt:lpstr>
      <vt:lpstr>幻灯片 24</vt:lpstr>
      <vt:lpstr>来自用户的INBOUND流量 </vt:lpstr>
      <vt:lpstr>发送给用户的OUTBOUND流量</vt:lpstr>
      <vt:lpstr>幻灯片 27</vt:lpstr>
      <vt:lpstr>幻灯片 28</vt:lpstr>
      <vt:lpstr>幻灯片 29</vt:lpstr>
      <vt:lpstr>幻灯片 30</vt:lpstr>
      <vt:lpstr>幻灯片 31</vt:lpstr>
      <vt:lpstr>幻灯片 32</vt:lpstr>
      <vt:lpstr>请求限制</vt:lpstr>
      <vt:lpstr>SQL注入的一个实例</vt:lpstr>
      <vt:lpstr>幻灯片 35</vt:lpstr>
      <vt:lpstr>幻灯片 36</vt:lpstr>
      <vt:lpstr>幻灯片 37</vt:lpstr>
      <vt:lpstr>幻灯片 38</vt:lpstr>
      <vt:lpstr>幻灯片 39</vt:lpstr>
      <vt:lpstr>幻灯片 40</vt:lpstr>
      <vt:lpstr>幻灯片 41</vt:lpstr>
      <vt:lpstr>幻灯片 42</vt:lpstr>
      <vt:lpstr>加快应用的响应时间</vt:lpstr>
      <vt:lpstr>黑客攻击过程及梭子鱼防护</vt:lpstr>
      <vt:lpstr>WEB应用防护优势 </vt:lpstr>
      <vt:lpstr>WEB应用防护优势 </vt:lpstr>
      <vt:lpstr>对比优势</vt:lpstr>
      <vt:lpstr>对比优势</vt:lpstr>
      <vt:lpstr>对比优势</vt:lpstr>
      <vt:lpstr>对比优势</vt:lpstr>
      <vt:lpstr>对比优势</vt:lpstr>
      <vt:lpstr>对比优势</vt:lpstr>
      <vt:lpstr>第三方评测： The Forrester Wave™: Web 应用防火墙评测</vt:lpstr>
      <vt:lpstr>Evaluation Results For “The Forrester Wave™: Web Application Firewalls, Q2 2008”</vt:lpstr>
      <vt:lpstr>NetContinuum（梭子鱼） 是Web 应用防火墙领导者</vt:lpstr>
      <vt:lpstr>各厂商特点：</vt:lpstr>
      <vt:lpstr>资质文件：公安部销售许可证</vt:lpstr>
      <vt:lpstr>幻灯片 58</vt:lpstr>
      <vt:lpstr>成功案例：辽宁移动   厦门移动</vt:lpstr>
      <vt:lpstr>谢谢！</vt:lpstr>
    </vt:vector>
  </TitlesOfParts>
  <Company>Barracuda Networks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Overview and Product Presentation December 14, 2007</dc:title>
  <dc:creator>Tracy Yen</dc:creator>
  <cp:lastModifiedBy>Rick</cp:lastModifiedBy>
  <cp:revision>309</cp:revision>
  <dcterms:created xsi:type="dcterms:W3CDTF">2007-12-17T07:18:41Z</dcterms:created>
  <dcterms:modified xsi:type="dcterms:W3CDTF">2009-12-04T01:53:41Z</dcterms:modified>
</cp:coreProperties>
</file>